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88" r:id="rId4"/>
    <p:sldId id="289" r:id="rId5"/>
    <p:sldId id="292" r:id="rId6"/>
    <p:sldId id="294" r:id="rId7"/>
    <p:sldId id="293" r:id="rId8"/>
    <p:sldId id="284" r:id="rId9"/>
    <p:sldId id="263" r:id="rId10"/>
    <p:sldId id="290" r:id="rId11"/>
    <p:sldId id="291" r:id="rId12"/>
    <p:sldId id="264" r:id="rId13"/>
    <p:sldId id="28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1452"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1"/>
            <a:ext cx="8382000" cy="1066800"/>
          </a:xfrm>
        </p:spPr>
        <p:txBody>
          <a:bodyPr>
            <a:noAutofit/>
          </a:bodyPr>
          <a:lstStyle/>
          <a:p>
            <a:r>
              <a:rPr lang="en-US" sz="3600" b="1" smtClean="0">
                <a:solidFill>
                  <a:srgbClr val="C00000"/>
                </a:solidFill>
                <a:latin typeface="Arial" pitchFamily="34" charset="0"/>
                <a:cs typeface="Arial" pitchFamily="34" charset="0"/>
              </a:rPr>
              <a:t>Farming Based Livelihood Systems</a:t>
            </a:r>
            <a:endParaRPr lang="en-US" sz="3600" b="1" dirty="0">
              <a:solidFill>
                <a:srgbClr val="C00000"/>
              </a:solidFill>
              <a:latin typeface="Arial" pitchFamily="34" charset="0"/>
              <a:cs typeface="Arial" pitchFamily="34" charset="0"/>
            </a:endParaRPr>
          </a:p>
        </p:txBody>
      </p:sp>
      <p:sp>
        <p:nvSpPr>
          <p:cNvPr id="3" name="Subtitle 2"/>
          <p:cNvSpPr>
            <a:spLocks noGrp="1"/>
          </p:cNvSpPr>
          <p:nvPr>
            <p:ph type="subTitle" idx="1"/>
          </p:nvPr>
        </p:nvSpPr>
        <p:spPr>
          <a:xfrm>
            <a:off x="3124200" y="3124200"/>
            <a:ext cx="2590800" cy="457200"/>
          </a:xfrm>
        </p:spPr>
        <p:txBody>
          <a:bodyPr>
            <a:normAutofit/>
          </a:bodyPr>
          <a:lstStyle/>
          <a:p>
            <a:r>
              <a:rPr lang="en-US" sz="2000" b="1" dirty="0" smtClean="0">
                <a:solidFill>
                  <a:srgbClr val="002060"/>
                </a:solidFill>
                <a:latin typeface="Arial" pitchFamily="34" charset="0"/>
                <a:cs typeface="Arial" pitchFamily="34" charset="0"/>
              </a:rPr>
              <a:t>Credit hrs:  2+1</a:t>
            </a:r>
            <a:endParaRPr lang="en-US" sz="2000" b="1" dirty="0">
              <a:solidFill>
                <a:srgbClr val="002060"/>
              </a:solidFill>
              <a:latin typeface="Arial" pitchFamily="34" charset="0"/>
              <a:cs typeface="Arial" pitchFamily="34" charset="0"/>
            </a:endParaRPr>
          </a:p>
        </p:txBody>
      </p:sp>
      <p:sp>
        <p:nvSpPr>
          <p:cNvPr id="4" name="Rectangle 3"/>
          <p:cNvSpPr/>
          <p:nvPr/>
        </p:nvSpPr>
        <p:spPr>
          <a:xfrm>
            <a:off x="914400" y="2286000"/>
            <a:ext cx="7239000" cy="523220"/>
          </a:xfrm>
          <a:prstGeom prst="rect">
            <a:avLst/>
          </a:prstGeom>
        </p:spPr>
        <p:txBody>
          <a:bodyPr wrap="square">
            <a:spAutoFit/>
          </a:bodyPr>
          <a:lstStyle/>
          <a:p>
            <a:pPr algn="ctr"/>
            <a:r>
              <a:rPr lang="en-US" sz="2800" b="1" dirty="0" smtClean="0">
                <a:solidFill>
                  <a:srgbClr val="006600"/>
                </a:solidFill>
                <a:latin typeface="Arial" pitchFamily="34" charset="0"/>
                <a:cs typeface="Arial" pitchFamily="34" charset="0"/>
              </a:rPr>
              <a:t>B.Sc. (</a:t>
            </a:r>
            <a:r>
              <a:rPr lang="en-US" sz="2800" b="1" dirty="0" err="1" smtClean="0">
                <a:solidFill>
                  <a:srgbClr val="006600"/>
                </a:solidFill>
                <a:latin typeface="Arial" pitchFamily="34" charset="0"/>
                <a:cs typeface="Arial" pitchFamily="34" charset="0"/>
              </a:rPr>
              <a:t>Hons</a:t>
            </a:r>
            <a:r>
              <a:rPr lang="en-US" sz="2800" b="1" dirty="0" smtClean="0">
                <a:solidFill>
                  <a:srgbClr val="006600"/>
                </a:solidFill>
                <a:latin typeface="Arial" pitchFamily="34" charset="0"/>
                <a:cs typeface="Arial" pitchFamily="34" charset="0"/>
              </a:rPr>
              <a:t>.) Ag.                     </a:t>
            </a:r>
            <a:endParaRPr lang="en-US" sz="2800" b="1" dirty="0">
              <a:solidFill>
                <a:srgbClr val="006600"/>
              </a:solidFill>
              <a:latin typeface="Arial" pitchFamily="34" charset="0"/>
              <a:cs typeface="Arial" pitchFamily="34" charset="0"/>
            </a:endParaRPr>
          </a:p>
        </p:txBody>
      </p:sp>
      <p:sp>
        <p:nvSpPr>
          <p:cNvPr id="5" name="Rectangle 4"/>
          <p:cNvSpPr/>
          <p:nvPr/>
        </p:nvSpPr>
        <p:spPr>
          <a:xfrm>
            <a:off x="914400" y="2743200"/>
            <a:ext cx="7391400" cy="461665"/>
          </a:xfrm>
          <a:prstGeom prst="rect">
            <a:avLst/>
          </a:prstGeom>
        </p:spPr>
        <p:txBody>
          <a:bodyPr wrap="square">
            <a:spAutoFit/>
          </a:bodyPr>
          <a:lstStyle/>
          <a:p>
            <a:pPr algn="ctr"/>
            <a:r>
              <a:rPr lang="en-US" sz="2400" b="1" dirty="0" smtClean="0">
                <a:solidFill>
                  <a:srgbClr val="C00000"/>
                </a:solidFill>
                <a:latin typeface="Arial" pitchFamily="34" charset="0"/>
                <a:cs typeface="Arial" pitchFamily="34" charset="0"/>
              </a:rPr>
              <a:t>Year: First                    Semester: First</a:t>
            </a:r>
            <a:endParaRPr lang="en-US" sz="2400" b="1" dirty="0">
              <a:solidFill>
                <a:srgbClr val="C00000"/>
              </a:solidFill>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304800" y="3661351"/>
            <a:ext cx="2590800" cy="1992236"/>
          </a:xfrm>
          <a:prstGeom prst="rect">
            <a:avLst/>
          </a:prstGeom>
          <a:ln>
            <a:noFill/>
          </a:ln>
          <a:effectLst>
            <a:softEdge rad="112500"/>
          </a:effectLst>
        </p:spPr>
      </p:pic>
      <p:pic>
        <p:nvPicPr>
          <p:cNvPr id="1027" name="Picture 3"/>
          <p:cNvPicPr>
            <a:picLocks noChangeAspect="1" noChangeArrowheads="1"/>
          </p:cNvPicPr>
          <p:nvPr/>
        </p:nvPicPr>
        <p:blipFill>
          <a:blip r:embed="rId3"/>
          <a:srcRect/>
          <a:stretch>
            <a:fillRect/>
          </a:stretch>
        </p:blipFill>
        <p:spPr bwMode="auto">
          <a:xfrm>
            <a:off x="2971800" y="4001112"/>
            <a:ext cx="3048000" cy="2022438"/>
          </a:xfrm>
          <a:prstGeom prst="rect">
            <a:avLst/>
          </a:prstGeom>
          <a:ln>
            <a:noFill/>
          </a:ln>
          <a:effectLst>
            <a:softEdge rad="112500"/>
          </a:effectLst>
        </p:spPr>
      </p:pic>
      <p:pic>
        <p:nvPicPr>
          <p:cNvPr id="1028" name="Picture 4"/>
          <p:cNvPicPr>
            <a:picLocks noChangeAspect="1" noChangeArrowheads="1"/>
          </p:cNvPicPr>
          <p:nvPr/>
        </p:nvPicPr>
        <p:blipFill>
          <a:blip r:embed="rId4"/>
          <a:srcRect/>
          <a:stretch>
            <a:fillRect/>
          </a:stretch>
        </p:blipFill>
        <p:spPr bwMode="auto">
          <a:xfrm>
            <a:off x="6096000" y="4270950"/>
            <a:ext cx="2571750" cy="2057400"/>
          </a:xfrm>
          <a:prstGeom prst="rect">
            <a:avLst/>
          </a:prstGeom>
          <a:ln>
            <a:noFill/>
          </a:ln>
          <a:effectLst>
            <a:softEdge rad="112500"/>
          </a:effectLst>
        </p:spPr>
      </p:pic>
      <p:sp>
        <p:nvSpPr>
          <p:cNvPr id="9" name="TextBox 8"/>
          <p:cNvSpPr txBox="1"/>
          <p:nvPr/>
        </p:nvSpPr>
        <p:spPr>
          <a:xfrm>
            <a:off x="457200" y="6031468"/>
            <a:ext cx="5334000" cy="369332"/>
          </a:xfrm>
          <a:prstGeom prst="rect">
            <a:avLst/>
          </a:prstGeom>
          <a:noFill/>
        </p:spPr>
        <p:txBody>
          <a:bodyPr wrap="square" rtlCol="0">
            <a:spAutoFit/>
          </a:bodyPr>
          <a:lstStyle/>
          <a:p>
            <a:r>
              <a:rPr lang="en-US" b="1" dirty="0" smtClean="0">
                <a:solidFill>
                  <a:srgbClr val="000099"/>
                </a:solidFill>
                <a:latin typeface="Arial Black" pitchFamily="34" charset="0"/>
              </a:rPr>
              <a:t>Course instructor:  </a:t>
            </a:r>
            <a:r>
              <a:rPr lang="en-US" b="1" dirty="0" smtClean="0">
                <a:solidFill>
                  <a:srgbClr val="C00000"/>
                </a:solidFill>
                <a:latin typeface="Arial Black" pitchFamily="34" charset="0"/>
              </a:rPr>
              <a:t>Dr. P. K. </a:t>
            </a:r>
            <a:r>
              <a:rPr lang="en-US" b="1" dirty="0" err="1" smtClean="0">
                <a:solidFill>
                  <a:srgbClr val="C00000"/>
                </a:solidFill>
                <a:latin typeface="Arial Black" pitchFamily="34" charset="0"/>
              </a:rPr>
              <a:t>Tyagi</a:t>
            </a:r>
            <a:endParaRPr lang="en-US" b="1" dirty="0">
              <a:solidFill>
                <a:srgbClr val="C00000"/>
              </a:solidFill>
              <a:latin typeface="Arial Black" pitchFamily="34" charset="0"/>
            </a:endParaRPr>
          </a:p>
        </p:txBody>
      </p:sp>
      <p:sp>
        <p:nvSpPr>
          <p:cNvPr id="10" name="Rectangle 9"/>
          <p:cNvSpPr/>
          <p:nvPr/>
        </p:nvSpPr>
        <p:spPr>
          <a:xfrm>
            <a:off x="1295400" y="1219200"/>
            <a:ext cx="7162800" cy="954107"/>
          </a:xfrm>
          <a:prstGeom prst="rect">
            <a:avLst/>
          </a:prstGeom>
        </p:spPr>
        <p:txBody>
          <a:bodyPr wrap="square">
            <a:spAutoFit/>
          </a:bodyPr>
          <a:lstStyle/>
          <a:p>
            <a:pPr marL="1090613" indent="-1090613"/>
            <a:r>
              <a:rPr lang="en-US" sz="2800" b="1" dirty="0" smtClean="0">
                <a:solidFill>
                  <a:srgbClr val="000099"/>
                </a:solidFill>
              </a:rPr>
              <a:t>Topic:   Livelihood: definition, principles,  indicators, assets</a:t>
            </a:r>
            <a:endParaRPr lang="en-US" sz="2800" dirty="0">
              <a:solidFill>
                <a:srgbClr val="00009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rmAutofit fontScale="92500" lnSpcReduction="10000"/>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6" name="Rectangle 5"/>
          <p:cNvSpPr/>
          <p:nvPr/>
        </p:nvSpPr>
        <p:spPr>
          <a:xfrm>
            <a:off x="838200" y="685800"/>
            <a:ext cx="7848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000099"/>
                </a:solidFill>
                <a:latin typeface="Arial" pitchFamily="34" charset="0"/>
                <a:cs typeface="Arial" pitchFamily="34" charset="0"/>
              </a:rPr>
              <a:t>Indicators to study livelihood systems</a:t>
            </a:r>
            <a:endParaRPr lang="en-US" sz="3000" b="1" dirty="0">
              <a:solidFill>
                <a:srgbClr val="000099"/>
              </a:solidFill>
              <a:latin typeface="Arial" pitchFamily="34" charset="0"/>
              <a:cs typeface="Arial" pitchFamily="34" charset="0"/>
            </a:endParaRPr>
          </a:p>
        </p:txBody>
      </p:sp>
      <p:sp>
        <p:nvSpPr>
          <p:cNvPr id="7" name="Rectangle 6"/>
          <p:cNvSpPr/>
          <p:nvPr/>
        </p:nvSpPr>
        <p:spPr>
          <a:xfrm>
            <a:off x="914400" y="1734741"/>
            <a:ext cx="7772400" cy="1846659"/>
          </a:xfrm>
          <a:prstGeom prst="rect">
            <a:avLst/>
          </a:prstGeom>
        </p:spPr>
        <p:txBody>
          <a:bodyPr wrap="square">
            <a:spAutoFit/>
          </a:bodyPr>
          <a:lstStyle/>
          <a:p>
            <a:pPr>
              <a:buFont typeface="Wingdings" pitchFamily="2" charset="2"/>
              <a:buChar char="ü"/>
            </a:pPr>
            <a:r>
              <a:rPr lang="en-US" sz="3000" b="1" dirty="0" smtClean="0">
                <a:solidFill>
                  <a:srgbClr val="C00000"/>
                </a:solidFill>
              </a:rPr>
              <a:t> Livelihood capital</a:t>
            </a:r>
            <a:endParaRPr lang="en-US" sz="3000" dirty="0" smtClean="0">
              <a:solidFill>
                <a:srgbClr val="C00000"/>
              </a:solidFill>
            </a:endParaRPr>
          </a:p>
          <a:p>
            <a:r>
              <a:rPr lang="en-US" sz="2800" b="1" dirty="0" smtClean="0"/>
              <a:t>          A </a:t>
            </a:r>
            <a:r>
              <a:rPr lang="en-US" sz="2800" b="1" dirty="0" smtClean="0"/>
              <a:t>farmer's choice of livelihood strategies is </a:t>
            </a:r>
            <a:endParaRPr lang="en-US" sz="2800" b="1" dirty="0" smtClean="0"/>
          </a:p>
          <a:p>
            <a:r>
              <a:rPr lang="en-US" sz="2800" b="1" dirty="0" smtClean="0"/>
              <a:t> </a:t>
            </a:r>
            <a:r>
              <a:rPr lang="en-US" sz="2800" b="1" dirty="0" smtClean="0"/>
              <a:t>         influenced </a:t>
            </a:r>
            <a:r>
              <a:rPr lang="en-US" sz="2800" b="1" dirty="0" smtClean="0"/>
              <a:t>by their livelihood capital status </a:t>
            </a:r>
            <a:endParaRPr lang="en-US" sz="2800" b="1" dirty="0" smtClean="0"/>
          </a:p>
          <a:p>
            <a:r>
              <a:rPr lang="en-US" sz="2800" b="1" dirty="0" smtClean="0"/>
              <a:t> </a:t>
            </a:r>
            <a:r>
              <a:rPr lang="en-US" sz="2800" b="1" dirty="0" smtClean="0"/>
              <a:t>         and </a:t>
            </a:r>
            <a:r>
              <a:rPr lang="en-US" sz="2800" b="1" dirty="0" smtClean="0"/>
              <a:t>how they use it</a:t>
            </a:r>
            <a:endParaRPr lang="en-US" sz="2800" b="1" dirty="0"/>
          </a:p>
        </p:txBody>
      </p:sp>
      <p:sp>
        <p:nvSpPr>
          <p:cNvPr id="8" name="Rectangle 7"/>
          <p:cNvSpPr/>
          <p:nvPr/>
        </p:nvSpPr>
        <p:spPr>
          <a:xfrm>
            <a:off x="838200" y="4096941"/>
            <a:ext cx="7696200" cy="1846659"/>
          </a:xfrm>
          <a:prstGeom prst="rect">
            <a:avLst/>
          </a:prstGeom>
        </p:spPr>
        <p:txBody>
          <a:bodyPr wrap="square">
            <a:spAutoFit/>
          </a:bodyPr>
          <a:lstStyle/>
          <a:p>
            <a:pPr>
              <a:buFont typeface="Wingdings" pitchFamily="2" charset="2"/>
              <a:buChar char="ü"/>
            </a:pPr>
            <a:r>
              <a:rPr lang="en-US" sz="3000" b="1" dirty="0" smtClean="0">
                <a:solidFill>
                  <a:srgbClr val="C00000"/>
                </a:solidFill>
              </a:rPr>
              <a:t>Human assets</a:t>
            </a:r>
          </a:p>
          <a:p>
            <a:r>
              <a:rPr lang="en-US" sz="2800" b="1" dirty="0" smtClean="0"/>
              <a:t>           Assets </a:t>
            </a:r>
            <a:r>
              <a:rPr lang="en-US" sz="2800" b="1" dirty="0" smtClean="0"/>
              <a:t>can help protect people's livelihoods </a:t>
            </a:r>
            <a:endParaRPr lang="en-US" sz="2800" b="1" dirty="0" smtClean="0"/>
          </a:p>
          <a:p>
            <a:r>
              <a:rPr lang="en-US" sz="2800" b="1" dirty="0" smtClean="0"/>
              <a:t> </a:t>
            </a:r>
            <a:r>
              <a:rPr lang="en-US" sz="2800" b="1" dirty="0" smtClean="0"/>
              <a:t>          from </a:t>
            </a:r>
            <a:r>
              <a:rPr lang="en-US" sz="2800" b="1" dirty="0" smtClean="0"/>
              <a:t>shocks, but shocks can also cause </a:t>
            </a:r>
            <a:endParaRPr lang="en-US" sz="2800" b="1" dirty="0" smtClean="0"/>
          </a:p>
          <a:p>
            <a:r>
              <a:rPr lang="en-US" sz="2800" b="1" dirty="0" smtClean="0"/>
              <a:t> </a:t>
            </a:r>
            <a:r>
              <a:rPr lang="en-US" sz="2800" b="1" dirty="0" smtClean="0"/>
              <a:t>          people </a:t>
            </a:r>
            <a:r>
              <a:rPr lang="en-US" sz="2800" b="1" dirty="0" smtClean="0"/>
              <a:t>to lose their assets. </a:t>
            </a:r>
            <a:endParaRPr lang="en-US" sz="2800" b="1" dirty="0"/>
          </a:p>
        </p:txBody>
      </p:sp>
      <p:cxnSp>
        <p:nvCxnSpPr>
          <p:cNvPr id="13" name="Straight Connector 12"/>
          <p:cNvCxnSpPr/>
          <p:nvPr/>
        </p:nvCxnSpPr>
        <p:spPr>
          <a:xfrm>
            <a:off x="1219200" y="4037012"/>
            <a:ext cx="7467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rmAutofit fontScale="92500" lnSpcReduction="10000"/>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6" name="Rectangle 5"/>
          <p:cNvSpPr/>
          <p:nvPr/>
        </p:nvSpPr>
        <p:spPr>
          <a:xfrm>
            <a:off x="838200" y="685800"/>
            <a:ext cx="7848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000099"/>
                </a:solidFill>
                <a:latin typeface="Arial" pitchFamily="34" charset="0"/>
                <a:cs typeface="Arial" pitchFamily="34" charset="0"/>
              </a:rPr>
              <a:t>Indicators to study livelihood systems</a:t>
            </a:r>
            <a:endParaRPr lang="en-US" sz="3000" b="1" dirty="0">
              <a:solidFill>
                <a:srgbClr val="000099"/>
              </a:solidFill>
              <a:latin typeface="Arial" pitchFamily="34" charset="0"/>
              <a:cs typeface="Arial" pitchFamily="34" charset="0"/>
            </a:endParaRPr>
          </a:p>
        </p:txBody>
      </p:sp>
      <p:sp>
        <p:nvSpPr>
          <p:cNvPr id="11" name="Rectangle 10"/>
          <p:cNvSpPr/>
          <p:nvPr/>
        </p:nvSpPr>
        <p:spPr>
          <a:xfrm>
            <a:off x="914400" y="4706541"/>
            <a:ext cx="7543800" cy="1846659"/>
          </a:xfrm>
          <a:prstGeom prst="rect">
            <a:avLst/>
          </a:prstGeom>
        </p:spPr>
        <p:txBody>
          <a:bodyPr wrap="square">
            <a:spAutoFit/>
          </a:bodyPr>
          <a:lstStyle/>
          <a:p>
            <a:pPr>
              <a:buFont typeface="Wingdings" pitchFamily="2" charset="2"/>
              <a:buChar char="ü"/>
            </a:pPr>
            <a:r>
              <a:rPr lang="en-US" sz="3000" b="1" dirty="0" smtClean="0">
                <a:solidFill>
                  <a:srgbClr val="C00000"/>
                </a:solidFill>
              </a:rPr>
              <a:t>Economic efficiency index</a:t>
            </a:r>
          </a:p>
          <a:p>
            <a:r>
              <a:rPr lang="en-US" sz="2800" b="1" dirty="0" smtClean="0"/>
              <a:t> </a:t>
            </a:r>
            <a:r>
              <a:rPr lang="en-US" sz="2800" b="1" dirty="0" smtClean="0"/>
              <a:t>       The </a:t>
            </a:r>
            <a:r>
              <a:rPr lang="en-US" sz="2800" b="1" dirty="0" smtClean="0"/>
              <a:t>economic efficiency of a state is </a:t>
            </a:r>
            <a:endParaRPr lang="en-US" sz="2800" b="1" dirty="0" smtClean="0"/>
          </a:p>
          <a:p>
            <a:r>
              <a:rPr lang="en-US" sz="2800" b="1" dirty="0" smtClean="0"/>
              <a:t> </a:t>
            </a:r>
            <a:r>
              <a:rPr lang="en-US" sz="2800" b="1" dirty="0" smtClean="0"/>
              <a:t>        important </a:t>
            </a:r>
            <a:r>
              <a:rPr lang="en-US" sz="2800" b="1" dirty="0" smtClean="0"/>
              <a:t>because it contributes to the </a:t>
            </a:r>
            <a:r>
              <a:rPr lang="en-US" sz="2800" b="1" dirty="0" smtClean="0"/>
              <a:t> </a:t>
            </a:r>
          </a:p>
          <a:p>
            <a:r>
              <a:rPr lang="en-US" sz="2800" b="1" dirty="0" smtClean="0"/>
              <a:t> </a:t>
            </a:r>
            <a:r>
              <a:rPr lang="en-US" sz="2800" b="1" dirty="0" smtClean="0"/>
              <a:t>        state's </a:t>
            </a:r>
            <a:r>
              <a:rPr lang="en-US" sz="2800" b="1" dirty="0" smtClean="0"/>
              <a:t>GDP.</a:t>
            </a:r>
            <a:endParaRPr lang="en-US" sz="2800" b="1" dirty="0"/>
          </a:p>
        </p:txBody>
      </p:sp>
      <p:sp>
        <p:nvSpPr>
          <p:cNvPr id="8" name="Rectangle 7"/>
          <p:cNvSpPr/>
          <p:nvPr/>
        </p:nvSpPr>
        <p:spPr>
          <a:xfrm>
            <a:off x="914400" y="3156228"/>
            <a:ext cx="7848600" cy="1415772"/>
          </a:xfrm>
          <a:prstGeom prst="rect">
            <a:avLst/>
          </a:prstGeom>
        </p:spPr>
        <p:txBody>
          <a:bodyPr wrap="square">
            <a:spAutoFit/>
          </a:bodyPr>
          <a:lstStyle/>
          <a:p>
            <a:pPr>
              <a:buFont typeface="Wingdings" pitchFamily="2" charset="2"/>
              <a:buChar char="ü"/>
            </a:pPr>
            <a:r>
              <a:rPr lang="en-US" sz="3000" b="1" dirty="0" smtClean="0">
                <a:solidFill>
                  <a:srgbClr val="C00000"/>
                </a:solidFill>
              </a:rPr>
              <a:t>Sustainable livelihood index (SLI)</a:t>
            </a:r>
          </a:p>
          <a:p>
            <a:r>
              <a:rPr lang="en-US" sz="2800" b="1" dirty="0" smtClean="0"/>
              <a:t>         A </a:t>
            </a:r>
            <a:r>
              <a:rPr lang="en-US" sz="2800" b="1" dirty="0" smtClean="0"/>
              <a:t>composite measure that can give an idea of </a:t>
            </a:r>
            <a:endParaRPr lang="en-US" sz="2800" b="1" dirty="0" smtClean="0"/>
          </a:p>
          <a:p>
            <a:r>
              <a:rPr lang="en-US" sz="2800" b="1" dirty="0" smtClean="0"/>
              <a:t> </a:t>
            </a:r>
            <a:r>
              <a:rPr lang="en-US" sz="2800" b="1" dirty="0" smtClean="0"/>
              <a:t>        the </a:t>
            </a:r>
            <a:r>
              <a:rPr lang="en-US" sz="2800" b="1" dirty="0" smtClean="0"/>
              <a:t>extent of livelihood sustainability.</a:t>
            </a:r>
            <a:endParaRPr lang="en-US" sz="2800" b="1" dirty="0"/>
          </a:p>
        </p:txBody>
      </p:sp>
      <p:cxnSp>
        <p:nvCxnSpPr>
          <p:cNvPr id="9" name="Straight Connector 8"/>
          <p:cNvCxnSpPr/>
          <p:nvPr/>
        </p:nvCxnSpPr>
        <p:spPr>
          <a:xfrm>
            <a:off x="1219200" y="4646612"/>
            <a:ext cx="7467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14400" y="1219200"/>
            <a:ext cx="8001000" cy="1846659"/>
          </a:xfrm>
          <a:prstGeom prst="rect">
            <a:avLst/>
          </a:prstGeom>
        </p:spPr>
        <p:txBody>
          <a:bodyPr wrap="square">
            <a:spAutoFit/>
          </a:bodyPr>
          <a:lstStyle/>
          <a:p>
            <a:pPr>
              <a:buFont typeface="Wingdings" pitchFamily="2" charset="2"/>
              <a:buChar char="ü"/>
            </a:pPr>
            <a:r>
              <a:rPr lang="en-US" sz="3000" b="1" dirty="0" smtClean="0">
                <a:solidFill>
                  <a:srgbClr val="C00000"/>
                </a:solidFill>
              </a:rPr>
              <a:t>Human capital</a:t>
            </a:r>
          </a:p>
          <a:p>
            <a:r>
              <a:rPr lang="en-US" sz="2800" b="1" dirty="0" smtClean="0"/>
              <a:t>          The </a:t>
            </a:r>
            <a:r>
              <a:rPr lang="en-US" sz="2800" b="1" dirty="0" smtClean="0"/>
              <a:t>sustainable livelihood approach to poverty reduction focuses on the factors that determine or constrain people's access to resources and assets. </a:t>
            </a:r>
            <a:endParaRPr lang="en-US" sz="2800" b="1" dirty="0"/>
          </a:p>
        </p:txBody>
      </p:sp>
      <p:cxnSp>
        <p:nvCxnSpPr>
          <p:cNvPr id="16" name="Straight Connector 15"/>
          <p:cNvCxnSpPr/>
          <p:nvPr/>
        </p:nvCxnSpPr>
        <p:spPr>
          <a:xfrm>
            <a:off x="1143000" y="4648200"/>
            <a:ext cx="7467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43000" y="3124200"/>
            <a:ext cx="7467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rmAutofit fontScale="92500" lnSpcReduction="10000"/>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6" name="Rectangle 5"/>
          <p:cNvSpPr/>
          <p:nvPr/>
        </p:nvSpPr>
        <p:spPr>
          <a:xfrm>
            <a:off x="990600" y="3886200"/>
            <a:ext cx="7543800" cy="1415772"/>
          </a:xfrm>
          <a:prstGeom prst="rect">
            <a:avLst/>
          </a:prstGeom>
        </p:spPr>
        <p:txBody>
          <a:bodyPr wrap="square">
            <a:spAutoFit/>
          </a:bodyPr>
          <a:lstStyle/>
          <a:p>
            <a:pPr>
              <a:buFont typeface="Wingdings" pitchFamily="2" charset="2"/>
              <a:buChar char="ü"/>
            </a:pPr>
            <a:r>
              <a:rPr lang="en-US" sz="3000" b="1" dirty="0" smtClean="0">
                <a:solidFill>
                  <a:srgbClr val="C00000"/>
                </a:solidFill>
              </a:rPr>
              <a:t>Annual change in household income</a:t>
            </a:r>
          </a:p>
          <a:p>
            <a:r>
              <a:rPr lang="en-US" sz="2800" b="1" dirty="0" smtClean="0"/>
              <a:t>           This </a:t>
            </a:r>
            <a:r>
              <a:rPr lang="en-US" sz="2800" b="1" dirty="0" smtClean="0"/>
              <a:t>is a key indicator of the stability of </a:t>
            </a:r>
            <a:r>
              <a:rPr lang="en-US" sz="2800" b="1" dirty="0" smtClean="0"/>
              <a:t> </a:t>
            </a:r>
          </a:p>
          <a:p>
            <a:r>
              <a:rPr lang="en-US" sz="2800" b="1" dirty="0" smtClean="0"/>
              <a:t> </a:t>
            </a:r>
            <a:r>
              <a:rPr lang="en-US" sz="2800" b="1" dirty="0" smtClean="0"/>
              <a:t>          livelihood</a:t>
            </a:r>
            <a:r>
              <a:rPr lang="en-US" sz="2800" b="1" dirty="0" smtClean="0"/>
              <a:t>.</a:t>
            </a:r>
            <a:endParaRPr lang="en-US" sz="2800" b="1" dirty="0"/>
          </a:p>
        </p:txBody>
      </p:sp>
      <p:sp>
        <p:nvSpPr>
          <p:cNvPr id="7" name="Rectangle 6"/>
          <p:cNvSpPr/>
          <p:nvPr/>
        </p:nvSpPr>
        <p:spPr>
          <a:xfrm>
            <a:off x="914400" y="1600200"/>
            <a:ext cx="7543800" cy="1846659"/>
          </a:xfrm>
          <a:prstGeom prst="rect">
            <a:avLst/>
          </a:prstGeom>
        </p:spPr>
        <p:txBody>
          <a:bodyPr wrap="square">
            <a:spAutoFit/>
          </a:bodyPr>
          <a:lstStyle/>
          <a:p>
            <a:pPr>
              <a:buFont typeface="Wingdings" pitchFamily="2" charset="2"/>
              <a:buChar char="ü"/>
            </a:pPr>
            <a:r>
              <a:rPr lang="en-US" sz="3000" b="1" dirty="0" smtClean="0">
                <a:solidFill>
                  <a:srgbClr val="C00000"/>
                </a:solidFill>
              </a:rPr>
              <a:t>Livelihood diversification</a:t>
            </a:r>
          </a:p>
          <a:p>
            <a:r>
              <a:rPr lang="en-US" sz="2800" b="1" dirty="0" smtClean="0"/>
              <a:t>         A </a:t>
            </a:r>
            <a:r>
              <a:rPr lang="en-US" sz="2800" b="1" dirty="0" smtClean="0"/>
              <a:t>key indicator of livelihood strategies, </a:t>
            </a:r>
            <a:endParaRPr lang="en-US" sz="2800" b="1" dirty="0" smtClean="0"/>
          </a:p>
          <a:p>
            <a:r>
              <a:rPr lang="en-US" sz="2800" b="1" dirty="0" smtClean="0"/>
              <a:t> </a:t>
            </a:r>
            <a:r>
              <a:rPr lang="en-US" sz="2800" b="1" dirty="0" smtClean="0"/>
              <a:t>        diversification </a:t>
            </a:r>
            <a:r>
              <a:rPr lang="en-US" sz="2800" b="1" dirty="0" smtClean="0"/>
              <a:t>can help spread risk and </a:t>
            </a:r>
            <a:endParaRPr lang="en-US" sz="2800" b="1" dirty="0" smtClean="0"/>
          </a:p>
          <a:p>
            <a:r>
              <a:rPr lang="en-US" sz="2800" b="1" dirty="0" smtClean="0"/>
              <a:t> </a:t>
            </a:r>
            <a:r>
              <a:rPr lang="en-US" sz="2800" b="1" dirty="0" smtClean="0"/>
              <a:t>        reduce </a:t>
            </a:r>
            <a:r>
              <a:rPr lang="en-US" sz="2800" b="1" dirty="0" smtClean="0"/>
              <a:t>vulnerability</a:t>
            </a:r>
            <a:endParaRPr lang="en-US" sz="2800" b="1" dirty="0"/>
          </a:p>
        </p:txBody>
      </p:sp>
      <p:sp>
        <p:nvSpPr>
          <p:cNvPr id="8" name="Rectangle 7"/>
          <p:cNvSpPr/>
          <p:nvPr/>
        </p:nvSpPr>
        <p:spPr>
          <a:xfrm>
            <a:off x="838200" y="685800"/>
            <a:ext cx="7848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000099"/>
                </a:solidFill>
                <a:latin typeface="Arial" pitchFamily="34" charset="0"/>
                <a:cs typeface="Arial" pitchFamily="34" charset="0"/>
              </a:rPr>
              <a:t>Indicators to study livelihood systems</a:t>
            </a:r>
            <a:endParaRPr lang="en-US" sz="3000" b="1" dirty="0">
              <a:solidFill>
                <a:srgbClr val="000099"/>
              </a:solidFill>
              <a:latin typeface="Arial" pitchFamily="34" charset="0"/>
              <a:cs typeface="Arial" pitchFamily="34" charset="0"/>
            </a:endParaRPr>
          </a:p>
        </p:txBody>
      </p:sp>
      <p:cxnSp>
        <p:nvCxnSpPr>
          <p:cNvPr id="9" name="Straight Connector 8"/>
          <p:cNvCxnSpPr/>
          <p:nvPr/>
        </p:nvCxnSpPr>
        <p:spPr>
          <a:xfrm>
            <a:off x="1143000" y="3657600"/>
            <a:ext cx="7467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b="1" dirty="0" smtClean="0">
                <a:solidFill>
                  <a:srgbClr val="C00000"/>
                </a:solidFill>
              </a:rPr>
              <a:t>Duck –Fish Farming  System</a:t>
            </a:r>
            <a:endParaRPr lang="en-US" dirty="0">
              <a:solidFill>
                <a:srgbClr val="C00000"/>
              </a:solidFill>
            </a:endParaRPr>
          </a:p>
        </p:txBody>
      </p:sp>
      <p:sp>
        <p:nvSpPr>
          <p:cNvPr id="13"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pic>
        <p:nvPicPr>
          <p:cNvPr id="4098" name="Picture 2"/>
          <p:cNvPicPr>
            <a:picLocks noChangeAspect="1" noChangeArrowheads="1"/>
          </p:cNvPicPr>
          <p:nvPr/>
        </p:nvPicPr>
        <p:blipFill>
          <a:blip r:embed="rId2"/>
          <a:srcRect/>
          <a:stretch>
            <a:fillRect/>
          </a:stretch>
        </p:blipFill>
        <p:spPr bwMode="auto">
          <a:xfrm>
            <a:off x="533400" y="682781"/>
            <a:ext cx="8610600" cy="59149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rmAutofit fontScale="92500" lnSpcReduction="10000"/>
          </a:bodyPr>
          <a:lstStyle/>
          <a:p>
            <a:r>
              <a:rPr lang="en-US" b="1" dirty="0" smtClean="0">
                <a:solidFill>
                  <a:srgbClr val="C00000"/>
                </a:solidFill>
              </a:rPr>
              <a:t>Livelihood: definition &amp; concept</a:t>
            </a:r>
            <a:endParaRPr lang="en-US" dirty="0">
              <a:solidFill>
                <a:srgbClr val="C00000"/>
              </a:solidFill>
            </a:endParaRPr>
          </a:p>
        </p:txBody>
      </p:sp>
      <p:sp>
        <p:nvSpPr>
          <p:cNvPr id="21505" name="Rectangle 1"/>
          <p:cNvSpPr>
            <a:spLocks noChangeArrowheads="1"/>
          </p:cNvSpPr>
          <p:nvPr/>
        </p:nvSpPr>
        <p:spPr bwMode="auto">
          <a:xfrm>
            <a:off x="4724400" y="762000"/>
            <a:ext cx="2133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400" b="1" dirty="0" smtClean="0">
                <a:solidFill>
                  <a:srgbClr val="C00000"/>
                </a:solidFill>
                <a:latin typeface="Arial" pitchFamily="34" charset="0"/>
                <a:ea typeface="Times New Roman" pitchFamily="18" charset="0"/>
                <a:cs typeface="Arial" pitchFamily="34" charset="0"/>
              </a:rPr>
              <a:t>(</a:t>
            </a:r>
            <a:r>
              <a:rPr lang="hi-IN" sz="2400" b="1" dirty="0" smtClean="0">
                <a:solidFill>
                  <a:srgbClr val="C00000"/>
                </a:solidFill>
              </a:rPr>
              <a:t>आजीविका</a:t>
            </a:r>
            <a:r>
              <a:rPr lang="en-US" sz="2400" b="1" dirty="0" smtClean="0">
                <a:solidFill>
                  <a:srgbClr val="C00000"/>
                </a:solidFill>
                <a:latin typeface="Arial" pitchFamily="34" charset="0"/>
                <a:ea typeface="Times New Roman" pitchFamily="18" charset="0"/>
                <a:cs typeface="Arial" pitchFamily="34" charset="0"/>
              </a:rPr>
              <a:t>)? </a:t>
            </a:r>
            <a:endParaRPr kumimoji="0" lang="en-US" sz="2400" b="1" i="0" u="none" strike="noStrike" cap="none" normalizeH="0" baseline="0" dirty="0" smtClean="0">
              <a:ln>
                <a:noFill/>
              </a:ln>
              <a:solidFill>
                <a:srgbClr val="C00000"/>
              </a:solidFill>
              <a:effectLst/>
              <a:latin typeface="Arial" pitchFamily="34" charset="0"/>
              <a:cs typeface="Arial" pitchFamily="34" charset="0"/>
            </a:endParaRPr>
          </a:p>
        </p:txBody>
      </p:sp>
      <p:sp>
        <p:nvSpPr>
          <p:cNvPr id="15" name="Rectangle 14"/>
          <p:cNvSpPr/>
          <p:nvPr/>
        </p:nvSpPr>
        <p:spPr>
          <a:xfrm>
            <a:off x="838200" y="1295400"/>
            <a:ext cx="8001000" cy="954107"/>
          </a:xfrm>
          <a:prstGeom prst="rect">
            <a:avLst/>
          </a:prstGeom>
        </p:spPr>
        <p:txBody>
          <a:bodyPr wrap="square">
            <a:spAutoFit/>
          </a:bodyPr>
          <a:lstStyle/>
          <a:p>
            <a:pPr algn="ctr"/>
            <a:r>
              <a:rPr lang="en-US" sz="2800" b="1" dirty="0" smtClean="0"/>
              <a:t> “Making a living”, “supporting a family”, or “my job” all describe a livelihood.</a:t>
            </a:r>
          </a:p>
        </p:txBody>
      </p:sp>
      <p:sp>
        <p:nvSpPr>
          <p:cNvPr id="13" name="Rectangle 12"/>
          <p:cNvSpPr/>
          <p:nvPr/>
        </p:nvSpPr>
        <p:spPr>
          <a:xfrm>
            <a:off x="762000" y="3371671"/>
            <a:ext cx="7924800" cy="1200329"/>
          </a:xfrm>
          <a:prstGeom prst="rect">
            <a:avLst/>
          </a:prstGeom>
        </p:spPr>
        <p:txBody>
          <a:bodyPr wrap="square">
            <a:spAutoFit/>
          </a:bodyPr>
          <a:lstStyle/>
          <a:p>
            <a:pPr algn="just"/>
            <a:r>
              <a:rPr lang="en-US" sz="2400" b="1" dirty="0" smtClean="0">
                <a:latin typeface="Arial" pitchFamily="34" charset="0"/>
                <a:ea typeface="Times New Roman" pitchFamily="18" charset="0"/>
                <a:cs typeface="Arial" pitchFamily="34" charset="0"/>
              </a:rPr>
              <a:t> </a:t>
            </a:r>
            <a:r>
              <a:rPr lang="en-US" sz="2400" b="1" dirty="0" smtClean="0">
                <a:solidFill>
                  <a:srgbClr val="C00000"/>
                </a:solidFill>
                <a:latin typeface="Arial" pitchFamily="34" charset="0"/>
                <a:ea typeface="Times New Roman" pitchFamily="18" charset="0"/>
                <a:cs typeface="Arial" pitchFamily="34" charset="0"/>
              </a:rPr>
              <a:t>A livelihood comprises </a:t>
            </a:r>
            <a:r>
              <a:rPr lang="en-US" sz="2400" b="1" dirty="0" smtClean="0">
                <a:latin typeface="Arial" pitchFamily="34" charset="0"/>
                <a:ea typeface="Times New Roman" pitchFamily="18" charset="0"/>
                <a:cs typeface="Arial" pitchFamily="34" charset="0"/>
              </a:rPr>
              <a:t>the </a:t>
            </a:r>
            <a:r>
              <a:rPr lang="en-US" sz="2400" b="1" u="sng" dirty="0" smtClean="0">
                <a:latin typeface="Arial" pitchFamily="34" charset="0"/>
                <a:ea typeface="Times New Roman" pitchFamily="18" charset="0"/>
                <a:cs typeface="Arial" pitchFamily="34" charset="0"/>
              </a:rPr>
              <a:t>capabilities</a:t>
            </a:r>
            <a:r>
              <a:rPr lang="en-US" sz="2400" b="1" dirty="0" smtClean="0">
                <a:latin typeface="Arial" pitchFamily="34" charset="0"/>
                <a:ea typeface="Times New Roman" pitchFamily="18" charset="0"/>
                <a:cs typeface="Arial" pitchFamily="34" charset="0"/>
              </a:rPr>
              <a:t>, </a:t>
            </a:r>
            <a:r>
              <a:rPr lang="en-US" sz="2400" b="1" u="sng" dirty="0" smtClean="0">
                <a:latin typeface="Arial" pitchFamily="34" charset="0"/>
                <a:ea typeface="Times New Roman" pitchFamily="18" charset="0"/>
                <a:cs typeface="Arial" pitchFamily="34" charset="0"/>
              </a:rPr>
              <a:t>assets</a:t>
            </a:r>
            <a:r>
              <a:rPr lang="en-US" sz="2400" b="1" dirty="0" smtClean="0">
                <a:latin typeface="Arial" pitchFamily="34" charset="0"/>
                <a:ea typeface="Times New Roman" pitchFamily="18" charset="0"/>
                <a:cs typeface="Arial" pitchFamily="34" charset="0"/>
              </a:rPr>
              <a:t> (including both material and social resources) and </a:t>
            </a:r>
            <a:r>
              <a:rPr lang="en-US" sz="2400" b="1" u="sng" dirty="0" smtClean="0">
                <a:latin typeface="Arial" pitchFamily="34" charset="0"/>
                <a:ea typeface="Times New Roman" pitchFamily="18" charset="0"/>
                <a:cs typeface="Arial" pitchFamily="34" charset="0"/>
              </a:rPr>
              <a:t>activities</a:t>
            </a:r>
            <a:r>
              <a:rPr lang="en-US" sz="2400" b="1" dirty="0" smtClean="0">
                <a:latin typeface="Arial" pitchFamily="34" charset="0"/>
                <a:ea typeface="Times New Roman" pitchFamily="18" charset="0"/>
                <a:cs typeface="Arial" pitchFamily="34" charset="0"/>
              </a:rPr>
              <a:t> required for a means of living. </a:t>
            </a:r>
          </a:p>
        </p:txBody>
      </p:sp>
      <p:sp>
        <p:nvSpPr>
          <p:cNvPr id="8" name="Rectangle 7"/>
          <p:cNvSpPr/>
          <p:nvPr/>
        </p:nvSpPr>
        <p:spPr>
          <a:xfrm>
            <a:off x="762000" y="4614208"/>
            <a:ext cx="7848600" cy="1938992"/>
          </a:xfrm>
          <a:prstGeom prst="rect">
            <a:avLst/>
          </a:prstGeom>
        </p:spPr>
        <p:txBody>
          <a:bodyPr wrap="square">
            <a:spAutoFit/>
          </a:bodyPr>
          <a:lstStyle/>
          <a:p>
            <a:pPr algn="just"/>
            <a:r>
              <a:rPr lang="en-US" sz="2400" b="1" dirty="0" smtClean="0">
                <a:solidFill>
                  <a:srgbClr val="C00000"/>
                </a:solidFill>
                <a:latin typeface="Arial" pitchFamily="34" charset="0"/>
                <a:ea typeface="Times New Roman" pitchFamily="18" charset="0"/>
                <a:cs typeface="Arial" pitchFamily="34" charset="0"/>
              </a:rPr>
              <a:t>A livelihood is sustainable </a:t>
            </a:r>
            <a:r>
              <a:rPr lang="en-US" sz="2400" b="1" dirty="0" smtClean="0">
                <a:latin typeface="Arial" pitchFamily="34" charset="0"/>
                <a:ea typeface="Times New Roman" pitchFamily="18" charset="0"/>
                <a:cs typeface="Arial" pitchFamily="34" charset="0"/>
              </a:rPr>
              <a:t>when it can cope with and recover from stress and shocks and maintain or enhance its capabilities and assets both now and in the future, while not undermining the natural resource base. </a:t>
            </a:r>
          </a:p>
        </p:txBody>
      </p:sp>
      <p:sp>
        <p:nvSpPr>
          <p:cNvPr id="9" name="Rectangle 8"/>
          <p:cNvSpPr/>
          <p:nvPr/>
        </p:nvSpPr>
        <p:spPr>
          <a:xfrm>
            <a:off x="838200" y="2199382"/>
            <a:ext cx="7848600" cy="1077218"/>
          </a:xfrm>
          <a:prstGeom prst="rect">
            <a:avLst/>
          </a:prstGeom>
          <a:solidFill>
            <a:schemeClr val="accent1"/>
          </a:solidFill>
        </p:spPr>
        <p:txBody>
          <a:bodyPr wrap="square">
            <a:spAutoFit/>
          </a:bodyPr>
          <a:lstStyle/>
          <a:p>
            <a:pPr algn="ctr"/>
            <a:r>
              <a:rPr lang="en-US" sz="3200" b="1" dirty="0" smtClean="0">
                <a:solidFill>
                  <a:srgbClr val="FFFF00"/>
                </a:solidFill>
              </a:rPr>
              <a:t>Livelihood is defined as a set of activities necessary for daily life.</a:t>
            </a:r>
            <a:endParaRPr lang="en-US" sz="3200" b="1" dirty="0">
              <a:solidFill>
                <a:srgbClr val="FFFF00"/>
              </a:solidFill>
            </a:endParaRPr>
          </a:p>
        </p:txBody>
      </p:sp>
      <p:sp>
        <p:nvSpPr>
          <p:cNvPr id="10" name="Rectangle 9"/>
          <p:cNvSpPr/>
          <p:nvPr/>
        </p:nvSpPr>
        <p:spPr>
          <a:xfrm>
            <a:off x="838200" y="685800"/>
            <a:ext cx="42672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C00000"/>
                </a:solidFill>
                <a:latin typeface="Arial" pitchFamily="34" charset="0"/>
                <a:cs typeface="Arial" pitchFamily="34" charset="0"/>
              </a:rPr>
              <a:t>What is a livelihood</a:t>
            </a:r>
            <a:endParaRPr lang="en-US" sz="32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rmAutofit fontScale="92500" lnSpcReduction="10000"/>
          </a:bodyPr>
          <a:lstStyle/>
          <a:p>
            <a:r>
              <a:rPr lang="en-US" b="1" dirty="0" smtClean="0">
                <a:solidFill>
                  <a:srgbClr val="C00000"/>
                </a:solidFill>
              </a:rPr>
              <a:t>Livelihood: definition &amp; concept</a:t>
            </a:r>
            <a:endParaRPr lang="en-US" dirty="0">
              <a:solidFill>
                <a:srgbClr val="C00000"/>
              </a:solidFill>
            </a:endParaRPr>
          </a:p>
        </p:txBody>
      </p:sp>
      <p:sp>
        <p:nvSpPr>
          <p:cNvPr id="21505" name="Rectangle 1"/>
          <p:cNvSpPr>
            <a:spLocks noChangeArrowheads="1"/>
          </p:cNvSpPr>
          <p:nvPr/>
        </p:nvSpPr>
        <p:spPr bwMode="auto">
          <a:xfrm>
            <a:off x="4724400" y="762000"/>
            <a:ext cx="2133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400" b="1" dirty="0" smtClean="0">
                <a:solidFill>
                  <a:srgbClr val="C00000"/>
                </a:solidFill>
                <a:latin typeface="Arial" pitchFamily="34" charset="0"/>
                <a:ea typeface="Times New Roman" pitchFamily="18" charset="0"/>
                <a:cs typeface="Arial" pitchFamily="34" charset="0"/>
              </a:rPr>
              <a:t>(</a:t>
            </a:r>
            <a:r>
              <a:rPr lang="hi-IN" sz="2400" b="1" dirty="0" smtClean="0">
                <a:solidFill>
                  <a:srgbClr val="C00000"/>
                </a:solidFill>
              </a:rPr>
              <a:t>आजीविका</a:t>
            </a:r>
            <a:r>
              <a:rPr lang="en-US" sz="2400" b="1" dirty="0" smtClean="0">
                <a:solidFill>
                  <a:srgbClr val="C00000"/>
                </a:solidFill>
                <a:latin typeface="Arial" pitchFamily="34" charset="0"/>
                <a:ea typeface="Times New Roman" pitchFamily="18" charset="0"/>
                <a:cs typeface="Arial" pitchFamily="34" charset="0"/>
              </a:rPr>
              <a:t>)? </a:t>
            </a:r>
            <a:endParaRPr kumimoji="0" lang="en-US" sz="2400" b="1" i="0" u="none" strike="noStrike" cap="none" normalizeH="0" baseline="0" dirty="0" smtClean="0">
              <a:ln>
                <a:noFill/>
              </a:ln>
              <a:solidFill>
                <a:srgbClr val="C00000"/>
              </a:solidFill>
              <a:effectLst/>
              <a:latin typeface="Arial" pitchFamily="34" charset="0"/>
              <a:cs typeface="Arial" pitchFamily="34" charset="0"/>
            </a:endParaRPr>
          </a:p>
        </p:txBody>
      </p:sp>
      <p:sp>
        <p:nvSpPr>
          <p:cNvPr id="15" name="Rectangle 14"/>
          <p:cNvSpPr/>
          <p:nvPr/>
        </p:nvSpPr>
        <p:spPr>
          <a:xfrm>
            <a:off x="838200" y="1419285"/>
            <a:ext cx="8001000" cy="4524315"/>
          </a:xfrm>
          <a:prstGeom prst="rect">
            <a:avLst/>
          </a:prstGeom>
        </p:spPr>
        <p:txBody>
          <a:bodyPr wrap="square">
            <a:spAutoFit/>
          </a:bodyPr>
          <a:lstStyle/>
          <a:p>
            <a:pPr>
              <a:buFont typeface="Wingdings" pitchFamily="2" charset="2"/>
              <a:buChar char="q"/>
            </a:pPr>
            <a:r>
              <a:rPr lang="en-US" sz="3000" b="1" dirty="0" smtClean="0"/>
              <a:t>  An activity people engage in for a living.</a:t>
            </a:r>
          </a:p>
          <a:p>
            <a:r>
              <a:rPr lang="en-US" sz="1400" b="1" dirty="0" smtClean="0"/>
              <a:t> </a:t>
            </a:r>
            <a:endParaRPr lang="en-US" sz="1050" b="1" dirty="0" smtClean="0"/>
          </a:p>
          <a:p>
            <a:pPr marL="465138" indent="-465138">
              <a:buFont typeface="Wingdings" pitchFamily="2" charset="2"/>
              <a:buChar char="q"/>
            </a:pPr>
            <a:r>
              <a:rPr lang="en-US" sz="3000" b="1" dirty="0" smtClean="0"/>
              <a:t>Way to earn money for food, cloth, place and basic needs is known as livelihood. </a:t>
            </a:r>
          </a:p>
          <a:p>
            <a:endParaRPr lang="en-US" sz="1600" b="1" dirty="0" smtClean="0"/>
          </a:p>
          <a:p>
            <a:r>
              <a:rPr lang="en-US" sz="3000" b="1" dirty="0" smtClean="0"/>
              <a:t>   It depends upon the capability of an </a:t>
            </a:r>
            <a:r>
              <a:rPr lang="en-US" sz="3000" b="1" dirty="0" smtClean="0"/>
              <a:t>individual  </a:t>
            </a:r>
            <a:r>
              <a:rPr lang="en-US" sz="3000" b="1" dirty="0" smtClean="0"/>
              <a:t>person, efforts, and hard work. </a:t>
            </a:r>
          </a:p>
          <a:p>
            <a:endParaRPr lang="en-US" sz="1400" b="1" dirty="0" smtClean="0"/>
          </a:p>
          <a:p>
            <a:pPr marL="465138" indent="-465138">
              <a:buFont typeface="Wingdings" pitchFamily="2" charset="2"/>
              <a:buChar char="Ø"/>
            </a:pPr>
            <a:r>
              <a:rPr lang="en-US" sz="3000" b="1" dirty="0" smtClean="0"/>
              <a:t>Livelihood should be sustainable if people enhance their well-being and proper use of natural resource.</a:t>
            </a:r>
          </a:p>
        </p:txBody>
      </p:sp>
      <p:sp>
        <p:nvSpPr>
          <p:cNvPr id="10" name="Rectangle 9"/>
          <p:cNvSpPr/>
          <p:nvPr/>
        </p:nvSpPr>
        <p:spPr>
          <a:xfrm>
            <a:off x="838200" y="685800"/>
            <a:ext cx="42672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C00000"/>
                </a:solidFill>
                <a:latin typeface="Arial" pitchFamily="34" charset="0"/>
                <a:cs typeface="Arial" pitchFamily="34" charset="0"/>
              </a:rPr>
              <a:t>What is a livelihood</a:t>
            </a:r>
            <a:endParaRPr lang="en-US" sz="32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sp>
        <p:nvSpPr>
          <p:cNvPr id="8" name="Rectangle 7"/>
          <p:cNvSpPr/>
          <p:nvPr/>
        </p:nvSpPr>
        <p:spPr>
          <a:xfrm>
            <a:off x="838200" y="1371600"/>
            <a:ext cx="7924800" cy="2062103"/>
          </a:xfrm>
          <a:prstGeom prst="rect">
            <a:avLst/>
          </a:prstGeom>
        </p:spPr>
        <p:txBody>
          <a:bodyPr wrap="square">
            <a:spAutoFit/>
          </a:bodyPr>
          <a:lstStyle/>
          <a:p>
            <a:pPr algn="ctr"/>
            <a:r>
              <a:rPr lang="en-US" sz="3000" b="1" dirty="0" smtClean="0"/>
              <a:t>The principle of livelihood should aim at the provision of nutrition for all the people. </a:t>
            </a:r>
          </a:p>
          <a:p>
            <a:pPr algn="ctr"/>
            <a:endParaRPr lang="en-US" sz="800" b="1" dirty="0" smtClean="0">
              <a:solidFill>
                <a:srgbClr val="C00000"/>
              </a:solidFill>
            </a:endParaRPr>
          </a:p>
          <a:p>
            <a:pPr algn="ctr"/>
            <a:r>
              <a:rPr lang="en-US" sz="3000" b="1" dirty="0" smtClean="0"/>
              <a:t>Moreover, it should also provide cheap clothing, shelter and means of travel for the people.</a:t>
            </a:r>
            <a:endParaRPr lang="en-US" sz="3000" b="1" dirty="0"/>
          </a:p>
        </p:txBody>
      </p:sp>
      <p:sp>
        <p:nvSpPr>
          <p:cNvPr id="10" name="Rectangle 9"/>
          <p:cNvSpPr/>
          <p:nvPr/>
        </p:nvSpPr>
        <p:spPr>
          <a:xfrm>
            <a:off x="838200" y="685800"/>
            <a:ext cx="51816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C00000"/>
                </a:solidFill>
                <a:latin typeface="Arial" pitchFamily="34" charset="0"/>
                <a:cs typeface="Arial" pitchFamily="34" charset="0"/>
              </a:rPr>
              <a:t>Principle of livelihood</a:t>
            </a:r>
            <a:endParaRPr lang="en-US" sz="3200" b="1" dirty="0">
              <a:solidFill>
                <a:srgbClr val="C00000"/>
              </a:solidFill>
              <a:latin typeface="Arial" pitchFamily="34" charset="0"/>
              <a:cs typeface="Arial" pitchFamily="34" charset="0"/>
            </a:endParaRPr>
          </a:p>
        </p:txBody>
      </p:sp>
      <p:sp>
        <p:nvSpPr>
          <p:cNvPr id="14" name="Rectangle 13"/>
          <p:cNvSpPr/>
          <p:nvPr/>
        </p:nvSpPr>
        <p:spPr>
          <a:xfrm>
            <a:off x="762000" y="3657600"/>
            <a:ext cx="76962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C00000"/>
                </a:solidFill>
                <a:latin typeface="Arial" pitchFamily="34" charset="0"/>
                <a:cs typeface="Arial" pitchFamily="34" charset="0"/>
              </a:rPr>
              <a:t>Principle of sustainable livelihood</a:t>
            </a:r>
            <a:endParaRPr lang="en-US" sz="3200" b="1" dirty="0">
              <a:solidFill>
                <a:srgbClr val="C00000"/>
              </a:solidFill>
              <a:latin typeface="Arial" pitchFamily="34" charset="0"/>
              <a:cs typeface="Arial" pitchFamily="34" charset="0"/>
            </a:endParaRPr>
          </a:p>
        </p:txBody>
      </p:sp>
      <p:sp>
        <p:nvSpPr>
          <p:cNvPr id="15" name="Rectangle 14"/>
          <p:cNvSpPr/>
          <p:nvPr/>
        </p:nvSpPr>
        <p:spPr>
          <a:xfrm>
            <a:off x="990600" y="4419600"/>
            <a:ext cx="7620000" cy="1938992"/>
          </a:xfrm>
          <a:prstGeom prst="rect">
            <a:avLst/>
          </a:prstGeom>
        </p:spPr>
        <p:txBody>
          <a:bodyPr wrap="square">
            <a:spAutoFit/>
          </a:bodyPr>
          <a:lstStyle/>
          <a:p>
            <a:pPr algn="ctr"/>
            <a:r>
              <a:rPr lang="en-US" sz="3000" b="1" dirty="0" smtClean="0"/>
              <a:t>Sustainable livelihoods provide meaningful work that fulfills the social, economic, cultural and spiritual needs of all members of a community.</a:t>
            </a:r>
            <a:endParaRPr lang="en-US" sz="3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sp>
        <p:nvSpPr>
          <p:cNvPr id="8" name="Rectangle 7"/>
          <p:cNvSpPr/>
          <p:nvPr/>
        </p:nvSpPr>
        <p:spPr>
          <a:xfrm>
            <a:off x="838200" y="1295400"/>
            <a:ext cx="7924800" cy="1384995"/>
          </a:xfrm>
          <a:prstGeom prst="rect">
            <a:avLst/>
          </a:prstGeom>
        </p:spPr>
        <p:txBody>
          <a:bodyPr wrap="square">
            <a:spAutoFit/>
          </a:bodyPr>
          <a:lstStyle/>
          <a:p>
            <a:pPr algn="ctr"/>
            <a:r>
              <a:rPr lang="en-US" sz="2800" b="1" dirty="0" smtClean="0"/>
              <a:t>Livelihood systems are important because they can help people and communities in many ways, including:</a:t>
            </a:r>
            <a:endParaRPr lang="en-US" sz="2800" b="1" dirty="0"/>
          </a:p>
        </p:txBody>
      </p:sp>
      <p:sp>
        <p:nvSpPr>
          <p:cNvPr id="10" name="Rectangle 9"/>
          <p:cNvSpPr/>
          <p:nvPr/>
        </p:nvSpPr>
        <p:spPr>
          <a:xfrm>
            <a:off x="838200" y="685800"/>
            <a:ext cx="64008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000099"/>
                </a:solidFill>
                <a:latin typeface="Arial" pitchFamily="34" charset="0"/>
                <a:cs typeface="Arial" pitchFamily="34" charset="0"/>
              </a:rPr>
              <a:t>Need of livelihood systems</a:t>
            </a:r>
            <a:endParaRPr lang="en-US" sz="3200" b="1" dirty="0">
              <a:solidFill>
                <a:srgbClr val="000099"/>
              </a:solidFill>
              <a:latin typeface="Arial" pitchFamily="34" charset="0"/>
              <a:cs typeface="Arial" pitchFamily="34" charset="0"/>
            </a:endParaRPr>
          </a:p>
        </p:txBody>
      </p:sp>
      <p:sp>
        <p:nvSpPr>
          <p:cNvPr id="15" name="Rectangle 14"/>
          <p:cNvSpPr/>
          <p:nvPr/>
        </p:nvSpPr>
        <p:spPr>
          <a:xfrm>
            <a:off x="762000" y="2667000"/>
            <a:ext cx="7620000" cy="1815882"/>
          </a:xfrm>
          <a:prstGeom prst="rect">
            <a:avLst/>
          </a:prstGeom>
        </p:spPr>
        <p:txBody>
          <a:bodyPr wrap="square">
            <a:spAutoFit/>
          </a:bodyPr>
          <a:lstStyle/>
          <a:p>
            <a:pPr>
              <a:buFont typeface="Wingdings" pitchFamily="2" charset="2"/>
              <a:buChar char="ü"/>
            </a:pPr>
            <a:r>
              <a:rPr lang="en-US" sz="2800" b="1" dirty="0" smtClean="0">
                <a:solidFill>
                  <a:srgbClr val="C00000"/>
                </a:solidFill>
              </a:rPr>
              <a:t> Economic </a:t>
            </a:r>
            <a:r>
              <a:rPr lang="en-US" sz="2800" b="1" dirty="0" smtClean="0">
                <a:solidFill>
                  <a:srgbClr val="C00000"/>
                </a:solidFill>
              </a:rPr>
              <a:t>growth</a:t>
            </a:r>
          </a:p>
          <a:p>
            <a:r>
              <a:rPr lang="en-US" sz="2800" b="1" dirty="0" smtClean="0"/>
              <a:t>              Livelihood </a:t>
            </a:r>
            <a:r>
              <a:rPr lang="en-US" sz="2800" b="1" dirty="0" smtClean="0"/>
              <a:t>programs can create jobs, </a:t>
            </a:r>
            <a:endParaRPr lang="en-US" sz="2800" b="1" dirty="0" smtClean="0"/>
          </a:p>
          <a:p>
            <a:r>
              <a:rPr lang="en-US" sz="2800" b="1" dirty="0" smtClean="0"/>
              <a:t> </a:t>
            </a:r>
            <a:r>
              <a:rPr lang="en-US" sz="2800" b="1" dirty="0" smtClean="0"/>
              <a:t>             </a:t>
            </a:r>
            <a:r>
              <a:rPr lang="en-US" sz="2800" b="1" dirty="0" smtClean="0"/>
              <a:t>encourage entrepreneurship &amp; </a:t>
            </a:r>
            <a:r>
              <a:rPr lang="en-US" sz="2800" b="1" dirty="0" smtClean="0"/>
              <a:t>support </a:t>
            </a:r>
            <a:endParaRPr lang="en-US" sz="2800" b="1" dirty="0" smtClean="0"/>
          </a:p>
          <a:p>
            <a:r>
              <a:rPr lang="en-US" sz="2800" b="1" dirty="0" smtClean="0"/>
              <a:t> </a:t>
            </a:r>
            <a:r>
              <a:rPr lang="en-US" sz="2800" b="1" dirty="0" smtClean="0"/>
              <a:t>             </a:t>
            </a:r>
            <a:r>
              <a:rPr lang="en-US" sz="2800" b="1" dirty="0" smtClean="0"/>
              <a:t>local </a:t>
            </a:r>
            <a:r>
              <a:rPr lang="en-US" sz="2800" b="1" dirty="0" smtClean="0"/>
              <a:t>economies.</a:t>
            </a:r>
            <a:endParaRPr lang="en-US" sz="2800" b="1" dirty="0"/>
          </a:p>
        </p:txBody>
      </p:sp>
      <p:sp>
        <p:nvSpPr>
          <p:cNvPr id="9" name="Rectangle 8"/>
          <p:cNvSpPr/>
          <p:nvPr/>
        </p:nvSpPr>
        <p:spPr>
          <a:xfrm>
            <a:off x="838200" y="4508718"/>
            <a:ext cx="7696200" cy="1815882"/>
          </a:xfrm>
          <a:prstGeom prst="rect">
            <a:avLst/>
          </a:prstGeom>
        </p:spPr>
        <p:txBody>
          <a:bodyPr wrap="square">
            <a:spAutoFit/>
          </a:bodyPr>
          <a:lstStyle/>
          <a:p>
            <a:pPr>
              <a:buFont typeface="Wingdings" pitchFamily="2" charset="2"/>
              <a:buChar char="ü"/>
            </a:pPr>
            <a:r>
              <a:rPr lang="en-US" sz="2800" b="1" dirty="0" smtClean="0">
                <a:solidFill>
                  <a:srgbClr val="C00000"/>
                </a:solidFill>
              </a:rPr>
              <a:t>Poverty reduction</a:t>
            </a:r>
          </a:p>
          <a:p>
            <a:r>
              <a:rPr lang="en-US" sz="2800" b="1" dirty="0" smtClean="0"/>
              <a:t>             Livelihood </a:t>
            </a:r>
            <a:r>
              <a:rPr lang="en-US" sz="2800" b="1" dirty="0" smtClean="0"/>
              <a:t>programs can help people break </a:t>
            </a:r>
            <a:endParaRPr lang="en-US" sz="2800" b="1" dirty="0" smtClean="0"/>
          </a:p>
          <a:p>
            <a:r>
              <a:rPr lang="en-US" sz="2800" b="1" dirty="0" smtClean="0"/>
              <a:t> </a:t>
            </a:r>
            <a:r>
              <a:rPr lang="en-US" sz="2800" b="1" dirty="0" smtClean="0"/>
              <a:t>            the cycle </a:t>
            </a:r>
            <a:r>
              <a:rPr lang="en-US" sz="2800" b="1" dirty="0" smtClean="0"/>
              <a:t>of poverty and improve their </a:t>
            </a:r>
            <a:endParaRPr lang="en-US" sz="2800" b="1" dirty="0" smtClean="0"/>
          </a:p>
          <a:p>
            <a:r>
              <a:rPr lang="en-US" sz="2800" b="1" dirty="0" smtClean="0"/>
              <a:t> </a:t>
            </a:r>
            <a:r>
              <a:rPr lang="en-US" sz="2800" b="1" dirty="0" smtClean="0"/>
              <a:t>            living conditions</a:t>
            </a:r>
            <a:r>
              <a:rPr lang="en-US" sz="2800" b="1" dirty="0" smtClean="0"/>
              <a:t>.</a:t>
            </a:r>
            <a:endParaRPr lang="en-US" sz="2800" b="1" dirty="0"/>
          </a:p>
        </p:txBody>
      </p:sp>
      <p:cxnSp>
        <p:nvCxnSpPr>
          <p:cNvPr id="14" name="Straight Connector 13"/>
          <p:cNvCxnSpPr/>
          <p:nvPr/>
        </p:nvCxnSpPr>
        <p:spPr>
          <a:xfrm>
            <a:off x="914400" y="4495800"/>
            <a:ext cx="77724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Rectangle 9"/>
          <p:cNvSpPr/>
          <p:nvPr/>
        </p:nvSpPr>
        <p:spPr>
          <a:xfrm>
            <a:off x="838200" y="685800"/>
            <a:ext cx="64008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000099"/>
                </a:solidFill>
                <a:latin typeface="Arial" pitchFamily="34" charset="0"/>
                <a:cs typeface="Arial" pitchFamily="34" charset="0"/>
              </a:rPr>
              <a:t>Need of livelihood systems</a:t>
            </a:r>
            <a:endParaRPr lang="en-US" sz="3200" b="1" dirty="0">
              <a:solidFill>
                <a:srgbClr val="000099"/>
              </a:solidFill>
              <a:latin typeface="Arial" pitchFamily="34" charset="0"/>
              <a:cs typeface="Arial" pitchFamily="34" charset="0"/>
            </a:endParaRPr>
          </a:p>
        </p:txBody>
      </p:sp>
      <p:sp>
        <p:nvSpPr>
          <p:cNvPr id="11" name="Rectangle 10"/>
          <p:cNvSpPr/>
          <p:nvPr/>
        </p:nvSpPr>
        <p:spPr>
          <a:xfrm>
            <a:off x="914400" y="1295400"/>
            <a:ext cx="7848600" cy="1815882"/>
          </a:xfrm>
          <a:prstGeom prst="rect">
            <a:avLst/>
          </a:prstGeom>
        </p:spPr>
        <p:txBody>
          <a:bodyPr wrap="square">
            <a:spAutoFit/>
          </a:bodyPr>
          <a:lstStyle/>
          <a:p>
            <a:pPr>
              <a:buFont typeface="Wingdings" pitchFamily="2" charset="2"/>
              <a:buChar char="ü"/>
            </a:pPr>
            <a:r>
              <a:rPr lang="en-US" sz="2800" b="1" dirty="0" smtClean="0">
                <a:solidFill>
                  <a:srgbClr val="C00000"/>
                </a:solidFill>
              </a:rPr>
              <a:t>Community development</a:t>
            </a:r>
          </a:p>
          <a:p>
            <a:r>
              <a:rPr lang="en-US" sz="2800" b="1" dirty="0" smtClean="0"/>
              <a:t>           Livelihood </a:t>
            </a:r>
            <a:r>
              <a:rPr lang="en-US" sz="2800" b="1" dirty="0" smtClean="0"/>
              <a:t>programs can strengthen </a:t>
            </a:r>
            <a:endParaRPr lang="en-US" sz="2800" b="1" dirty="0" smtClean="0"/>
          </a:p>
          <a:p>
            <a:r>
              <a:rPr lang="en-US" sz="2800" b="1" dirty="0" smtClean="0"/>
              <a:t> </a:t>
            </a:r>
            <a:r>
              <a:rPr lang="en-US" sz="2800" b="1" dirty="0" smtClean="0"/>
              <a:t>          communities</a:t>
            </a:r>
            <a:r>
              <a:rPr lang="en-US" sz="2800" b="1" dirty="0" smtClean="0"/>
              <a:t>, foster social cohesion, and help </a:t>
            </a:r>
            <a:endParaRPr lang="en-US" sz="2800" b="1" dirty="0" smtClean="0"/>
          </a:p>
          <a:p>
            <a:r>
              <a:rPr lang="en-US" sz="2800" b="1" dirty="0" smtClean="0"/>
              <a:t> </a:t>
            </a:r>
            <a:r>
              <a:rPr lang="en-US" sz="2800" b="1" dirty="0" smtClean="0"/>
              <a:t>          people </a:t>
            </a:r>
            <a:r>
              <a:rPr lang="en-US" sz="2800" b="1" dirty="0" smtClean="0"/>
              <a:t>participate in decision-making.</a:t>
            </a:r>
            <a:endParaRPr lang="en-US" sz="2800" b="1" dirty="0"/>
          </a:p>
        </p:txBody>
      </p:sp>
      <p:sp>
        <p:nvSpPr>
          <p:cNvPr id="13" name="Rectangle 12"/>
          <p:cNvSpPr/>
          <p:nvPr/>
        </p:nvSpPr>
        <p:spPr>
          <a:xfrm>
            <a:off x="914400" y="3048000"/>
            <a:ext cx="7848600" cy="1815882"/>
          </a:xfrm>
          <a:prstGeom prst="rect">
            <a:avLst/>
          </a:prstGeom>
        </p:spPr>
        <p:txBody>
          <a:bodyPr wrap="square">
            <a:spAutoFit/>
          </a:bodyPr>
          <a:lstStyle/>
          <a:p>
            <a:pPr>
              <a:buFont typeface="Wingdings" pitchFamily="2" charset="2"/>
              <a:buChar char="ü"/>
            </a:pPr>
            <a:r>
              <a:rPr lang="en-US" sz="2800" b="1" dirty="0" smtClean="0">
                <a:solidFill>
                  <a:srgbClr val="C00000"/>
                </a:solidFill>
              </a:rPr>
              <a:t>Environmental sustainability</a:t>
            </a:r>
          </a:p>
          <a:p>
            <a:r>
              <a:rPr lang="en-US" sz="2800" b="1" dirty="0" smtClean="0"/>
              <a:t>           Livelihood </a:t>
            </a:r>
            <a:r>
              <a:rPr lang="en-US" sz="2800" b="1" dirty="0" smtClean="0"/>
              <a:t>programs can promote sustainable </a:t>
            </a:r>
            <a:endParaRPr lang="en-US" sz="2800" b="1" dirty="0" smtClean="0"/>
          </a:p>
          <a:p>
            <a:r>
              <a:rPr lang="en-US" sz="2800" b="1" dirty="0" smtClean="0"/>
              <a:t> </a:t>
            </a:r>
            <a:r>
              <a:rPr lang="en-US" sz="2800" b="1" dirty="0" smtClean="0"/>
              <a:t>          agriculture</a:t>
            </a:r>
            <a:r>
              <a:rPr lang="en-US" sz="2800" b="1" dirty="0" smtClean="0"/>
              <a:t>, renewable energy, and </a:t>
            </a:r>
            <a:endParaRPr lang="en-US" sz="2800" b="1" dirty="0" smtClean="0"/>
          </a:p>
          <a:p>
            <a:r>
              <a:rPr lang="en-US" sz="2800" b="1" dirty="0" smtClean="0"/>
              <a:t> </a:t>
            </a:r>
            <a:r>
              <a:rPr lang="en-US" sz="2800" b="1" dirty="0" smtClean="0"/>
              <a:t>          responsible </a:t>
            </a:r>
            <a:r>
              <a:rPr lang="en-US" sz="2800" b="1" dirty="0" smtClean="0"/>
              <a:t>use of natural resources.</a:t>
            </a:r>
            <a:endParaRPr lang="en-US" sz="2800" b="1" dirty="0"/>
          </a:p>
        </p:txBody>
      </p:sp>
      <p:cxnSp>
        <p:nvCxnSpPr>
          <p:cNvPr id="14" name="Straight Connector 13"/>
          <p:cNvCxnSpPr/>
          <p:nvPr/>
        </p:nvCxnSpPr>
        <p:spPr>
          <a:xfrm>
            <a:off x="914400" y="3124200"/>
            <a:ext cx="77724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90600" y="4876800"/>
            <a:ext cx="7848600" cy="1815882"/>
          </a:xfrm>
          <a:prstGeom prst="rect">
            <a:avLst/>
          </a:prstGeom>
        </p:spPr>
        <p:txBody>
          <a:bodyPr wrap="square">
            <a:spAutoFit/>
          </a:bodyPr>
          <a:lstStyle/>
          <a:p>
            <a:pPr>
              <a:buFont typeface="Wingdings" pitchFamily="2" charset="2"/>
              <a:buChar char="ü"/>
            </a:pPr>
            <a:r>
              <a:rPr lang="en-US" sz="2800" b="1" dirty="0" smtClean="0">
                <a:solidFill>
                  <a:srgbClr val="C00000"/>
                </a:solidFill>
              </a:rPr>
              <a:t>Social empowerment</a:t>
            </a:r>
          </a:p>
          <a:p>
            <a:r>
              <a:rPr lang="en-US" sz="2800" b="1" dirty="0" smtClean="0"/>
              <a:t>          Livelihood </a:t>
            </a:r>
            <a:r>
              <a:rPr lang="en-US" sz="2800" b="1" dirty="0" smtClean="0"/>
              <a:t>programs can help people gain the </a:t>
            </a:r>
            <a:endParaRPr lang="en-US" sz="2800" b="1" dirty="0" smtClean="0"/>
          </a:p>
          <a:p>
            <a:r>
              <a:rPr lang="en-US" sz="2800" b="1" dirty="0" smtClean="0"/>
              <a:t> </a:t>
            </a:r>
            <a:r>
              <a:rPr lang="en-US" sz="2800" b="1" dirty="0" smtClean="0"/>
              <a:t>         resources</a:t>
            </a:r>
            <a:r>
              <a:rPr lang="en-US" sz="2800" b="1" dirty="0" smtClean="0"/>
              <a:t>, knowledge, and skills they need to </a:t>
            </a:r>
            <a:endParaRPr lang="en-US" sz="2800" b="1" dirty="0" smtClean="0"/>
          </a:p>
          <a:p>
            <a:r>
              <a:rPr lang="en-US" sz="2800" b="1" dirty="0" smtClean="0"/>
              <a:t> </a:t>
            </a:r>
            <a:r>
              <a:rPr lang="en-US" sz="2800" b="1" dirty="0" smtClean="0"/>
              <a:t>         improve </a:t>
            </a:r>
            <a:r>
              <a:rPr lang="en-US" sz="2800" b="1" dirty="0" smtClean="0"/>
              <a:t>their lives.</a:t>
            </a:r>
            <a:endParaRPr lang="en-US" sz="2800" b="1" dirty="0"/>
          </a:p>
        </p:txBody>
      </p:sp>
      <p:cxnSp>
        <p:nvCxnSpPr>
          <p:cNvPr id="17" name="Straight Connector 16"/>
          <p:cNvCxnSpPr/>
          <p:nvPr/>
        </p:nvCxnSpPr>
        <p:spPr>
          <a:xfrm>
            <a:off x="914400" y="4875212"/>
            <a:ext cx="77724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b="1" dirty="0" smtClean="0">
                <a:solidFill>
                  <a:srgbClr val="C00000"/>
                </a:solidFill>
              </a:rPr>
              <a:t>Livelihood: definition &amp; concept</a:t>
            </a:r>
            <a:endParaRPr lang="en-US" dirty="0">
              <a:solidFill>
                <a:srgbClr val="C00000"/>
              </a:solidFill>
            </a:endParaRPr>
          </a:p>
        </p:txBody>
      </p:sp>
      <p:sp>
        <p:nvSpPr>
          <p:cNvPr id="12"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Rectangle 9"/>
          <p:cNvSpPr/>
          <p:nvPr/>
        </p:nvSpPr>
        <p:spPr>
          <a:xfrm>
            <a:off x="838200" y="685800"/>
            <a:ext cx="64008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000099"/>
                </a:solidFill>
                <a:latin typeface="Arial" pitchFamily="34" charset="0"/>
                <a:cs typeface="Arial" pitchFamily="34" charset="0"/>
              </a:rPr>
              <a:t>Need of livelihood systems</a:t>
            </a:r>
            <a:endParaRPr lang="en-US" sz="3200" b="1" dirty="0">
              <a:solidFill>
                <a:srgbClr val="000099"/>
              </a:solidFill>
              <a:latin typeface="Arial" pitchFamily="34" charset="0"/>
              <a:cs typeface="Arial" pitchFamily="34" charset="0"/>
            </a:endParaRPr>
          </a:p>
        </p:txBody>
      </p:sp>
      <p:sp>
        <p:nvSpPr>
          <p:cNvPr id="16" name="Rectangle 15"/>
          <p:cNvSpPr/>
          <p:nvPr/>
        </p:nvSpPr>
        <p:spPr>
          <a:xfrm>
            <a:off x="990600" y="1447800"/>
            <a:ext cx="7467600" cy="1815882"/>
          </a:xfrm>
          <a:prstGeom prst="rect">
            <a:avLst/>
          </a:prstGeom>
        </p:spPr>
        <p:txBody>
          <a:bodyPr wrap="square">
            <a:spAutoFit/>
          </a:bodyPr>
          <a:lstStyle/>
          <a:p>
            <a:pPr>
              <a:buFont typeface="Wingdings" pitchFamily="2" charset="2"/>
              <a:buChar char="ü"/>
            </a:pPr>
            <a:r>
              <a:rPr lang="en-US" sz="2800" b="1" dirty="0" smtClean="0">
                <a:solidFill>
                  <a:srgbClr val="C00000"/>
                </a:solidFill>
              </a:rPr>
              <a:t>Building resilience</a:t>
            </a:r>
          </a:p>
          <a:p>
            <a:r>
              <a:rPr lang="en-US" sz="2800" b="1" dirty="0" smtClean="0"/>
              <a:t> </a:t>
            </a:r>
            <a:r>
              <a:rPr lang="en-US" sz="2800" b="1" dirty="0" smtClean="0"/>
              <a:t>            Livelihood </a:t>
            </a:r>
            <a:r>
              <a:rPr lang="en-US" sz="2800" b="1" dirty="0" smtClean="0"/>
              <a:t>programs can help people </a:t>
            </a:r>
            <a:endParaRPr lang="en-US" sz="2800" b="1" dirty="0" smtClean="0"/>
          </a:p>
          <a:p>
            <a:r>
              <a:rPr lang="en-US" sz="2800" b="1" dirty="0" smtClean="0"/>
              <a:t> </a:t>
            </a:r>
            <a:r>
              <a:rPr lang="en-US" sz="2800" b="1" dirty="0" smtClean="0"/>
              <a:t>            develop </a:t>
            </a:r>
            <a:r>
              <a:rPr lang="en-US" sz="2800" b="1" dirty="0" smtClean="0"/>
              <a:t>the tools and resources they </a:t>
            </a:r>
            <a:endParaRPr lang="en-US" sz="2800" b="1" dirty="0" smtClean="0"/>
          </a:p>
          <a:p>
            <a:r>
              <a:rPr lang="en-US" sz="2800" b="1" dirty="0" smtClean="0"/>
              <a:t> </a:t>
            </a:r>
            <a:r>
              <a:rPr lang="en-US" sz="2800" b="1" dirty="0" smtClean="0"/>
              <a:t>            need </a:t>
            </a:r>
            <a:r>
              <a:rPr lang="en-US" sz="2800" b="1" dirty="0" smtClean="0"/>
              <a:t>to deal with crises and shocks.</a:t>
            </a:r>
            <a:endParaRPr lang="en-US" sz="2800" b="1" dirty="0"/>
          </a:p>
        </p:txBody>
      </p:sp>
      <p:sp>
        <p:nvSpPr>
          <p:cNvPr id="17" name="Rectangle 16"/>
          <p:cNvSpPr/>
          <p:nvPr/>
        </p:nvSpPr>
        <p:spPr>
          <a:xfrm>
            <a:off x="914400" y="3429000"/>
            <a:ext cx="7772400" cy="2677656"/>
          </a:xfrm>
          <a:prstGeom prst="rect">
            <a:avLst/>
          </a:prstGeom>
        </p:spPr>
        <p:txBody>
          <a:bodyPr wrap="square">
            <a:spAutoFit/>
          </a:bodyPr>
          <a:lstStyle/>
          <a:p>
            <a:pPr>
              <a:buFont typeface="Wingdings" pitchFamily="2" charset="2"/>
              <a:buChar char="q"/>
            </a:pPr>
            <a:r>
              <a:rPr lang="en-US" sz="2800" b="1" dirty="0" smtClean="0">
                <a:solidFill>
                  <a:srgbClr val="C00000"/>
                </a:solidFill>
              </a:rPr>
              <a:t>   Thus </a:t>
            </a:r>
            <a:r>
              <a:rPr lang="en-US" sz="2800" b="1" dirty="0" smtClean="0">
                <a:solidFill>
                  <a:srgbClr val="C00000"/>
                </a:solidFill>
              </a:rPr>
              <a:t>Livelihoods are an important part of </a:t>
            </a:r>
            <a:endParaRPr lang="en-US" sz="2800" b="1" dirty="0" smtClean="0">
              <a:solidFill>
                <a:srgbClr val="C00000"/>
              </a:solidFill>
            </a:endParaRPr>
          </a:p>
          <a:p>
            <a:r>
              <a:rPr lang="en-US" sz="2800" b="1" dirty="0" smtClean="0">
                <a:solidFill>
                  <a:srgbClr val="C00000"/>
                </a:solidFill>
              </a:rPr>
              <a:t> </a:t>
            </a:r>
            <a:r>
              <a:rPr lang="en-US" sz="2800" b="1" dirty="0" smtClean="0">
                <a:solidFill>
                  <a:srgbClr val="C00000"/>
                </a:solidFill>
              </a:rPr>
              <a:t>      human </a:t>
            </a:r>
            <a:r>
              <a:rPr lang="en-US" sz="2800" b="1" dirty="0" smtClean="0">
                <a:solidFill>
                  <a:srgbClr val="C00000"/>
                </a:solidFill>
              </a:rPr>
              <a:t>existence, and they are needed to </a:t>
            </a:r>
            <a:endParaRPr lang="en-US" sz="2800" b="1" dirty="0" smtClean="0">
              <a:solidFill>
                <a:srgbClr val="C00000"/>
              </a:solidFill>
            </a:endParaRPr>
          </a:p>
          <a:p>
            <a:r>
              <a:rPr lang="en-US" sz="2800" b="1" dirty="0" smtClean="0">
                <a:solidFill>
                  <a:srgbClr val="C00000"/>
                </a:solidFill>
              </a:rPr>
              <a:t> </a:t>
            </a:r>
            <a:r>
              <a:rPr lang="en-US" sz="2800" b="1" dirty="0" smtClean="0">
                <a:solidFill>
                  <a:srgbClr val="C00000"/>
                </a:solidFill>
              </a:rPr>
              <a:t>      sustain </a:t>
            </a:r>
            <a:r>
              <a:rPr lang="en-US" sz="2800" b="1" dirty="0" smtClean="0">
                <a:solidFill>
                  <a:srgbClr val="C00000"/>
                </a:solidFill>
              </a:rPr>
              <a:t>and support households. </a:t>
            </a:r>
            <a:endParaRPr lang="en-US" sz="2800" b="1" dirty="0" smtClean="0">
              <a:solidFill>
                <a:srgbClr val="C00000"/>
              </a:solidFill>
            </a:endParaRPr>
          </a:p>
          <a:p>
            <a:pPr>
              <a:buFont typeface="Wingdings" pitchFamily="2" charset="2"/>
              <a:buChar char="q"/>
            </a:pPr>
            <a:r>
              <a:rPr lang="en-US" sz="2800" b="1" dirty="0" smtClean="0"/>
              <a:t>   Shocks </a:t>
            </a:r>
            <a:r>
              <a:rPr lang="en-US" sz="2800" b="1" dirty="0" smtClean="0"/>
              <a:t>like natural disasters and disease </a:t>
            </a:r>
            <a:endParaRPr lang="en-US" sz="2800" b="1" dirty="0" smtClean="0"/>
          </a:p>
          <a:p>
            <a:r>
              <a:rPr lang="en-US" sz="2800" b="1" dirty="0" smtClean="0"/>
              <a:t>       outbreaks </a:t>
            </a:r>
            <a:r>
              <a:rPr lang="en-US" sz="2800" b="1" dirty="0" smtClean="0"/>
              <a:t>can affect livelihoods, and people </a:t>
            </a:r>
            <a:endParaRPr lang="en-US" sz="2800" b="1" dirty="0" smtClean="0"/>
          </a:p>
          <a:p>
            <a:r>
              <a:rPr lang="en-US" sz="2800" b="1" dirty="0" smtClean="0"/>
              <a:t> </a:t>
            </a:r>
            <a:r>
              <a:rPr lang="en-US" sz="2800" b="1" dirty="0" smtClean="0"/>
              <a:t>      need </a:t>
            </a:r>
            <a:r>
              <a:rPr lang="en-US" sz="2800" b="1" dirty="0" smtClean="0"/>
              <a:t>the resources to deal with these shocks.</a:t>
            </a:r>
            <a:endParaRPr lang="en-US" sz="2800" b="1" dirty="0"/>
          </a:p>
        </p:txBody>
      </p:sp>
      <p:cxnSp>
        <p:nvCxnSpPr>
          <p:cNvPr id="9" name="Straight Connector 8"/>
          <p:cNvCxnSpPr/>
          <p:nvPr/>
        </p:nvCxnSpPr>
        <p:spPr>
          <a:xfrm>
            <a:off x="838200" y="3351212"/>
            <a:ext cx="77724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Subtitle 2"/>
          <p:cNvSpPr txBox="1">
            <a:spLocks/>
          </p:cNvSpPr>
          <p:nvPr/>
        </p:nvSpPr>
        <p:spPr>
          <a:xfrm>
            <a:off x="533400" y="0"/>
            <a:ext cx="8610600" cy="533400"/>
          </a:xfrm>
          <a:prstGeom prst="rect">
            <a:avLst/>
          </a:prstGeom>
          <a:solidFill>
            <a:srgbClr val="92D050"/>
          </a:solidFill>
        </p:spPr>
        <p:txBody>
          <a:bodyPr vert="horz" lIns="91440" tIns="45720" rIns="91440" bIns="45720" rtlCol="0">
            <a:normAutofit fontScale="92500" lnSpcReduction="10000"/>
          </a:bodyPr>
          <a:lstStyle/>
          <a:p>
            <a:pPr algn="ctr"/>
            <a:r>
              <a:rPr lang="en-US" sz="3200" b="1" dirty="0" smtClean="0">
                <a:solidFill>
                  <a:srgbClr val="C00000"/>
                </a:solidFill>
              </a:rPr>
              <a:t>Livelihood: definition &amp; concept</a:t>
            </a:r>
            <a:endParaRPr lang="en-US" sz="3200" dirty="0">
              <a:solidFill>
                <a:srgbClr val="C00000"/>
              </a:solidFill>
            </a:endParaRPr>
          </a:p>
        </p:txBody>
      </p:sp>
      <p:sp>
        <p:nvSpPr>
          <p:cNvPr id="9" name="Rectangle 8"/>
          <p:cNvSpPr/>
          <p:nvPr/>
        </p:nvSpPr>
        <p:spPr>
          <a:xfrm>
            <a:off x="4343400" y="785609"/>
            <a:ext cx="3440365" cy="461665"/>
          </a:xfrm>
          <a:prstGeom prst="rect">
            <a:avLst/>
          </a:prstGeom>
        </p:spPr>
        <p:txBody>
          <a:bodyPr wrap="none">
            <a:spAutoFit/>
          </a:bodyPr>
          <a:lstStyle/>
          <a:p>
            <a:r>
              <a:rPr lang="en-US" sz="2400" b="1" dirty="0" smtClean="0">
                <a:solidFill>
                  <a:srgbClr val="C00000"/>
                </a:solidFill>
                <a:latin typeface="Arial" pitchFamily="34" charset="0"/>
                <a:ea typeface="Times New Roman" pitchFamily="18" charset="0"/>
                <a:cs typeface="Arial" pitchFamily="34" charset="0"/>
              </a:rPr>
              <a:t>(</a:t>
            </a:r>
            <a:r>
              <a:rPr lang="hi-IN" sz="2400" b="1" dirty="0" smtClean="0">
                <a:solidFill>
                  <a:srgbClr val="C00000"/>
                </a:solidFill>
              </a:rPr>
              <a:t>आजीविका परिसंपत्तियां</a:t>
            </a:r>
            <a:r>
              <a:rPr lang="en-US" sz="2400" b="1" dirty="0" smtClean="0">
                <a:solidFill>
                  <a:srgbClr val="C00000"/>
                </a:solidFill>
                <a:latin typeface="Arial" pitchFamily="34" charset="0"/>
                <a:ea typeface="Times New Roman" pitchFamily="18" charset="0"/>
                <a:cs typeface="Arial" pitchFamily="34" charset="0"/>
              </a:rPr>
              <a:t>)</a:t>
            </a:r>
          </a:p>
        </p:txBody>
      </p:sp>
      <p:sp>
        <p:nvSpPr>
          <p:cNvPr id="11" name="Rectangle 10"/>
          <p:cNvSpPr/>
          <p:nvPr/>
        </p:nvSpPr>
        <p:spPr>
          <a:xfrm>
            <a:off x="685800" y="1408093"/>
            <a:ext cx="8077200" cy="954107"/>
          </a:xfrm>
          <a:prstGeom prst="rect">
            <a:avLst/>
          </a:prstGeom>
        </p:spPr>
        <p:txBody>
          <a:bodyPr wrap="square">
            <a:spAutoFit/>
          </a:bodyPr>
          <a:lstStyle/>
          <a:p>
            <a:pPr marL="336550" indent="-336550">
              <a:buFont typeface="Wingdings" pitchFamily="2" charset="2"/>
              <a:buChar char="Ø"/>
            </a:pPr>
            <a:r>
              <a:rPr lang="en-US" sz="2800" b="1" dirty="0" smtClean="0"/>
              <a:t> Livelihood assets (LA) are the Capabilities, Assets &amp; Activities needed for living.</a:t>
            </a:r>
            <a:endParaRPr lang="en-US" sz="2800" b="1" dirty="0"/>
          </a:p>
        </p:txBody>
      </p:sp>
      <p:sp>
        <p:nvSpPr>
          <p:cNvPr id="13" name="Rectangle 12"/>
          <p:cNvSpPr/>
          <p:nvPr/>
        </p:nvSpPr>
        <p:spPr>
          <a:xfrm>
            <a:off x="838200" y="2477393"/>
            <a:ext cx="7696200" cy="4062651"/>
          </a:xfrm>
          <a:prstGeom prst="rect">
            <a:avLst/>
          </a:prstGeom>
        </p:spPr>
        <p:txBody>
          <a:bodyPr wrap="square">
            <a:spAutoFit/>
          </a:bodyPr>
          <a:lstStyle/>
          <a:p>
            <a:pPr marL="336550" indent="-336550">
              <a:buFont typeface="Wingdings" pitchFamily="2" charset="2"/>
              <a:buChar char="Ø"/>
            </a:pPr>
            <a:r>
              <a:rPr lang="en-US" sz="3000" b="1" u="sng" dirty="0" smtClean="0"/>
              <a:t>Assets may be tangible (physical)</a:t>
            </a:r>
            <a:r>
              <a:rPr lang="en-US" sz="3000" b="1" dirty="0" smtClean="0">
                <a:solidFill>
                  <a:srgbClr val="C00000"/>
                </a:solidFill>
              </a:rPr>
              <a:t>, such as food stores and cash savings, as well as trees, land, livestock, tools, and other resources.</a:t>
            </a:r>
          </a:p>
          <a:p>
            <a:pPr marL="336550" indent="-336550"/>
            <a:endParaRPr lang="en-US" sz="1100" b="1" dirty="0" smtClean="0">
              <a:solidFill>
                <a:srgbClr val="C00000"/>
              </a:solidFill>
            </a:endParaRPr>
          </a:p>
          <a:p>
            <a:pPr marL="336550" indent="-336550">
              <a:buFont typeface="Wingdings" pitchFamily="2" charset="2"/>
              <a:buChar char="Ø"/>
            </a:pPr>
            <a:r>
              <a:rPr lang="en-US" sz="3000" b="1" u="sng" dirty="0" smtClean="0"/>
              <a:t>Assets may also be intangible (social) </a:t>
            </a:r>
            <a:r>
              <a:rPr lang="en-US" sz="3000" b="1" dirty="0" smtClean="0">
                <a:solidFill>
                  <a:srgbClr val="C00000"/>
                </a:solidFill>
              </a:rPr>
              <a:t>such as claim one can make for food, work, and assistance as well as access to materials, information, education, health services and employment opportunities. </a:t>
            </a:r>
            <a:endParaRPr lang="en-US" sz="3000" b="1" dirty="0">
              <a:solidFill>
                <a:srgbClr val="C00000"/>
              </a:solidFill>
            </a:endParaRPr>
          </a:p>
        </p:txBody>
      </p:sp>
      <p:sp>
        <p:nvSpPr>
          <p:cNvPr id="14" name="Rectangle 13"/>
          <p:cNvSpPr/>
          <p:nvPr/>
        </p:nvSpPr>
        <p:spPr>
          <a:xfrm>
            <a:off x="838200" y="685800"/>
            <a:ext cx="37338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200" b="1" dirty="0" smtClean="0">
                <a:solidFill>
                  <a:srgbClr val="C00000"/>
                </a:solidFill>
                <a:latin typeface="Arial" pitchFamily="34" charset="0"/>
                <a:cs typeface="Arial" pitchFamily="34" charset="0"/>
              </a:rPr>
              <a:t>Livelihood Assets</a:t>
            </a:r>
            <a:endParaRPr lang="en-US" sz="32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rmAutofit fontScale="92500" lnSpcReduction="10000"/>
          </a:bodyPr>
          <a:lstStyle/>
          <a:p>
            <a:r>
              <a:rPr lang="en-US" b="1" dirty="0" smtClean="0">
                <a:solidFill>
                  <a:srgbClr val="C00000"/>
                </a:solidFill>
              </a:rPr>
              <a:t>Livelihood: definition &amp; concept</a:t>
            </a:r>
            <a:endParaRPr lang="en-US" dirty="0">
              <a:solidFill>
                <a:srgbClr val="C00000"/>
              </a:solidFill>
            </a:endParaRPr>
          </a:p>
        </p:txBody>
      </p:sp>
      <p:sp>
        <p:nvSpPr>
          <p:cNvPr id="7" name="Rectangle 6"/>
          <p:cNvSpPr/>
          <p:nvPr/>
        </p:nvSpPr>
        <p:spPr>
          <a:xfrm>
            <a:off x="762000" y="4737318"/>
            <a:ext cx="8001000" cy="1846659"/>
          </a:xfrm>
          <a:prstGeom prst="rect">
            <a:avLst/>
          </a:prstGeom>
        </p:spPr>
        <p:txBody>
          <a:bodyPr wrap="square">
            <a:spAutoFit/>
          </a:bodyPr>
          <a:lstStyle/>
          <a:p>
            <a:pPr marL="288925" lvl="0" indent="-280988" eaLnBrk="0" fontAlgn="base" hangingPunct="0">
              <a:spcBef>
                <a:spcPct val="0"/>
              </a:spcBef>
              <a:spcAft>
                <a:spcPct val="0"/>
              </a:spcAft>
              <a:buFont typeface="Wingdings" pitchFamily="2" charset="2"/>
              <a:buChar char="Ø"/>
            </a:pPr>
            <a:r>
              <a:rPr lang="en-US" sz="2800" b="1" dirty="0" smtClean="0"/>
              <a:t> </a:t>
            </a:r>
            <a:r>
              <a:rPr lang="en-US" sz="2600" b="1" dirty="0" smtClean="0"/>
              <a:t>These assets (components) are interlinked and affected by external policies, institutions &amp; processes.</a:t>
            </a:r>
          </a:p>
          <a:p>
            <a:pPr marL="288925" lvl="0" indent="-280988" eaLnBrk="0" fontAlgn="base" hangingPunct="0">
              <a:spcBef>
                <a:spcPct val="0"/>
              </a:spcBef>
              <a:spcAft>
                <a:spcPct val="0"/>
              </a:spcAft>
            </a:pPr>
            <a:r>
              <a:rPr lang="en-US" sz="600" b="1" dirty="0" smtClean="0"/>
              <a:t> </a:t>
            </a:r>
            <a:endParaRPr lang="en-US" sz="200" b="1" dirty="0" smtClean="0"/>
          </a:p>
          <a:p>
            <a:pPr marL="288925" lvl="0" indent="-280988" eaLnBrk="0" fontAlgn="base" hangingPunct="0">
              <a:spcBef>
                <a:spcPct val="0"/>
              </a:spcBef>
              <a:spcAft>
                <a:spcPct val="0"/>
              </a:spcAft>
              <a:buFont typeface="Wingdings" pitchFamily="2" charset="2"/>
              <a:buChar char="Ø"/>
            </a:pPr>
            <a:r>
              <a:rPr lang="en-US" sz="2800" b="1" dirty="0" smtClean="0"/>
              <a:t> </a:t>
            </a:r>
            <a:r>
              <a:rPr lang="en-US" sz="2600" b="1" dirty="0" smtClean="0">
                <a:solidFill>
                  <a:srgbClr val="C00000"/>
                </a:solidFill>
              </a:rPr>
              <a:t>These assets help people cope with adversity and hedge  against risk. </a:t>
            </a:r>
            <a:r>
              <a:rPr lang="en-US" sz="2600" b="1" dirty="0" smtClean="0"/>
              <a:t> </a:t>
            </a:r>
            <a:endParaRPr lang="en-US" sz="2600" b="1" dirty="0" smtClean="0">
              <a:latin typeface="Arial" pitchFamily="34" charset="0"/>
              <a:cs typeface="Arial" pitchFamily="34" charset="0"/>
            </a:endParaRPr>
          </a:p>
        </p:txBody>
      </p:sp>
      <p:sp>
        <p:nvSpPr>
          <p:cNvPr id="12"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pic>
        <p:nvPicPr>
          <p:cNvPr id="6" name="Picture 2"/>
          <p:cNvPicPr>
            <a:picLocks noChangeAspect="1" noChangeArrowheads="1"/>
          </p:cNvPicPr>
          <p:nvPr/>
        </p:nvPicPr>
        <p:blipFill>
          <a:blip r:embed="rId2"/>
          <a:srcRect/>
          <a:stretch>
            <a:fillRect/>
          </a:stretch>
        </p:blipFill>
        <p:spPr bwMode="auto">
          <a:xfrm>
            <a:off x="685801" y="685800"/>
            <a:ext cx="8153400" cy="39624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590</TotalTime>
  <Words>802</Words>
  <Application>Microsoft Office PowerPoint</Application>
  <PresentationFormat>On-screen Show (4:3)</PresentationFormat>
  <Paragraphs>121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Farming Based Livelihood Systems</vt:lpstr>
      <vt:lpstr>Farming Based Livelihood Systems</vt:lpstr>
      <vt:lpstr>Farming Based Livelihood Systems</vt:lpstr>
      <vt:lpstr>Slide 4</vt:lpstr>
      <vt:lpstr>Slide 5</vt:lpstr>
      <vt:lpstr>Slide 6</vt:lpstr>
      <vt:lpstr>Slide 7</vt:lpstr>
      <vt:lpstr>Slide 8</vt:lpstr>
      <vt:lpstr>Slide 9</vt:lpstr>
      <vt:lpstr>Farming Based Livelihood Systems</vt:lpstr>
      <vt:lpstr>Farming Based Livelihood Systems</vt:lpstr>
      <vt:lpstr>Farming Based Livelihood Systems</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Agronomy (Cr.hrs 3+1)</dc:title>
  <dc:creator>win 10</dc:creator>
  <cp:lastModifiedBy>PK Tyagi</cp:lastModifiedBy>
  <cp:revision>72</cp:revision>
  <dcterms:created xsi:type="dcterms:W3CDTF">2006-08-16T00:00:00Z</dcterms:created>
  <dcterms:modified xsi:type="dcterms:W3CDTF">2024-11-21T09:20:59Z</dcterms:modified>
</cp:coreProperties>
</file>