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304" r:id="rId4"/>
    <p:sldId id="303" r:id="rId5"/>
    <p:sldId id="305" r:id="rId6"/>
    <p:sldId id="306" r:id="rId7"/>
    <p:sldId id="308" r:id="rId8"/>
    <p:sldId id="309" r:id="rId9"/>
    <p:sldId id="310" r:id="rId10"/>
    <p:sldId id="311" r:id="rId11"/>
    <p:sldId id="312" r:id="rId12"/>
    <p:sldId id="313" r:id="rId13"/>
    <p:sldId id="315" r:id="rId14"/>
    <p:sldId id="314" r:id="rId15"/>
    <p:sldId id="316" r:id="rId16"/>
    <p:sldId id="287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66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9" d="100"/>
          <a:sy n="59" d="100"/>
        </p:scale>
        <p:origin x="-138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304801"/>
            <a:ext cx="8382000" cy="1066800"/>
          </a:xfrm>
        </p:spPr>
        <p:txBody>
          <a:bodyPr>
            <a:noAutofit/>
          </a:bodyPr>
          <a:lstStyle/>
          <a:p>
            <a:r>
              <a:rPr lang="en-US" sz="36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Farming Based Livelihood Systems</a:t>
            </a:r>
            <a:endParaRPr lang="en-US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24200" y="3124200"/>
            <a:ext cx="2590800" cy="457200"/>
          </a:xfrm>
        </p:spPr>
        <p:txBody>
          <a:bodyPr>
            <a:norm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Credit hrs:  2+1</a:t>
            </a:r>
            <a:endParaRPr lang="en-US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14400" y="2286000"/>
            <a:ext cx="7239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B.Sc. (</a:t>
            </a:r>
            <a:r>
              <a:rPr lang="en-US" sz="2800" b="1" dirty="0" err="1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Hons</a:t>
            </a:r>
            <a:r>
              <a:rPr lang="en-US" sz="2800" b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.) Ag.                     </a:t>
            </a:r>
            <a:endParaRPr lang="en-US" sz="2800" b="1" dirty="0">
              <a:solidFill>
                <a:srgbClr val="0066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14400" y="2743200"/>
            <a:ext cx="7391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Year: First                    Semester: First</a:t>
            </a:r>
            <a:endParaRPr lang="en-US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3661351"/>
            <a:ext cx="2590800" cy="19922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71800" y="4001112"/>
            <a:ext cx="3048000" cy="20224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0" y="4270950"/>
            <a:ext cx="2571750" cy="2057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457200" y="6031468"/>
            <a:ext cx="533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99"/>
                </a:solidFill>
                <a:latin typeface="Arial Black" pitchFamily="34" charset="0"/>
              </a:rPr>
              <a:t>Course instructor:  </a:t>
            </a:r>
            <a:r>
              <a:rPr lang="en-US" b="1" dirty="0" smtClean="0">
                <a:solidFill>
                  <a:srgbClr val="C00000"/>
                </a:solidFill>
                <a:latin typeface="Arial Black" pitchFamily="34" charset="0"/>
              </a:rPr>
              <a:t>Dr. P. K. </a:t>
            </a:r>
            <a:r>
              <a:rPr lang="en-US" b="1" dirty="0" err="1" smtClean="0">
                <a:solidFill>
                  <a:srgbClr val="C00000"/>
                </a:solidFill>
                <a:latin typeface="Arial Black" pitchFamily="34" charset="0"/>
              </a:rPr>
              <a:t>Tyagi</a:t>
            </a:r>
            <a:endParaRPr lang="en-US" b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295400" y="1219200"/>
            <a:ext cx="7162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0613" indent="-1090613"/>
            <a:r>
              <a:rPr lang="en-US" sz="2800" b="1" dirty="0" smtClean="0">
                <a:solidFill>
                  <a:srgbClr val="000099"/>
                </a:solidFill>
              </a:rPr>
              <a:t>Topic:   Agricultural Livelihood Systems (ALS</a:t>
            </a:r>
            <a:r>
              <a:rPr lang="en-US" sz="2800" b="1" dirty="0" smtClean="0">
                <a:solidFill>
                  <a:srgbClr val="000099"/>
                </a:solidFill>
              </a:rPr>
              <a:t>): Meaning, Approach &amp; Framework</a:t>
            </a:r>
            <a:endParaRPr lang="en-US" sz="2800" dirty="0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flipV="1">
            <a:off x="0" y="0"/>
            <a:ext cx="533400" cy="6858000"/>
          </a:xfrm>
          <a:solidFill>
            <a:srgbClr val="C0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">
            <a:noAutofit/>
          </a:bodyPr>
          <a:lstStyle/>
          <a:p>
            <a:r>
              <a:rPr lang="en-US" sz="3200" b="1" dirty="0" smtClean="0">
                <a:solidFill>
                  <a:srgbClr val="FFFF00"/>
                </a:solidFill>
              </a:rPr>
              <a:t>Farming Based Livelihood Systems</a:t>
            </a:r>
            <a:endParaRPr lang="en-US" sz="3200" b="1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0"/>
            <a:ext cx="8610600" cy="533400"/>
          </a:xfrm>
          <a:solidFill>
            <a:srgbClr val="92D050"/>
          </a:solidFill>
        </p:spPr>
        <p:txBody>
          <a:bodyPr>
            <a:normAutofit fontScale="92500" lnSpcReduction="10000"/>
          </a:bodyPr>
          <a:lstStyle/>
          <a:p>
            <a:pPr marL="1090613" indent="-1090613"/>
            <a:r>
              <a:rPr lang="en-US" b="1" dirty="0" smtClean="0">
                <a:solidFill>
                  <a:srgbClr val="C00000"/>
                </a:solidFill>
              </a:rPr>
              <a:t>Agricultural Livelihood Systems (ALS)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85800" y="762000"/>
            <a:ext cx="315778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 smtClean="0">
                <a:solidFill>
                  <a:srgbClr val="C00000"/>
                </a:solidFill>
              </a:rPr>
              <a:t>Approaches to ALS</a:t>
            </a:r>
            <a:endParaRPr lang="en-US" sz="3000" b="1" dirty="0" smtClean="0">
              <a:solidFill>
                <a:srgbClr val="C0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85800" y="2046744"/>
            <a:ext cx="84582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800" b="1" dirty="0" smtClean="0"/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Climate-smart  :     </a:t>
            </a:r>
            <a:r>
              <a:rPr lang="en-US" sz="2800" b="1" dirty="0" smtClean="0"/>
              <a:t>CSA aims to increase agricultural</a:t>
            </a:r>
          </a:p>
          <a:p>
            <a:r>
              <a:rPr lang="en-US" sz="2800" b="1" dirty="0" smtClean="0">
                <a:solidFill>
                  <a:srgbClr val="C00000"/>
                </a:solidFill>
              </a:rPr>
              <a:t>     Agriculture              </a:t>
            </a:r>
            <a:r>
              <a:rPr lang="en-US" sz="2800" b="1" dirty="0" smtClean="0"/>
              <a:t>productivity and </a:t>
            </a:r>
            <a:r>
              <a:rPr lang="en-US" sz="2800" b="1" dirty="0" smtClean="0"/>
              <a:t>incomes,     </a:t>
            </a:r>
          </a:p>
          <a:p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    (CSA)                        </a:t>
            </a:r>
            <a:r>
              <a:rPr lang="en-US" sz="2800" b="1" dirty="0" smtClean="0"/>
              <a:t>build resilience to climate change </a:t>
            </a:r>
          </a:p>
          <a:p>
            <a:r>
              <a:rPr lang="en-US" sz="2800" b="1" dirty="0" smtClean="0"/>
              <a:t> </a:t>
            </a:r>
            <a:r>
              <a:rPr lang="en-US" sz="2800" b="1" dirty="0" smtClean="0"/>
              <a:t>                                      and reduce greenhouse gas </a:t>
            </a:r>
          </a:p>
          <a:p>
            <a:r>
              <a:rPr lang="en-US" sz="2800" b="1" dirty="0" smtClean="0"/>
              <a:t> </a:t>
            </a:r>
            <a:r>
              <a:rPr lang="en-US" sz="2800" b="1" dirty="0" smtClean="0"/>
              <a:t>                                      emissions through the promotion </a:t>
            </a:r>
          </a:p>
          <a:p>
            <a:r>
              <a:rPr lang="en-US" sz="2800" b="1" dirty="0" smtClean="0"/>
              <a:t> </a:t>
            </a:r>
            <a:r>
              <a:rPr lang="en-US" sz="2800" b="1" dirty="0" smtClean="0"/>
              <a:t>                                      of climate adaptive practices. </a:t>
            </a:r>
            <a:endParaRPr lang="en-US" sz="2800" b="1" dirty="0">
              <a:solidFill>
                <a:srgbClr val="C00000"/>
              </a:solidFill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838200" y="4875212"/>
            <a:ext cx="784860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own Arrow 11"/>
          <p:cNvSpPr/>
          <p:nvPr/>
        </p:nvSpPr>
        <p:spPr>
          <a:xfrm>
            <a:off x="2895600" y="1295400"/>
            <a:ext cx="609600" cy="762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flipV="1">
            <a:off x="0" y="0"/>
            <a:ext cx="533400" cy="6858000"/>
          </a:xfrm>
          <a:solidFill>
            <a:srgbClr val="C0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">
            <a:noAutofit/>
          </a:bodyPr>
          <a:lstStyle/>
          <a:p>
            <a:r>
              <a:rPr lang="en-US" sz="3200" b="1" dirty="0" smtClean="0">
                <a:solidFill>
                  <a:srgbClr val="FFFF00"/>
                </a:solidFill>
              </a:rPr>
              <a:t>Farming Based Livelihood Systems</a:t>
            </a:r>
            <a:endParaRPr lang="en-US" sz="3200" b="1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0"/>
            <a:ext cx="8610600" cy="533400"/>
          </a:xfrm>
          <a:solidFill>
            <a:srgbClr val="92D050"/>
          </a:solidFill>
        </p:spPr>
        <p:txBody>
          <a:bodyPr>
            <a:normAutofit fontScale="92500" lnSpcReduction="10000"/>
          </a:bodyPr>
          <a:lstStyle/>
          <a:p>
            <a:pPr marL="1090613" indent="-1090613"/>
            <a:r>
              <a:rPr lang="en-US" b="1" dirty="0" smtClean="0">
                <a:solidFill>
                  <a:srgbClr val="C00000"/>
                </a:solidFill>
              </a:rPr>
              <a:t>Agricultural Livelihood Systems (ALS)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213923" y="762000"/>
            <a:ext cx="3676904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 smtClean="0">
                <a:solidFill>
                  <a:srgbClr val="C00000"/>
                </a:solidFill>
              </a:rPr>
              <a:t>Framework of        ALS</a:t>
            </a:r>
            <a:endParaRPr lang="en-US" sz="3000" b="1" dirty="0" smtClean="0">
              <a:solidFill>
                <a:srgbClr val="C0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85800" y="1600200"/>
            <a:ext cx="84582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800" b="1" dirty="0" smtClean="0"/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Assets  :     </a:t>
            </a:r>
            <a:r>
              <a:rPr lang="en-US" sz="2800" b="1" dirty="0" smtClean="0"/>
              <a:t>Households rely on five types of capital: </a:t>
            </a:r>
          </a:p>
          <a:p>
            <a:r>
              <a:rPr lang="en-US" sz="2800" b="1" dirty="0" smtClean="0"/>
              <a:t> </a:t>
            </a:r>
            <a:r>
              <a:rPr lang="en-US" sz="2800" b="1" dirty="0" smtClean="0"/>
              <a:t>                        natural, physical, financial, social and </a:t>
            </a:r>
          </a:p>
          <a:p>
            <a:r>
              <a:rPr lang="en-US" sz="2800" b="1" dirty="0" smtClean="0"/>
              <a:t> </a:t>
            </a:r>
            <a:r>
              <a:rPr lang="en-US" sz="2800" b="1" dirty="0" smtClean="0"/>
              <a:t>                        human. </a:t>
            </a:r>
          </a:p>
          <a:p>
            <a:pPr algn="ctr"/>
            <a:r>
              <a:rPr lang="en-US" sz="2800" b="1" dirty="0" smtClean="0">
                <a:solidFill>
                  <a:srgbClr val="C00000"/>
                </a:solidFill>
              </a:rPr>
              <a:t>These assets are used to formulate strategies to improve livelihood. </a:t>
            </a:r>
            <a:endParaRPr lang="en-US" sz="2800" b="1" dirty="0">
              <a:solidFill>
                <a:srgbClr val="C00000"/>
              </a:solidFill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838200" y="3886200"/>
            <a:ext cx="784860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own Arrow 11"/>
          <p:cNvSpPr/>
          <p:nvPr/>
        </p:nvSpPr>
        <p:spPr>
          <a:xfrm>
            <a:off x="3505200" y="914400"/>
            <a:ext cx="609600" cy="609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85800" y="3962400"/>
            <a:ext cx="84582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800" b="1" dirty="0" smtClean="0"/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Vulnerability :     </a:t>
            </a:r>
            <a:r>
              <a:rPr lang="en-US" sz="2800" b="1" dirty="0" smtClean="0"/>
              <a:t>Factors such as climate variability</a:t>
            </a:r>
          </a:p>
          <a:p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    context</a:t>
            </a:r>
            <a:r>
              <a:rPr lang="en-US" sz="2800" b="1" dirty="0" smtClean="0"/>
              <a:t>                 economic instability, policy change </a:t>
            </a:r>
          </a:p>
          <a:p>
            <a:r>
              <a:rPr lang="en-US" sz="2800" b="1" dirty="0" smtClean="0"/>
              <a:t> </a:t>
            </a:r>
            <a:r>
              <a:rPr lang="en-US" sz="2800" b="1" dirty="0" smtClean="0"/>
              <a:t>                                  and market fluctuations that </a:t>
            </a:r>
          </a:p>
          <a:p>
            <a:r>
              <a:rPr lang="en-US" sz="2800" b="1" dirty="0" smtClean="0"/>
              <a:t> </a:t>
            </a:r>
            <a:r>
              <a:rPr lang="en-US" sz="2800" b="1" dirty="0" smtClean="0"/>
              <a:t>                                  influence livelihoods and shape the </a:t>
            </a:r>
          </a:p>
          <a:p>
            <a:r>
              <a:rPr lang="en-US" sz="2800" b="1" dirty="0" smtClean="0"/>
              <a:t> </a:t>
            </a:r>
            <a:r>
              <a:rPr lang="en-US" sz="2800" b="1" dirty="0" smtClean="0"/>
              <a:t>                                  environment in which households </a:t>
            </a:r>
          </a:p>
          <a:p>
            <a:r>
              <a:rPr lang="en-US" sz="2800" b="1" dirty="0" smtClean="0"/>
              <a:t> </a:t>
            </a:r>
            <a:r>
              <a:rPr lang="en-US" sz="2800" b="1" dirty="0" smtClean="0"/>
              <a:t>                                  operate.</a:t>
            </a:r>
            <a:endParaRPr lang="en-US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flipV="1">
            <a:off x="0" y="0"/>
            <a:ext cx="533400" cy="6858000"/>
          </a:xfrm>
          <a:solidFill>
            <a:srgbClr val="C0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">
            <a:noAutofit/>
          </a:bodyPr>
          <a:lstStyle/>
          <a:p>
            <a:r>
              <a:rPr lang="en-US" sz="3200" b="1" dirty="0" smtClean="0">
                <a:solidFill>
                  <a:srgbClr val="FFFF00"/>
                </a:solidFill>
              </a:rPr>
              <a:t>Farming Based Livelihood Systems</a:t>
            </a:r>
            <a:endParaRPr lang="en-US" sz="3200" b="1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0"/>
            <a:ext cx="8610600" cy="533400"/>
          </a:xfrm>
          <a:solidFill>
            <a:srgbClr val="92D050"/>
          </a:solidFill>
        </p:spPr>
        <p:txBody>
          <a:bodyPr>
            <a:normAutofit fontScale="92500" lnSpcReduction="10000"/>
          </a:bodyPr>
          <a:lstStyle/>
          <a:p>
            <a:pPr marL="1090613" indent="-1090613"/>
            <a:r>
              <a:rPr lang="en-US" b="1" dirty="0" smtClean="0">
                <a:solidFill>
                  <a:srgbClr val="C00000"/>
                </a:solidFill>
              </a:rPr>
              <a:t>Agricultural Livelihood Systems (ALS)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213923" y="762000"/>
            <a:ext cx="3676904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 smtClean="0">
                <a:solidFill>
                  <a:srgbClr val="C00000"/>
                </a:solidFill>
              </a:rPr>
              <a:t>Framework of       ALS</a:t>
            </a:r>
            <a:endParaRPr lang="en-US" sz="3000" b="1" dirty="0" smtClean="0">
              <a:solidFill>
                <a:srgbClr val="C0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85800" y="1447800"/>
            <a:ext cx="84582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800" b="1" dirty="0" smtClean="0"/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Transforming Structures and Processes </a:t>
            </a:r>
          </a:p>
          <a:p>
            <a:r>
              <a:rPr lang="en-US" sz="800" b="1" dirty="0" smtClean="0">
                <a:solidFill>
                  <a:srgbClr val="C00000"/>
                </a:solidFill>
              </a:rPr>
              <a:t> </a:t>
            </a:r>
            <a:r>
              <a:rPr lang="en-US" sz="600" b="1" dirty="0" smtClean="0">
                <a:solidFill>
                  <a:srgbClr val="C00000"/>
                </a:solidFill>
              </a:rPr>
              <a:t>      </a:t>
            </a:r>
            <a:endParaRPr lang="en-US" sz="100" b="1" dirty="0" smtClean="0">
              <a:solidFill>
                <a:srgbClr val="C00000"/>
              </a:solidFill>
            </a:endParaRPr>
          </a:p>
          <a:p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1600" b="1" dirty="0" smtClean="0">
                <a:solidFill>
                  <a:srgbClr val="C00000"/>
                </a:solidFill>
              </a:rPr>
              <a:t>   </a:t>
            </a:r>
            <a:r>
              <a:rPr lang="en-US" sz="2800" b="1" dirty="0" smtClean="0">
                <a:solidFill>
                  <a:srgbClr val="C00000"/>
                </a:solidFill>
              </a:rPr>
              <a:t>            </a:t>
            </a:r>
            <a:r>
              <a:rPr lang="en-US" sz="2800" b="1" dirty="0" smtClean="0"/>
              <a:t>These include government institutions, private sector, non-governmental organizations (NGO’s) and international agencies that provide resources, implement policies and other services that influence ALS outcomes.  </a:t>
            </a:r>
            <a:endParaRPr lang="en-US" sz="2800" b="1" dirty="0"/>
          </a:p>
        </p:txBody>
      </p:sp>
      <p:sp>
        <p:nvSpPr>
          <p:cNvPr id="12" name="Down Arrow 11"/>
          <p:cNvSpPr/>
          <p:nvPr/>
        </p:nvSpPr>
        <p:spPr>
          <a:xfrm>
            <a:off x="3581400" y="914400"/>
            <a:ext cx="45720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685800" y="4191000"/>
            <a:ext cx="84582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800" b="1" dirty="0" smtClean="0"/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Livelihood strategies</a:t>
            </a:r>
            <a:endParaRPr lang="en-US" sz="100" b="1" dirty="0" smtClean="0">
              <a:solidFill>
                <a:srgbClr val="C00000"/>
              </a:solidFill>
            </a:endParaRPr>
          </a:p>
          <a:p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1600" b="1" dirty="0" smtClean="0">
                <a:solidFill>
                  <a:srgbClr val="C00000"/>
                </a:solidFill>
              </a:rPr>
              <a:t>   </a:t>
            </a:r>
            <a:r>
              <a:rPr lang="en-US" sz="2800" b="1" dirty="0" smtClean="0">
                <a:solidFill>
                  <a:srgbClr val="C00000"/>
                </a:solidFill>
              </a:rPr>
              <a:t>            </a:t>
            </a:r>
            <a:r>
              <a:rPr lang="en-US" sz="2800" b="1" dirty="0" smtClean="0"/>
              <a:t>These are the various activities and choices people make to achieve livelihood goals, including crop production, livestock rearing, wage labour, and income diversification through non-agricultural activities.   </a:t>
            </a:r>
            <a:endParaRPr lang="en-US" sz="2800" b="1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762000" y="4191000"/>
            <a:ext cx="792480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flipV="1">
            <a:off x="0" y="0"/>
            <a:ext cx="533400" cy="6858000"/>
          </a:xfrm>
          <a:solidFill>
            <a:srgbClr val="C0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">
            <a:noAutofit/>
          </a:bodyPr>
          <a:lstStyle/>
          <a:p>
            <a:r>
              <a:rPr lang="en-US" sz="3200" b="1" dirty="0" smtClean="0">
                <a:solidFill>
                  <a:srgbClr val="FFFF00"/>
                </a:solidFill>
              </a:rPr>
              <a:t>Farming Based Livelihood Systems</a:t>
            </a:r>
            <a:endParaRPr lang="en-US" sz="3200" b="1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0"/>
            <a:ext cx="8610600" cy="533400"/>
          </a:xfrm>
          <a:solidFill>
            <a:srgbClr val="92D050"/>
          </a:solidFill>
        </p:spPr>
        <p:txBody>
          <a:bodyPr>
            <a:normAutofit fontScale="92500" lnSpcReduction="10000"/>
          </a:bodyPr>
          <a:lstStyle/>
          <a:p>
            <a:pPr marL="1090613" indent="-1090613"/>
            <a:r>
              <a:rPr lang="en-US" b="1" dirty="0" smtClean="0">
                <a:solidFill>
                  <a:srgbClr val="C00000"/>
                </a:solidFill>
              </a:rPr>
              <a:t>Agricultural Livelihood Systems (ALS)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213923" y="762000"/>
            <a:ext cx="359034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 smtClean="0">
                <a:solidFill>
                  <a:srgbClr val="C00000"/>
                </a:solidFill>
              </a:rPr>
              <a:t>Framework of       ALS</a:t>
            </a:r>
            <a:endParaRPr lang="en-US" sz="3000" b="1" dirty="0" smtClean="0">
              <a:solidFill>
                <a:srgbClr val="C0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85800" y="1371600"/>
            <a:ext cx="84582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800" b="1" dirty="0" smtClean="0"/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Transforming Structures and Processes </a:t>
            </a:r>
          </a:p>
          <a:p>
            <a:r>
              <a:rPr lang="en-US" sz="800" b="1" dirty="0" smtClean="0">
                <a:solidFill>
                  <a:srgbClr val="C00000"/>
                </a:solidFill>
              </a:rPr>
              <a:t> </a:t>
            </a:r>
            <a:r>
              <a:rPr lang="en-US" sz="600" b="1" dirty="0" smtClean="0">
                <a:solidFill>
                  <a:srgbClr val="C00000"/>
                </a:solidFill>
              </a:rPr>
              <a:t>      </a:t>
            </a:r>
            <a:endParaRPr lang="en-US" sz="100" b="1" dirty="0" smtClean="0">
              <a:solidFill>
                <a:srgbClr val="C00000"/>
              </a:solidFill>
            </a:endParaRPr>
          </a:p>
          <a:p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1600" b="1" dirty="0" smtClean="0">
                <a:solidFill>
                  <a:srgbClr val="C00000"/>
                </a:solidFill>
              </a:rPr>
              <a:t>   </a:t>
            </a:r>
            <a:r>
              <a:rPr lang="en-US" sz="2800" b="1" dirty="0" smtClean="0">
                <a:solidFill>
                  <a:srgbClr val="C00000"/>
                </a:solidFill>
              </a:rPr>
              <a:t>            </a:t>
            </a:r>
            <a:r>
              <a:rPr lang="en-US" sz="2800" b="1" dirty="0" smtClean="0"/>
              <a:t>These include government institutions, private sector, non-governmental organizations (NGO’s) and international agencies that provide resources, implement policies and other services that influence ALS outcomes.  </a:t>
            </a:r>
            <a:endParaRPr lang="en-US" sz="2800" b="1" dirty="0"/>
          </a:p>
        </p:txBody>
      </p:sp>
      <p:sp>
        <p:nvSpPr>
          <p:cNvPr id="12" name="Down Arrow 11"/>
          <p:cNvSpPr/>
          <p:nvPr/>
        </p:nvSpPr>
        <p:spPr>
          <a:xfrm>
            <a:off x="3581400" y="914400"/>
            <a:ext cx="45720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685800" y="4154031"/>
            <a:ext cx="84582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800" b="1" dirty="0" smtClean="0"/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Livelihood strategies: </a:t>
            </a:r>
            <a:endParaRPr lang="en-US" sz="100" b="1" dirty="0" smtClean="0">
              <a:solidFill>
                <a:srgbClr val="C00000"/>
              </a:solidFill>
            </a:endParaRPr>
          </a:p>
          <a:p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1600" b="1" dirty="0" smtClean="0">
                <a:solidFill>
                  <a:srgbClr val="C00000"/>
                </a:solidFill>
              </a:rPr>
              <a:t>   </a:t>
            </a:r>
            <a:r>
              <a:rPr lang="en-US" sz="2800" b="1" dirty="0" smtClean="0">
                <a:solidFill>
                  <a:srgbClr val="C00000"/>
                </a:solidFill>
              </a:rPr>
              <a:t>            </a:t>
            </a:r>
            <a:r>
              <a:rPr lang="en-US" sz="2800" b="1" dirty="0" smtClean="0"/>
              <a:t>These are the various activities and choices people make to achieve livelihood goals, including crop production, livestock rearing, wage labour, and income diversification through non-agricultural activities.   </a:t>
            </a:r>
            <a:endParaRPr lang="en-US" sz="2800" b="1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762000" y="4191000"/>
            <a:ext cx="792480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flipV="1">
            <a:off x="0" y="0"/>
            <a:ext cx="533400" cy="6858000"/>
          </a:xfrm>
          <a:solidFill>
            <a:srgbClr val="C0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">
            <a:noAutofit/>
          </a:bodyPr>
          <a:lstStyle/>
          <a:p>
            <a:r>
              <a:rPr lang="en-US" sz="3200" b="1" dirty="0" smtClean="0">
                <a:solidFill>
                  <a:srgbClr val="FFFF00"/>
                </a:solidFill>
              </a:rPr>
              <a:t>Farming Based Livelihood Systems</a:t>
            </a:r>
            <a:endParaRPr lang="en-US" sz="3200" b="1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0"/>
            <a:ext cx="8610600" cy="533400"/>
          </a:xfrm>
          <a:solidFill>
            <a:srgbClr val="92D050"/>
          </a:solidFill>
        </p:spPr>
        <p:txBody>
          <a:bodyPr>
            <a:normAutofit fontScale="92500" lnSpcReduction="10000"/>
          </a:bodyPr>
          <a:lstStyle/>
          <a:p>
            <a:pPr marL="1090613" indent="-1090613"/>
            <a:r>
              <a:rPr lang="en-US" b="1" dirty="0" smtClean="0">
                <a:solidFill>
                  <a:srgbClr val="C00000"/>
                </a:solidFill>
              </a:rPr>
              <a:t>Agricultural Livelihood Systems (ALS)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213923" y="762000"/>
            <a:ext cx="315753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 smtClean="0">
                <a:solidFill>
                  <a:srgbClr val="C00000"/>
                </a:solidFill>
              </a:rPr>
              <a:t>Framework of  ALS</a:t>
            </a:r>
            <a:endParaRPr lang="en-US" sz="3000" b="1" dirty="0" smtClean="0">
              <a:solidFill>
                <a:srgbClr val="C0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85800" y="2278320"/>
            <a:ext cx="8458200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800" b="1" dirty="0" smtClean="0"/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Livelihood outcomes: </a:t>
            </a:r>
          </a:p>
          <a:p>
            <a:r>
              <a:rPr lang="en-US" sz="800" b="1" dirty="0" smtClean="0">
                <a:solidFill>
                  <a:srgbClr val="C00000"/>
                </a:solidFill>
              </a:rPr>
              <a:t> </a:t>
            </a:r>
            <a:r>
              <a:rPr lang="en-US" sz="600" b="1" dirty="0" smtClean="0">
                <a:solidFill>
                  <a:srgbClr val="C00000"/>
                </a:solidFill>
              </a:rPr>
              <a:t>      </a:t>
            </a:r>
            <a:endParaRPr lang="en-US" sz="100" b="1" dirty="0" smtClean="0">
              <a:solidFill>
                <a:srgbClr val="C00000"/>
              </a:solidFill>
            </a:endParaRPr>
          </a:p>
          <a:p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1600" b="1" dirty="0" smtClean="0">
                <a:solidFill>
                  <a:srgbClr val="C00000"/>
                </a:solidFill>
              </a:rPr>
              <a:t>   </a:t>
            </a:r>
            <a:r>
              <a:rPr lang="en-US" sz="2800" b="1" dirty="0" smtClean="0">
                <a:solidFill>
                  <a:srgbClr val="C00000"/>
                </a:solidFill>
              </a:rPr>
              <a:t>       </a:t>
            </a:r>
            <a:r>
              <a:rPr lang="en-US" sz="2800" b="1" dirty="0" smtClean="0"/>
              <a:t>The outcomes of ALS strategies are measured in terms of </a:t>
            </a:r>
          </a:p>
          <a:p>
            <a:pPr marL="801688">
              <a:buFont typeface="Wingdings" pitchFamily="2" charset="2"/>
              <a:buChar char="Ø"/>
            </a:pP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increased income, </a:t>
            </a:r>
          </a:p>
          <a:p>
            <a:pPr marL="801688">
              <a:buFont typeface="Wingdings" pitchFamily="2" charset="2"/>
              <a:buChar char="Ø"/>
            </a:pPr>
            <a:r>
              <a:rPr lang="en-US" sz="2800" b="1" dirty="0" smtClean="0"/>
              <a:t> </a:t>
            </a:r>
            <a:r>
              <a:rPr lang="en-US" sz="2800" b="1" dirty="0" smtClean="0"/>
              <a:t>food security, </a:t>
            </a:r>
          </a:p>
          <a:p>
            <a:pPr marL="801688">
              <a:buFont typeface="Wingdings" pitchFamily="2" charset="2"/>
              <a:buChar char="Ø"/>
            </a:pP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reduced vulnerability, </a:t>
            </a:r>
          </a:p>
          <a:p>
            <a:pPr marL="801688">
              <a:buFont typeface="Wingdings" pitchFamily="2" charset="2"/>
              <a:buChar char="Ø"/>
            </a:pPr>
            <a:r>
              <a:rPr lang="en-US" sz="2800" b="1" dirty="0" smtClean="0"/>
              <a:t> </a:t>
            </a:r>
            <a:r>
              <a:rPr lang="en-US" sz="2800" b="1" dirty="0" smtClean="0"/>
              <a:t>sustainable resource management and</a:t>
            </a:r>
          </a:p>
          <a:p>
            <a:pPr marL="801688">
              <a:buFont typeface="Wingdings" pitchFamily="2" charset="2"/>
              <a:buChar char="Ø"/>
            </a:pP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improve well-being.   </a:t>
            </a:r>
            <a:endParaRPr lang="en-US" sz="2800" b="1" dirty="0">
              <a:solidFill>
                <a:srgbClr val="C00000"/>
              </a:solidFill>
            </a:endParaRPr>
          </a:p>
        </p:txBody>
      </p:sp>
      <p:sp>
        <p:nvSpPr>
          <p:cNvPr id="12" name="Down Arrow 11"/>
          <p:cNvSpPr/>
          <p:nvPr/>
        </p:nvSpPr>
        <p:spPr>
          <a:xfrm>
            <a:off x="3505200" y="1524000"/>
            <a:ext cx="609600" cy="609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flipV="1">
            <a:off x="0" y="0"/>
            <a:ext cx="533400" cy="6858000"/>
          </a:xfrm>
          <a:solidFill>
            <a:srgbClr val="C0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">
            <a:noAutofit/>
          </a:bodyPr>
          <a:lstStyle/>
          <a:p>
            <a:r>
              <a:rPr lang="en-US" sz="3200" b="1" dirty="0" smtClean="0">
                <a:solidFill>
                  <a:srgbClr val="FFFF00"/>
                </a:solidFill>
              </a:rPr>
              <a:t>Farming Based Livelihood Systems</a:t>
            </a:r>
            <a:endParaRPr lang="en-US" sz="3200" b="1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0"/>
            <a:ext cx="8610600" cy="533400"/>
          </a:xfrm>
          <a:solidFill>
            <a:srgbClr val="92D050"/>
          </a:solidFill>
        </p:spPr>
        <p:txBody>
          <a:bodyPr>
            <a:normAutofit fontScale="92500" lnSpcReduction="10000"/>
          </a:bodyPr>
          <a:lstStyle/>
          <a:p>
            <a:pPr marL="1090613" indent="-1090613"/>
            <a:r>
              <a:rPr lang="en-US" b="1" dirty="0" smtClean="0">
                <a:solidFill>
                  <a:srgbClr val="C00000"/>
                </a:solidFill>
              </a:rPr>
              <a:t>Agricultural Livelihood Systems (ALS)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213923" y="762000"/>
            <a:ext cx="192552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 smtClean="0">
                <a:solidFill>
                  <a:srgbClr val="C00000"/>
                </a:solidFill>
              </a:rPr>
              <a:t>Conclusion</a:t>
            </a:r>
            <a:endParaRPr lang="en-US" sz="3000" b="1" dirty="0" smtClean="0">
              <a:solidFill>
                <a:srgbClr val="C0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85800" y="1371600"/>
            <a:ext cx="84582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800" b="1" dirty="0" smtClean="0"/>
              <a:t>  ALS is a complex and multi-dimensional concept that integrates agricultural production, socio-economic factors and sustainability considerations. </a:t>
            </a:r>
            <a:endParaRPr lang="en-US" sz="2800" b="1" dirty="0"/>
          </a:p>
        </p:txBody>
      </p:sp>
      <p:sp>
        <p:nvSpPr>
          <p:cNvPr id="13" name="Rectangle 12"/>
          <p:cNvSpPr/>
          <p:nvPr/>
        </p:nvSpPr>
        <p:spPr>
          <a:xfrm>
            <a:off x="685800" y="2819400"/>
            <a:ext cx="84582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800" b="1" dirty="0" smtClean="0"/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Through various approaches and framework,  ALS seeks to enhance the livelihoods of rural communities, ensuring resilience, environmental stewardship, and equitable development.</a:t>
            </a:r>
            <a:endParaRPr lang="en-US" sz="2800" b="1" dirty="0">
              <a:solidFill>
                <a:srgbClr val="C0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85800" y="4724400"/>
            <a:ext cx="84582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800" b="1" dirty="0" smtClean="0"/>
              <a:t>  ALS is dynamic, adapting to changing environmental, economic and social conditions to provide a sustainable path for agricultural-dependent populations. 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0"/>
            <a:ext cx="8610600" cy="533400"/>
          </a:xfrm>
          <a:solidFill>
            <a:srgbClr val="92D050"/>
          </a:solidFill>
        </p:spPr>
        <p:txBody>
          <a:bodyPr>
            <a:noAutofit/>
          </a:bodyPr>
          <a:lstStyle/>
          <a:p>
            <a:pPr marL="1090613" indent="-1090613"/>
            <a:r>
              <a:rPr lang="en-US" b="1" dirty="0" smtClean="0">
                <a:solidFill>
                  <a:srgbClr val="C00000"/>
                </a:solidFill>
              </a:rPr>
              <a:t>Agricultural Livelihood Systems (ALS)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 flipV="1">
            <a:off x="0" y="0"/>
            <a:ext cx="533400" cy="68580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Farming Based Livelihood Systems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682781"/>
            <a:ext cx="8610600" cy="5914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flipV="1">
            <a:off x="0" y="0"/>
            <a:ext cx="533400" cy="6858000"/>
          </a:xfrm>
          <a:solidFill>
            <a:srgbClr val="C0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">
            <a:noAutofit/>
          </a:bodyPr>
          <a:lstStyle/>
          <a:p>
            <a:r>
              <a:rPr lang="en-US" sz="3200" b="1" dirty="0" smtClean="0">
                <a:solidFill>
                  <a:srgbClr val="FFFF00"/>
                </a:solidFill>
              </a:rPr>
              <a:t>Farming Based Livelihood Systems</a:t>
            </a:r>
            <a:endParaRPr lang="en-US" sz="3200" b="1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0"/>
            <a:ext cx="8610600" cy="533400"/>
          </a:xfrm>
          <a:solidFill>
            <a:srgbClr val="92D050"/>
          </a:solidFill>
        </p:spPr>
        <p:txBody>
          <a:bodyPr>
            <a:normAutofit fontScale="92500" lnSpcReduction="10000"/>
          </a:bodyPr>
          <a:lstStyle/>
          <a:p>
            <a:pPr marL="1090613" indent="-1090613"/>
            <a:r>
              <a:rPr lang="en-US" b="1" dirty="0" smtClean="0">
                <a:solidFill>
                  <a:srgbClr val="C00000"/>
                </a:solidFill>
              </a:rPr>
              <a:t>Agricultural Livelihood Systems (ALS)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38200" y="1331893"/>
            <a:ext cx="8001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ALS</a:t>
            </a:r>
            <a:r>
              <a:rPr lang="en-US" sz="2800" b="1" dirty="0" smtClean="0"/>
              <a:t> is a livelihood system mainly based on </a:t>
            </a:r>
            <a:endParaRPr lang="en-US" sz="2800" b="1" dirty="0" smtClean="0"/>
          </a:p>
          <a:p>
            <a:r>
              <a:rPr lang="en-US" sz="2800" b="1" dirty="0" smtClean="0"/>
              <a:t> </a:t>
            </a:r>
            <a:r>
              <a:rPr lang="en-US" sz="2800" b="1" dirty="0" smtClean="0"/>
              <a:t>       </a:t>
            </a:r>
            <a:r>
              <a:rPr lang="en-US" sz="2800" b="1" dirty="0" smtClean="0"/>
              <a:t>agricultural </a:t>
            </a:r>
            <a:r>
              <a:rPr lang="en-US" sz="2800" b="1" dirty="0" smtClean="0"/>
              <a:t>activities such as crop and livestock</a:t>
            </a:r>
          </a:p>
        </p:txBody>
      </p:sp>
      <p:sp>
        <p:nvSpPr>
          <p:cNvPr id="10" name="Rectangle 9"/>
          <p:cNvSpPr/>
          <p:nvPr/>
        </p:nvSpPr>
        <p:spPr>
          <a:xfrm>
            <a:off x="838200" y="685800"/>
            <a:ext cx="7772400" cy="523220"/>
          </a:xfrm>
          <a:prstGeom prst="rect">
            <a:avLst/>
          </a:prstGeom>
          <a:ln w="2857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Agricultural Livelihood Systems (ALS)</a:t>
            </a:r>
            <a:endParaRPr lang="en-US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38200" y="2451318"/>
            <a:ext cx="8001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ALS</a:t>
            </a:r>
            <a:r>
              <a:rPr lang="en-US" sz="2800" b="1" dirty="0" smtClean="0"/>
              <a:t> </a:t>
            </a:r>
            <a:r>
              <a:rPr lang="en-US" sz="2800" b="1" dirty="0" smtClean="0"/>
              <a:t>refers to the integrated &amp; holistic approach to </a:t>
            </a:r>
          </a:p>
          <a:p>
            <a:r>
              <a:rPr lang="en-US" sz="2800" b="1" dirty="0" smtClean="0"/>
              <a:t> </a:t>
            </a:r>
            <a:r>
              <a:rPr lang="en-US" sz="2800" b="1" dirty="0" smtClean="0"/>
              <a:t>       </a:t>
            </a:r>
            <a:r>
              <a:rPr lang="en-US" sz="2800" b="1" dirty="0" smtClean="0"/>
              <a:t>managing agricultural activities that contribute   </a:t>
            </a:r>
          </a:p>
          <a:p>
            <a:r>
              <a:rPr lang="en-US" sz="2800" b="1" dirty="0" smtClean="0"/>
              <a:t> </a:t>
            </a:r>
            <a:r>
              <a:rPr lang="en-US" sz="2800" b="1" dirty="0" smtClean="0"/>
              <a:t>       </a:t>
            </a:r>
            <a:r>
              <a:rPr lang="en-US" sz="2800" b="1" dirty="0" smtClean="0"/>
              <a:t>to the economic &amp; social well-being of   </a:t>
            </a:r>
          </a:p>
          <a:p>
            <a:r>
              <a:rPr lang="en-US" sz="2800" b="1" dirty="0" smtClean="0"/>
              <a:t> </a:t>
            </a:r>
            <a:r>
              <a:rPr lang="en-US" sz="2800" b="1" dirty="0" smtClean="0"/>
              <a:t>       </a:t>
            </a:r>
            <a:r>
              <a:rPr lang="en-US" sz="2800" b="1" dirty="0" smtClean="0"/>
              <a:t>individual &amp; communities.</a:t>
            </a:r>
            <a:endParaRPr lang="en-US" sz="2800" b="1" dirty="0" smtClean="0"/>
          </a:p>
        </p:txBody>
      </p:sp>
      <p:sp>
        <p:nvSpPr>
          <p:cNvPr id="14" name="Rectangle 13"/>
          <p:cNvSpPr/>
          <p:nvPr/>
        </p:nvSpPr>
        <p:spPr>
          <a:xfrm>
            <a:off x="762000" y="4482405"/>
            <a:ext cx="8001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/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This system </a:t>
            </a:r>
            <a:r>
              <a:rPr lang="en-US" sz="2800" b="1" dirty="0" smtClean="0">
                <a:solidFill>
                  <a:srgbClr val="C00000"/>
                </a:solidFill>
              </a:rPr>
              <a:t>is </a:t>
            </a:r>
            <a:r>
              <a:rPr lang="en-US" sz="2800" b="1" dirty="0" smtClean="0">
                <a:solidFill>
                  <a:srgbClr val="C00000"/>
                </a:solidFill>
              </a:rPr>
              <a:t>vital in rural areas where agriculture is a primary source of income, food security and cultural identity.</a:t>
            </a:r>
            <a:endParaRPr lang="en-US" sz="2800" b="1" dirty="0" smtClean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flipV="1">
            <a:off x="0" y="0"/>
            <a:ext cx="533400" cy="6858000"/>
          </a:xfrm>
          <a:solidFill>
            <a:srgbClr val="C0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">
            <a:noAutofit/>
          </a:bodyPr>
          <a:lstStyle/>
          <a:p>
            <a:r>
              <a:rPr lang="en-US" sz="3200" b="1" dirty="0" smtClean="0">
                <a:solidFill>
                  <a:srgbClr val="FFFF00"/>
                </a:solidFill>
              </a:rPr>
              <a:t>Farming Based Livelihood Systems</a:t>
            </a:r>
            <a:endParaRPr lang="en-US" sz="3200" b="1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0"/>
            <a:ext cx="8610600" cy="533400"/>
          </a:xfrm>
          <a:solidFill>
            <a:srgbClr val="92D050"/>
          </a:solidFill>
        </p:spPr>
        <p:txBody>
          <a:bodyPr>
            <a:normAutofit fontScale="92500" lnSpcReduction="10000"/>
          </a:bodyPr>
          <a:lstStyle/>
          <a:p>
            <a:pPr marL="1090613" indent="-1090613"/>
            <a:r>
              <a:rPr lang="en-US" b="1" dirty="0" smtClean="0">
                <a:solidFill>
                  <a:srgbClr val="C00000"/>
                </a:solidFill>
              </a:rPr>
              <a:t>Agricultural Livelihood Systems (ALS)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38200" y="1331893"/>
            <a:ext cx="8001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90563" indent="-690563"/>
            <a:r>
              <a:rPr lang="en-US" sz="2800" b="1" dirty="0" smtClean="0"/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ALS</a:t>
            </a:r>
            <a:r>
              <a:rPr lang="en-US" sz="2800" b="1" dirty="0" smtClean="0"/>
              <a:t> </a:t>
            </a:r>
            <a:r>
              <a:rPr lang="en-US" sz="2800" b="1" dirty="0" smtClean="0"/>
              <a:t>encompass the various agricultural-based activities and strategies employed by households and communities to shape the living conditions of individuals who depend on agriculture for their sustenance. It includes:</a:t>
            </a:r>
            <a:endParaRPr lang="en-US" sz="2800" b="1" dirty="0" smtClean="0"/>
          </a:p>
        </p:txBody>
      </p:sp>
      <p:sp>
        <p:nvSpPr>
          <p:cNvPr id="10" name="Rectangle 9"/>
          <p:cNvSpPr/>
          <p:nvPr/>
        </p:nvSpPr>
        <p:spPr>
          <a:xfrm>
            <a:off x="838200" y="685800"/>
            <a:ext cx="7772400" cy="523220"/>
          </a:xfrm>
          <a:prstGeom prst="rect">
            <a:avLst/>
          </a:prstGeom>
          <a:ln w="2857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Agricultural Livelihood Systems (ALS)</a:t>
            </a:r>
            <a:endParaRPr lang="en-US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143000" y="3743980"/>
            <a:ext cx="4648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Farming activities</a:t>
            </a:r>
          </a:p>
        </p:txBody>
      </p:sp>
      <p:sp>
        <p:nvSpPr>
          <p:cNvPr id="9" name="Rectangle 8"/>
          <p:cNvSpPr/>
          <p:nvPr/>
        </p:nvSpPr>
        <p:spPr>
          <a:xfrm>
            <a:off x="1981200" y="4277380"/>
            <a:ext cx="5791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b="1" dirty="0" smtClean="0"/>
              <a:t>Income diversification </a:t>
            </a:r>
            <a:r>
              <a:rPr lang="en-US" sz="2800" b="1" dirty="0" smtClean="0"/>
              <a:t>strategies</a:t>
            </a:r>
            <a:endParaRPr lang="en-US" sz="2800" b="1" dirty="0" smtClean="0"/>
          </a:p>
        </p:txBody>
      </p:sp>
      <p:sp>
        <p:nvSpPr>
          <p:cNvPr id="11" name="Rectangle 10"/>
          <p:cNvSpPr/>
          <p:nvPr/>
        </p:nvSpPr>
        <p:spPr>
          <a:xfrm>
            <a:off x="2743200" y="4886980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b="1" dirty="0" smtClean="0">
                <a:solidFill>
                  <a:srgbClr val="C00000"/>
                </a:solidFill>
              </a:rPr>
              <a:t>Access to markets, </a:t>
            </a:r>
            <a:r>
              <a:rPr lang="en-US" sz="2800" b="1" dirty="0" smtClean="0">
                <a:solidFill>
                  <a:srgbClr val="C00000"/>
                </a:solidFill>
              </a:rPr>
              <a:t>inputs</a:t>
            </a:r>
            <a:endParaRPr lang="en-US" sz="2800" b="1" dirty="0" smtClean="0">
              <a:solidFill>
                <a:srgbClr val="C0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657600" y="5496580"/>
            <a:ext cx="29321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b="1" dirty="0" smtClean="0"/>
              <a:t>Support services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flipV="1">
            <a:off x="0" y="0"/>
            <a:ext cx="533400" cy="6858000"/>
          </a:xfrm>
          <a:solidFill>
            <a:srgbClr val="C0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">
            <a:noAutofit/>
          </a:bodyPr>
          <a:lstStyle/>
          <a:p>
            <a:r>
              <a:rPr lang="en-US" sz="3200" b="1" dirty="0" smtClean="0">
                <a:solidFill>
                  <a:srgbClr val="FFFF00"/>
                </a:solidFill>
              </a:rPr>
              <a:t>Farming Based Livelihood Systems</a:t>
            </a:r>
            <a:endParaRPr lang="en-US" sz="3200" b="1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0"/>
            <a:ext cx="8610600" cy="533400"/>
          </a:xfrm>
          <a:solidFill>
            <a:srgbClr val="92D050"/>
          </a:solidFill>
        </p:spPr>
        <p:txBody>
          <a:bodyPr>
            <a:normAutofit fontScale="92500" lnSpcReduction="10000"/>
          </a:bodyPr>
          <a:lstStyle/>
          <a:p>
            <a:pPr marL="1090613" indent="-1090613"/>
            <a:r>
              <a:rPr lang="en-US" b="1" dirty="0" smtClean="0">
                <a:solidFill>
                  <a:srgbClr val="C00000"/>
                </a:solidFill>
              </a:rPr>
              <a:t>Agricultural Livelihood Systems (ALS)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3822918"/>
            <a:ext cx="78486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400" b="1" dirty="0" smtClean="0"/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Weather    </a:t>
            </a:r>
            <a:r>
              <a:rPr lang="en-US" sz="2400" b="1" dirty="0" smtClean="0">
                <a:solidFill>
                  <a:srgbClr val="C00000"/>
                </a:solidFill>
              </a:rPr>
              <a:t>:</a:t>
            </a:r>
            <a:r>
              <a:rPr lang="en-US" sz="2400" dirty="0" smtClean="0"/>
              <a:t>    </a:t>
            </a:r>
            <a:r>
              <a:rPr lang="en-US" sz="2800" b="1" dirty="0" smtClean="0"/>
              <a:t>Weather abnormalities can affect </a:t>
            </a:r>
          </a:p>
          <a:p>
            <a:r>
              <a:rPr lang="en-US" sz="2800" b="1" dirty="0" smtClean="0"/>
              <a:t>                             the livelihood of small and marginal  </a:t>
            </a:r>
          </a:p>
          <a:p>
            <a:r>
              <a:rPr lang="en-US" sz="2800" b="1" dirty="0" smtClean="0"/>
              <a:t>                             farmers, who make up more than </a:t>
            </a:r>
          </a:p>
          <a:p>
            <a:r>
              <a:rPr lang="en-US" sz="2800" b="1" dirty="0" smtClean="0"/>
              <a:t>                             80% of all farmers. </a:t>
            </a:r>
            <a:endParaRPr lang="en-US" sz="2400" b="1" dirty="0"/>
          </a:p>
        </p:txBody>
      </p:sp>
      <p:sp>
        <p:nvSpPr>
          <p:cNvPr id="9" name="Rectangle 8"/>
          <p:cNvSpPr/>
          <p:nvPr/>
        </p:nvSpPr>
        <p:spPr>
          <a:xfrm>
            <a:off x="685800" y="851118"/>
            <a:ext cx="807720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</a:rPr>
              <a:t>Types of </a:t>
            </a:r>
            <a:r>
              <a:rPr lang="en-US" sz="2800" b="1" dirty="0" smtClean="0">
                <a:solidFill>
                  <a:srgbClr val="C00000"/>
                </a:solidFill>
              </a:rPr>
              <a:t>ALS</a:t>
            </a:r>
          </a:p>
          <a:p>
            <a:endParaRPr lang="en-US" sz="1600" b="1" dirty="0" smtClean="0">
              <a:solidFill>
                <a:srgbClr val="C00000"/>
              </a:solidFill>
            </a:endParaRPr>
          </a:p>
          <a:p>
            <a:pPr marL="65088" indent="-1588">
              <a:buFont typeface="+mj-lt"/>
              <a:buAutoNum type="arabicPeriod"/>
            </a:pPr>
            <a:r>
              <a:rPr lang="en-US" sz="2800" b="1" dirty="0" smtClean="0"/>
              <a:t> Poor-income, landless &amp; subsistence-based farms   </a:t>
            </a:r>
          </a:p>
          <a:p>
            <a:pPr marL="65088" indent="-1588"/>
            <a:r>
              <a:rPr lang="en-US" sz="2800" b="1" dirty="0" smtClean="0"/>
              <a:t>               2. Medium-income farms</a:t>
            </a:r>
          </a:p>
          <a:p>
            <a:pPr marL="65088" indent="-1588"/>
            <a:r>
              <a:rPr lang="en-US" sz="2800" b="1" dirty="0" smtClean="0"/>
              <a:t>                            3. Better-off income farms</a:t>
            </a:r>
            <a:endParaRPr lang="en-US" sz="2800" b="1" dirty="0"/>
          </a:p>
        </p:txBody>
      </p:sp>
      <p:sp>
        <p:nvSpPr>
          <p:cNvPr id="11" name="Rectangle 10"/>
          <p:cNvSpPr/>
          <p:nvPr/>
        </p:nvSpPr>
        <p:spPr>
          <a:xfrm>
            <a:off x="762000" y="3213318"/>
            <a:ext cx="32573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</a:rPr>
              <a:t>Factors affecting ALS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flipV="1">
            <a:off x="0" y="0"/>
            <a:ext cx="533400" cy="6858000"/>
          </a:xfrm>
          <a:solidFill>
            <a:srgbClr val="C0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">
            <a:noAutofit/>
          </a:bodyPr>
          <a:lstStyle/>
          <a:p>
            <a:r>
              <a:rPr lang="en-US" sz="3200" b="1" dirty="0" smtClean="0">
                <a:solidFill>
                  <a:srgbClr val="FFFF00"/>
                </a:solidFill>
              </a:rPr>
              <a:t>Farming Based Livelihood Systems</a:t>
            </a:r>
            <a:endParaRPr lang="en-US" sz="3200" b="1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0"/>
            <a:ext cx="8610600" cy="533400"/>
          </a:xfrm>
          <a:solidFill>
            <a:srgbClr val="92D050"/>
          </a:solidFill>
        </p:spPr>
        <p:txBody>
          <a:bodyPr>
            <a:normAutofit fontScale="92500" lnSpcReduction="10000"/>
          </a:bodyPr>
          <a:lstStyle/>
          <a:p>
            <a:pPr marL="1090613" indent="-1090613"/>
            <a:r>
              <a:rPr lang="en-US" b="1" dirty="0" smtClean="0">
                <a:solidFill>
                  <a:srgbClr val="C00000"/>
                </a:solidFill>
              </a:rPr>
              <a:t>Agricultural Livelihood Systems (ALS)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38200" y="1295400"/>
            <a:ext cx="8001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800" b="1" dirty="0" smtClean="0"/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Farm resource      :    </a:t>
            </a:r>
            <a:r>
              <a:rPr lang="en-US" sz="2800" b="1" dirty="0" smtClean="0"/>
              <a:t>Farmers may not know </a:t>
            </a:r>
            <a:endParaRPr lang="en-US" sz="2800" b="1" dirty="0" smtClean="0">
              <a:solidFill>
                <a:srgbClr val="C00000"/>
              </a:solidFill>
            </a:endParaRPr>
          </a:p>
          <a:p>
            <a:r>
              <a:rPr lang="en-US" sz="2800" b="1" dirty="0" smtClean="0">
                <a:solidFill>
                  <a:srgbClr val="C00000"/>
                </a:solidFill>
              </a:rPr>
              <a:t>     recycling                     </a:t>
            </a:r>
            <a:r>
              <a:rPr lang="en-US" sz="2800" b="1" dirty="0" smtClean="0"/>
              <a:t>how to recycle organic wastes  </a:t>
            </a:r>
          </a:p>
          <a:p>
            <a:r>
              <a:rPr lang="en-US" sz="2800" b="1" dirty="0" smtClean="0"/>
              <a:t>                                          from farms, industries, and </a:t>
            </a:r>
          </a:p>
          <a:p>
            <a:r>
              <a:rPr lang="en-US" sz="2800" b="1" dirty="0" smtClean="0"/>
              <a:t>                                          municipalities, which can be  </a:t>
            </a:r>
          </a:p>
          <a:p>
            <a:r>
              <a:rPr lang="en-US" sz="2800" b="1" dirty="0" smtClean="0"/>
              <a:t>                                          used to improve soil health. </a:t>
            </a:r>
            <a:endParaRPr lang="en-US" sz="2800" b="1" dirty="0"/>
          </a:p>
        </p:txBody>
      </p:sp>
      <p:sp>
        <p:nvSpPr>
          <p:cNvPr id="8" name="Rectangle 7"/>
          <p:cNvSpPr/>
          <p:nvPr/>
        </p:nvSpPr>
        <p:spPr>
          <a:xfrm>
            <a:off x="762000" y="3581400"/>
            <a:ext cx="80772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400" b="1" dirty="0" smtClean="0"/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Crop diversification:</a:t>
            </a:r>
            <a:r>
              <a:rPr lang="en-US" sz="2800" dirty="0" smtClean="0"/>
              <a:t>  </a:t>
            </a:r>
            <a:r>
              <a:rPr lang="en-US" sz="2800" b="1" dirty="0" smtClean="0"/>
              <a:t>Factors that can drive crop </a:t>
            </a:r>
          </a:p>
          <a:p>
            <a:r>
              <a:rPr lang="en-US" sz="2800" b="1" dirty="0" smtClean="0"/>
              <a:t>                                          diversification include </a:t>
            </a:r>
          </a:p>
          <a:p>
            <a:r>
              <a:rPr lang="en-US" sz="2800" b="1" dirty="0" smtClean="0"/>
              <a:t>                                           household heads‘ agricultural </a:t>
            </a:r>
          </a:p>
          <a:p>
            <a:r>
              <a:rPr lang="en-US" sz="2800" b="1" dirty="0" smtClean="0"/>
              <a:t>                                           experience, education levels, </a:t>
            </a:r>
          </a:p>
          <a:p>
            <a:r>
              <a:rPr lang="en-US" sz="2800" b="1" dirty="0" smtClean="0"/>
              <a:t>                                           income sources, and </a:t>
            </a:r>
          </a:p>
          <a:p>
            <a:r>
              <a:rPr lang="en-US" sz="2800" b="1" dirty="0" smtClean="0"/>
              <a:t>                                           proximity to markets.</a:t>
            </a:r>
            <a:endParaRPr lang="en-US" sz="2400" b="1" dirty="0"/>
          </a:p>
        </p:txBody>
      </p:sp>
      <p:sp>
        <p:nvSpPr>
          <p:cNvPr id="11" name="Rectangle 10"/>
          <p:cNvSpPr/>
          <p:nvPr/>
        </p:nvSpPr>
        <p:spPr>
          <a:xfrm>
            <a:off x="685800" y="762000"/>
            <a:ext cx="32573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</a:rPr>
              <a:t>Factors affecting ALS</a:t>
            </a:r>
          </a:p>
        </p:txBody>
      </p:sp>
      <p:sp>
        <p:nvSpPr>
          <p:cNvPr id="16" name="Left-Right Arrow 15"/>
          <p:cNvSpPr/>
          <p:nvPr/>
        </p:nvSpPr>
        <p:spPr>
          <a:xfrm>
            <a:off x="914400" y="3505200"/>
            <a:ext cx="7772400" cy="152400"/>
          </a:xfrm>
          <a:prstGeom prst="left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flipV="1">
            <a:off x="0" y="0"/>
            <a:ext cx="533400" cy="6858000"/>
          </a:xfrm>
          <a:solidFill>
            <a:srgbClr val="C0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">
            <a:noAutofit/>
          </a:bodyPr>
          <a:lstStyle/>
          <a:p>
            <a:r>
              <a:rPr lang="en-US" sz="3200" b="1" dirty="0" smtClean="0">
                <a:solidFill>
                  <a:srgbClr val="FFFF00"/>
                </a:solidFill>
              </a:rPr>
              <a:t>Farming Based Livelihood Systems</a:t>
            </a:r>
            <a:endParaRPr lang="en-US" sz="3200" b="1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0"/>
            <a:ext cx="8610600" cy="533400"/>
          </a:xfrm>
          <a:solidFill>
            <a:srgbClr val="92D050"/>
          </a:solidFill>
        </p:spPr>
        <p:txBody>
          <a:bodyPr>
            <a:normAutofit fontScale="92500" lnSpcReduction="10000"/>
          </a:bodyPr>
          <a:lstStyle/>
          <a:p>
            <a:pPr marL="1090613" indent="-1090613"/>
            <a:r>
              <a:rPr lang="en-US" b="1" dirty="0" smtClean="0">
                <a:solidFill>
                  <a:srgbClr val="C00000"/>
                </a:solidFill>
              </a:rPr>
              <a:t>Agricultural Livelihood Systems (ALS)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327019" y="762000"/>
            <a:ext cx="411215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 smtClean="0">
                <a:solidFill>
                  <a:srgbClr val="C00000"/>
                </a:solidFill>
              </a:rPr>
              <a:t>Core Components of ALS</a:t>
            </a:r>
            <a:endParaRPr lang="en-US" sz="3000" b="1" dirty="0" smtClean="0">
              <a:solidFill>
                <a:srgbClr val="C0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638980" y="2230160"/>
            <a:ext cx="32873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800" b="1" dirty="0" smtClean="0"/>
              <a:t> Natural Resources</a:t>
            </a:r>
            <a:endParaRPr lang="en-US" sz="2800" b="1" dirty="0" smtClean="0"/>
          </a:p>
        </p:txBody>
      </p:sp>
      <p:sp>
        <p:nvSpPr>
          <p:cNvPr id="12" name="Rectangle 11"/>
          <p:cNvSpPr/>
          <p:nvPr/>
        </p:nvSpPr>
        <p:spPr>
          <a:xfrm>
            <a:off x="1988361" y="2839760"/>
            <a:ext cx="325210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800" b="1" dirty="0" smtClean="0">
                <a:solidFill>
                  <a:srgbClr val="C00000"/>
                </a:solidFill>
              </a:rPr>
              <a:t> Human Resources</a:t>
            </a:r>
            <a:endParaRPr lang="en-US" sz="2800" b="1" dirty="0" smtClean="0">
              <a:solidFill>
                <a:srgbClr val="C0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293161" y="3449360"/>
            <a:ext cx="34925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800" b="1" dirty="0" smtClean="0"/>
              <a:t> Financial Resources</a:t>
            </a:r>
            <a:endParaRPr lang="en-US" sz="2800" b="1" dirty="0" smtClean="0"/>
          </a:p>
        </p:txBody>
      </p:sp>
      <p:sp>
        <p:nvSpPr>
          <p:cNvPr id="14" name="Rectangle 13"/>
          <p:cNvSpPr/>
          <p:nvPr/>
        </p:nvSpPr>
        <p:spPr>
          <a:xfrm>
            <a:off x="2674161" y="4058960"/>
            <a:ext cx="49671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800" b="1" dirty="0" smtClean="0">
                <a:solidFill>
                  <a:srgbClr val="C00000"/>
                </a:solidFill>
              </a:rPr>
              <a:t> Social &amp; Institutional Support</a:t>
            </a:r>
            <a:endParaRPr lang="en-US" sz="2800" b="1" dirty="0" smtClean="0">
              <a:solidFill>
                <a:srgbClr val="C000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116835" y="4658380"/>
            <a:ext cx="39149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800" b="1" dirty="0" smtClean="0"/>
              <a:t> Physical Infrastructure</a:t>
            </a:r>
            <a:endParaRPr lang="en-US" sz="2800" b="1" dirty="0" smtClean="0"/>
          </a:p>
        </p:txBody>
      </p:sp>
      <p:sp>
        <p:nvSpPr>
          <p:cNvPr id="18" name="Rectangle 17"/>
          <p:cNvSpPr/>
          <p:nvPr/>
        </p:nvSpPr>
        <p:spPr>
          <a:xfrm>
            <a:off x="3657176" y="5191780"/>
            <a:ext cx="33745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800" b="1" dirty="0" smtClean="0">
                <a:solidFill>
                  <a:srgbClr val="C00000"/>
                </a:solidFill>
              </a:rPr>
              <a:t> Market and Trades</a:t>
            </a:r>
            <a:endParaRPr lang="en-US" sz="2800" b="1" dirty="0" smtClean="0">
              <a:solidFill>
                <a:srgbClr val="C00000"/>
              </a:solidFill>
            </a:endParaRPr>
          </a:p>
        </p:txBody>
      </p:sp>
      <p:sp>
        <p:nvSpPr>
          <p:cNvPr id="19" name="Down Arrow 18"/>
          <p:cNvSpPr/>
          <p:nvPr/>
        </p:nvSpPr>
        <p:spPr>
          <a:xfrm>
            <a:off x="3657600" y="1371600"/>
            <a:ext cx="609600" cy="762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flipV="1">
            <a:off x="0" y="0"/>
            <a:ext cx="533400" cy="6858000"/>
          </a:xfrm>
          <a:solidFill>
            <a:srgbClr val="C0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">
            <a:noAutofit/>
          </a:bodyPr>
          <a:lstStyle/>
          <a:p>
            <a:r>
              <a:rPr lang="en-US" sz="3200" b="1" dirty="0" smtClean="0">
                <a:solidFill>
                  <a:srgbClr val="FFFF00"/>
                </a:solidFill>
              </a:rPr>
              <a:t>Farming Based Livelihood Systems</a:t>
            </a:r>
            <a:endParaRPr lang="en-US" sz="3200" b="1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0"/>
            <a:ext cx="8610600" cy="533400"/>
          </a:xfrm>
          <a:solidFill>
            <a:srgbClr val="92D050"/>
          </a:solidFill>
        </p:spPr>
        <p:txBody>
          <a:bodyPr>
            <a:normAutofit fontScale="92500" lnSpcReduction="10000"/>
          </a:bodyPr>
          <a:lstStyle/>
          <a:p>
            <a:pPr marL="1090613" indent="-1090613"/>
            <a:r>
              <a:rPr lang="en-US" b="1" dirty="0" smtClean="0">
                <a:solidFill>
                  <a:srgbClr val="C00000"/>
                </a:solidFill>
              </a:rPr>
              <a:t>Agricultural Livelihood Systems (ALS)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85800" y="2503944"/>
            <a:ext cx="8458200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800" b="1" dirty="0" smtClean="0"/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Farming systems :   </a:t>
            </a:r>
            <a:r>
              <a:rPr lang="en-US" sz="2800" b="1" dirty="0" smtClean="0"/>
              <a:t>Focuses on the farm as a holistic</a:t>
            </a:r>
            <a:endParaRPr lang="en-US" sz="2800" b="1" dirty="0" smtClean="0">
              <a:solidFill>
                <a:srgbClr val="C00000"/>
              </a:solidFill>
            </a:endParaRPr>
          </a:p>
          <a:p>
            <a:r>
              <a:rPr lang="en-US" sz="2800" b="1" dirty="0" smtClean="0">
                <a:solidFill>
                  <a:srgbClr val="C00000"/>
                </a:solidFill>
              </a:rPr>
              <a:t>     </a:t>
            </a:r>
            <a:r>
              <a:rPr lang="en-US" sz="2800" b="1" dirty="0" smtClean="0">
                <a:solidFill>
                  <a:srgbClr val="C00000"/>
                </a:solidFill>
              </a:rPr>
              <a:t>approach                   </a:t>
            </a:r>
            <a:r>
              <a:rPr lang="en-US" sz="2800" b="1" dirty="0" smtClean="0"/>
              <a:t>system, considering interactions </a:t>
            </a:r>
          </a:p>
          <a:p>
            <a:r>
              <a:rPr lang="en-US" sz="2800" b="1" dirty="0" smtClean="0"/>
              <a:t> </a:t>
            </a:r>
            <a:r>
              <a:rPr lang="en-US" sz="2800" b="1" dirty="0" smtClean="0"/>
              <a:t>                                        </a:t>
            </a:r>
            <a:r>
              <a:rPr lang="en-US" sz="2800" b="1" dirty="0" smtClean="0"/>
              <a:t>between crops, livestock, soil, </a:t>
            </a:r>
          </a:p>
          <a:p>
            <a:pPr algn="ctr"/>
            <a:r>
              <a:rPr lang="en-US" sz="2800" b="1" dirty="0" smtClean="0"/>
              <a:t> </a:t>
            </a:r>
            <a:r>
              <a:rPr lang="en-US" sz="2800" b="1" dirty="0" smtClean="0"/>
              <a:t>                                      </a:t>
            </a:r>
            <a:r>
              <a:rPr lang="en-US" sz="2800" b="1" dirty="0" smtClean="0"/>
              <a:t>water &amp; socio-economic factors.</a:t>
            </a:r>
          </a:p>
          <a:p>
            <a:pPr algn="ctr"/>
            <a:endParaRPr lang="en-US" sz="1400" b="1" dirty="0" smtClean="0"/>
          </a:p>
          <a:p>
            <a:pPr algn="ctr"/>
            <a:r>
              <a:rPr lang="en-US" sz="2800" b="1" dirty="0" smtClean="0"/>
              <a:t>  </a:t>
            </a:r>
            <a:r>
              <a:rPr lang="en-US" sz="2800" b="1" dirty="0" smtClean="0">
                <a:solidFill>
                  <a:srgbClr val="C00000"/>
                </a:solidFill>
              </a:rPr>
              <a:t>I</a:t>
            </a:r>
            <a:r>
              <a:rPr lang="en-US" sz="2800" b="1" dirty="0" smtClean="0">
                <a:solidFill>
                  <a:srgbClr val="C00000"/>
                </a:solidFill>
              </a:rPr>
              <a:t>t aims at optimizing resource use for sustainable productivity. </a:t>
            </a:r>
            <a:endParaRPr lang="en-US" sz="2800" b="1" dirty="0">
              <a:solidFill>
                <a:srgbClr val="C0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901395" y="762000"/>
            <a:ext cx="315778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 smtClean="0">
                <a:solidFill>
                  <a:srgbClr val="C00000"/>
                </a:solidFill>
              </a:rPr>
              <a:t>Approaches to ALS</a:t>
            </a:r>
            <a:endParaRPr lang="en-US" sz="3000" b="1" dirty="0" smtClean="0">
              <a:solidFill>
                <a:srgbClr val="C00000"/>
              </a:solidFill>
            </a:endParaRPr>
          </a:p>
        </p:txBody>
      </p:sp>
      <p:sp>
        <p:nvSpPr>
          <p:cNvPr id="8" name="Down Arrow 7"/>
          <p:cNvSpPr/>
          <p:nvPr/>
        </p:nvSpPr>
        <p:spPr>
          <a:xfrm>
            <a:off x="4114800" y="1459992"/>
            <a:ext cx="533400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flipV="1">
            <a:off x="0" y="0"/>
            <a:ext cx="533400" cy="6858000"/>
          </a:xfrm>
          <a:solidFill>
            <a:srgbClr val="C0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">
            <a:noAutofit/>
          </a:bodyPr>
          <a:lstStyle/>
          <a:p>
            <a:r>
              <a:rPr lang="en-US" sz="3200" b="1" dirty="0" smtClean="0">
                <a:solidFill>
                  <a:srgbClr val="FFFF00"/>
                </a:solidFill>
              </a:rPr>
              <a:t>Farming Based Livelihood Systems</a:t>
            </a:r>
            <a:endParaRPr lang="en-US" sz="3200" b="1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0"/>
            <a:ext cx="8610600" cy="533400"/>
          </a:xfrm>
          <a:solidFill>
            <a:srgbClr val="92D050"/>
          </a:solidFill>
        </p:spPr>
        <p:txBody>
          <a:bodyPr>
            <a:normAutofit fontScale="92500" lnSpcReduction="10000"/>
          </a:bodyPr>
          <a:lstStyle/>
          <a:p>
            <a:pPr marL="1090613" indent="-1090613"/>
            <a:r>
              <a:rPr lang="en-US" b="1" dirty="0" smtClean="0">
                <a:solidFill>
                  <a:srgbClr val="C00000"/>
                </a:solidFill>
              </a:rPr>
              <a:t>Agricultural Livelihood Systems (ALS)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85800" y="685800"/>
            <a:ext cx="315778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 smtClean="0">
                <a:solidFill>
                  <a:srgbClr val="C00000"/>
                </a:solidFill>
              </a:rPr>
              <a:t>Approaches to ALS</a:t>
            </a:r>
            <a:endParaRPr lang="en-US" sz="3000" b="1" dirty="0" smtClean="0">
              <a:solidFill>
                <a:srgbClr val="C0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85800" y="1295400"/>
            <a:ext cx="84582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800" b="1" dirty="0" smtClean="0"/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Sustainable    :   </a:t>
            </a:r>
            <a:r>
              <a:rPr lang="en-US" sz="2800" b="1" dirty="0" smtClean="0"/>
              <a:t>SLA </a:t>
            </a:r>
            <a:r>
              <a:rPr lang="en-US" sz="2800" b="1" dirty="0" smtClean="0"/>
              <a:t>views livelihood in a </a:t>
            </a:r>
            <a:r>
              <a:rPr lang="en-US" sz="2800" b="1" dirty="0" smtClean="0"/>
              <a:t>broader </a:t>
            </a:r>
          </a:p>
          <a:p>
            <a:r>
              <a:rPr lang="en-US" sz="2800" b="1" dirty="0" smtClean="0"/>
              <a:t> </a:t>
            </a:r>
            <a:r>
              <a:rPr lang="en-US" sz="2800" b="1" dirty="0" smtClean="0"/>
              <a:t>    </a:t>
            </a:r>
            <a:r>
              <a:rPr lang="en-US" sz="2800" b="1" dirty="0" smtClean="0">
                <a:solidFill>
                  <a:srgbClr val="C00000"/>
                </a:solidFill>
              </a:rPr>
              <a:t>Livelihood</a:t>
            </a:r>
            <a:r>
              <a:rPr lang="en-US" sz="2800" b="1" dirty="0" smtClean="0"/>
              <a:t>           socio-economic </a:t>
            </a:r>
            <a:r>
              <a:rPr lang="en-US" sz="2800" b="1" dirty="0" smtClean="0"/>
              <a:t>context, focusing </a:t>
            </a:r>
            <a:endParaRPr lang="en-US" sz="2800" b="1" dirty="0" smtClean="0"/>
          </a:p>
          <a:p>
            <a:r>
              <a:rPr lang="en-US" sz="2800" b="1" dirty="0" smtClean="0"/>
              <a:t> </a:t>
            </a:r>
            <a:r>
              <a:rPr lang="en-US" sz="2800" b="1" dirty="0" smtClean="0"/>
              <a:t>    </a:t>
            </a:r>
            <a:r>
              <a:rPr lang="en-US" sz="2800" b="1" dirty="0" smtClean="0">
                <a:solidFill>
                  <a:srgbClr val="C00000"/>
                </a:solidFill>
              </a:rPr>
              <a:t>Approach</a:t>
            </a:r>
            <a:r>
              <a:rPr lang="en-US" sz="2800" b="1" dirty="0" smtClean="0"/>
              <a:t>            on </a:t>
            </a:r>
            <a:r>
              <a:rPr lang="en-US" sz="2800" b="1" dirty="0" smtClean="0"/>
              <a:t>how people use </a:t>
            </a:r>
            <a:r>
              <a:rPr lang="en-US" sz="2800" b="1" dirty="0" smtClean="0"/>
              <a:t>assets </a:t>
            </a:r>
          </a:p>
          <a:p>
            <a:r>
              <a:rPr lang="en-US" sz="2800" b="1" dirty="0" smtClean="0"/>
              <a:t> </a:t>
            </a:r>
            <a:r>
              <a:rPr lang="en-US" sz="2800" b="1" dirty="0" smtClean="0"/>
              <a:t>                                  (</a:t>
            </a:r>
            <a:r>
              <a:rPr lang="en-US" sz="2800" b="1" dirty="0" smtClean="0"/>
              <a:t>natural, financial, human, </a:t>
            </a:r>
            <a:r>
              <a:rPr lang="en-US" sz="2800" b="1" dirty="0" smtClean="0"/>
              <a:t>social, </a:t>
            </a:r>
          </a:p>
          <a:p>
            <a:r>
              <a:rPr lang="en-US" sz="2800" b="1" dirty="0" smtClean="0"/>
              <a:t> </a:t>
            </a:r>
            <a:r>
              <a:rPr lang="en-US" sz="2800" b="1" dirty="0" smtClean="0"/>
              <a:t>                                  physical</a:t>
            </a:r>
            <a:r>
              <a:rPr lang="en-US" sz="2800" b="1" dirty="0" smtClean="0"/>
              <a:t>) to develop livelihood </a:t>
            </a:r>
            <a:endParaRPr lang="en-US" sz="2800" b="1" dirty="0" smtClean="0"/>
          </a:p>
          <a:p>
            <a:r>
              <a:rPr lang="en-US" sz="2800" b="1" dirty="0" smtClean="0"/>
              <a:t> </a:t>
            </a:r>
            <a:r>
              <a:rPr lang="en-US" sz="2800" b="1" dirty="0" smtClean="0"/>
              <a:t>                                  strategies &amp; reduce vulnerabilities.</a:t>
            </a:r>
            <a:endParaRPr lang="en-US" sz="2800" b="1" dirty="0">
              <a:solidFill>
                <a:srgbClr val="C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85800" y="4027944"/>
            <a:ext cx="8458200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800" b="1" dirty="0" smtClean="0"/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Agro-ecological  :  </a:t>
            </a:r>
            <a:r>
              <a:rPr lang="en-US" sz="2800" b="1" dirty="0" smtClean="0"/>
              <a:t>It integrates ecological principles</a:t>
            </a:r>
            <a:r>
              <a:rPr lang="en-US" sz="2800" b="1" dirty="0" smtClean="0"/>
              <a:t> </a:t>
            </a:r>
          </a:p>
          <a:p>
            <a:r>
              <a:rPr lang="en-US" sz="2800" b="1" dirty="0" smtClean="0"/>
              <a:t> </a:t>
            </a:r>
            <a:r>
              <a:rPr lang="en-US" sz="2800" b="1" dirty="0" smtClean="0"/>
              <a:t>    </a:t>
            </a:r>
            <a:r>
              <a:rPr lang="en-US" sz="2800" b="1" dirty="0" smtClean="0">
                <a:solidFill>
                  <a:srgbClr val="C00000"/>
                </a:solidFill>
              </a:rPr>
              <a:t>Approach</a:t>
            </a:r>
            <a:r>
              <a:rPr lang="en-US" sz="2800" b="1" dirty="0" smtClean="0"/>
              <a:t>               into agricultural systems. </a:t>
            </a:r>
          </a:p>
          <a:p>
            <a:endParaRPr lang="en-US" b="1" dirty="0" smtClean="0"/>
          </a:p>
          <a:p>
            <a:pPr algn="ctr"/>
            <a:r>
              <a:rPr lang="en-US" sz="2800" b="1" dirty="0" smtClean="0"/>
              <a:t>It promotes biodiversity, organic inputs and      traditional knowledge to enhance the resilience          and productivity of agricultural ecosystems.</a:t>
            </a:r>
            <a:endParaRPr lang="en-US" sz="2800" b="1" dirty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838200" y="4038600"/>
            <a:ext cx="784860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flipV="1">
            <a:off x="0" y="0"/>
            <a:ext cx="533400" cy="6858000"/>
          </a:xfrm>
          <a:solidFill>
            <a:srgbClr val="C0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">
            <a:noAutofit/>
          </a:bodyPr>
          <a:lstStyle/>
          <a:p>
            <a:r>
              <a:rPr lang="en-US" sz="3200" b="1" dirty="0" smtClean="0">
                <a:solidFill>
                  <a:srgbClr val="FFFF00"/>
                </a:solidFill>
              </a:rPr>
              <a:t>Farming Based Livelihood Systems</a:t>
            </a:r>
            <a:endParaRPr lang="en-US" sz="3200" b="1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0"/>
            <a:ext cx="8610600" cy="533400"/>
          </a:xfrm>
          <a:solidFill>
            <a:srgbClr val="92D050"/>
          </a:solidFill>
        </p:spPr>
        <p:txBody>
          <a:bodyPr>
            <a:normAutofit fontScale="92500" lnSpcReduction="10000"/>
          </a:bodyPr>
          <a:lstStyle/>
          <a:p>
            <a:pPr marL="1090613" indent="-1090613"/>
            <a:r>
              <a:rPr lang="en-US" b="1" dirty="0" smtClean="0">
                <a:solidFill>
                  <a:srgbClr val="C00000"/>
                </a:solidFill>
              </a:rPr>
              <a:t>Agricultural Livelihood Systems (ALS)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85800" y="685800"/>
            <a:ext cx="315778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 smtClean="0">
                <a:solidFill>
                  <a:srgbClr val="C00000"/>
                </a:solidFill>
              </a:rPr>
              <a:t>Approaches to ALS</a:t>
            </a:r>
            <a:endParaRPr lang="en-US" sz="3000" b="1" dirty="0" smtClean="0">
              <a:solidFill>
                <a:srgbClr val="C0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85800" y="1295400"/>
            <a:ext cx="84582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800" b="1" dirty="0" smtClean="0"/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Value             :     </a:t>
            </a:r>
            <a:r>
              <a:rPr lang="en-US" sz="2800" b="1" dirty="0" smtClean="0"/>
              <a:t>It seeks to improve the entire </a:t>
            </a:r>
          </a:p>
          <a:p>
            <a:r>
              <a:rPr lang="en-US" sz="2800" b="1" dirty="0" smtClean="0">
                <a:solidFill>
                  <a:srgbClr val="C00000"/>
                </a:solidFill>
              </a:rPr>
              <a:t>     Chain                   </a:t>
            </a:r>
            <a:r>
              <a:rPr lang="en-US" sz="2800" b="1" dirty="0" smtClean="0"/>
              <a:t>agricultural value chain </a:t>
            </a:r>
            <a:r>
              <a:rPr lang="en-US" sz="2800" b="1" dirty="0" smtClean="0"/>
              <a:t>from </a:t>
            </a:r>
            <a:r>
              <a:rPr lang="en-US" sz="2800" b="1" dirty="0" smtClean="0"/>
              <a:t>  </a:t>
            </a:r>
          </a:p>
          <a:p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    Approach</a:t>
            </a:r>
            <a:r>
              <a:rPr lang="en-US" sz="2800" b="1" dirty="0" smtClean="0"/>
              <a:t>            production to marketing by linking </a:t>
            </a:r>
          </a:p>
          <a:p>
            <a:r>
              <a:rPr lang="en-US" sz="2800" b="1" dirty="0" smtClean="0"/>
              <a:t> </a:t>
            </a:r>
            <a:r>
              <a:rPr lang="en-US" sz="2800" b="1" dirty="0" smtClean="0"/>
              <a:t>                                  smallholder farmers to markets, </a:t>
            </a:r>
          </a:p>
          <a:p>
            <a:r>
              <a:rPr lang="en-US" sz="2800" b="1" dirty="0" smtClean="0"/>
              <a:t> </a:t>
            </a:r>
            <a:r>
              <a:rPr lang="en-US" sz="2800" b="1" dirty="0" smtClean="0"/>
              <a:t>                                  improving access to inputs and </a:t>
            </a:r>
          </a:p>
          <a:p>
            <a:r>
              <a:rPr lang="en-US" sz="2800" b="1" dirty="0" smtClean="0"/>
              <a:t> </a:t>
            </a:r>
            <a:r>
              <a:rPr lang="en-US" sz="2800" b="1" dirty="0" smtClean="0"/>
              <a:t>                                  increasing value addition. </a:t>
            </a:r>
            <a:endParaRPr lang="en-US" sz="2800" b="1" dirty="0">
              <a:solidFill>
                <a:srgbClr val="C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85800" y="4027944"/>
            <a:ext cx="8458200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800" b="1" dirty="0" smtClean="0"/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Integrated     :   </a:t>
            </a:r>
            <a:r>
              <a:rPr lang="en-US" sz="2800" b="1" dirty="0" smtClean="0"/>
              <a:t>It </a:t>
            </a:r>
            <a:r>
              <a:rPr lang="en-US" sz="2800" b="1" dirty="0" smtClean="0"/>
              <a:t>combines </a:t>
            </a:r>
            <a:r>
              <a:rPr lang="en-US" sz="2800" b="1" dirty="0" smtClean="0"/>
              <a:t>agricultural</a:t>
            </a:r>
          </a:p>
          <a:p>
            <a:r>
              <a:rPr lang="en-US" sz="2800" b="1" dirty="0" smtClean="0"/>
              <a:t> </a:t>
            </a:r>
            <a:r>
              <a:rPr lang="en-US" sz="2800" b="1" dirty="0" smtClean="0"/>
              <a:t>    </a:t>
            </a:r>
            <a:r>
              <a:rPr lang="en-US" sz="2800" b="1" dirty="0" smtClean="0">
                <a:solidFill>
                  <a:srgbClr val="C00000"/>
                </a:solidFill>
              </a:rPr>
              <a:t>Rural</a:t>
            </a:r>
            <a:r>
              <a:rPr lang="en-US" sz="2800" b="1" dirty="0" smtClean="0"/>
              <a:t>                   development with other rural</a:t>
            </a:r>
          </a:p>
          <a:p>
            <a:r>
              <a:rPr lang="en-US" b="1" dirty="0" smtClean="0"/>
              <a:t>        </a:t>
            </a:r>
            <a:r>
              <a:rPr lang="en-US" sz="2800" b="1" dirty="0" smtClean="0">
                <a:solidFill>
                  <a:srgbClr val="C00000"/>
                </a:solidFill>
              </a:rPr>
              <a:t>Development</a:t>
            </a:r>
            <a:r>
              <a:rPr lang="en-US" b="1" dirty="0" smtClean="0"/>
              <a:t>       </a:t>
            </a:r>
            <a:r>
              <a:rPr lang="en-US" sz="2800" b="1" dirty="0" smtClean="0"/>
              <a:t>sectors (health, </a:t>
            </a:r>
            <a:r>
              <a:rPr lang="en-US" sz="2800" b="1" dirty="0" smtClean="0"/>
              <a:t>education, </a:t>
            </a:r>
          </a:p>
          <a:p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    Approach            </a:t>
            </a:r>
            <a:r>
              <a:rPr lang="en-US" sz="2800" b="1" dirty="0" smtClean="0"/>
              <a:t>infrastructure) to create synergies </a:t>
            </a:r>
          </a:p>
          <a:p>
            <a:r>
              <a:rPr lang="en-US" sz="2800" b="1" dirty="0" smtClean="0"/>
              <a:t> </a:t>
            </a:r>
            <a:r>
              <a:rPr lang="en-US" sz="2800" b="1" dirty="0" smtClean="0"/>
              <a:t>                                 that improve the overall well-being </a:t>
            </a:r>
          </a:p>
          <a:p>
            <a:r>
              <a:rPr lang="en-US" sz="2800" b="1" dirty="0" smtClean="0"/>
              <a:t> </a:t>
            </a:r>
            <a:r>
              <a:rPr lang="en-US" sz="2800" b="1" dirty="0" smtClean="0"/>
              <a:t>                                 of rural communities.</a:t>
            </a:r>
            <a:endParaRPr lang="en-US" sz="2800" b="1" dirty="0" smtClean="0"/>
          </a:p>
          <a:p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smtClean="0">
                <a:solidFill>
                  <a:srgbClr val="C00000"/>
                </a:solidFill>
              </a:rPr>
              <a:t>       </a:t>
            </a:r>
            <a:endParaRPr lang="en-US" sz="2800" b="1" dirty="0" smtClean="0">
              <a:solidFill>
                <a:srgbClr val="C00000"/>
              </a:solidFill>
            </a:endParaRPr>
          </a:p>
          <a:p>
            <a:pPr algn="ctr"/>
            <a:r>
              <a:rPr lang="en-US" sz="2800" b="1" dirty="0" smtClean="0">
                <a:solidFill>
                  <a:srgbClr val="C00000"/>
                </a:solidFill>
              </a:rPr>
              <a:t>.</a:t>
            </a:r>
            <a:endParaRPr lang="en-US" sz="2800" b="1" dirty="0">
              <a:solidFill>
                <a:srgbClr val="C00000"/>
              </a:solidFill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838200" y="4038600"/>
            <a:ext cx="784860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756</TotalTime>
  <Words>961</Words>
  <Application>Microsoft Office PowerPoint</Application>
  <PresentationFormat>On-screen Show (4:3)</PresentationFormat>
  <Paragraphs>155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Farming Based Livelihood Systems</vt:lpstr>
      <vt:lpstr>Farming Based Livelihood Systems</vt:lpstr>
      <vt:lpstr>Farming Based Livelihood Systems</vt:lpstr>
      <vt:lpstr>Farming Based Livelihood Systems</vt:lpstr>
      <vt:lpstr>Farming Based Livelihood Systems</vt:lpstr>
      <vt:lpstr>Farming Based Livelihood Systems</vt:lpstr>
      <vt:lpstr>Farming Based Livelihood Systems</vt:lpstr>
      <vt:lpstr>Farming Based Livelihood Systems</vt:lpstr>
      <vt:lpstr>Farming Based Livelihood Systems</vt:lpstr>
      <vt:lpstr>Farming Based Livelihood Systems</vt:lpstr>
      <vt:lpstr>Farming Based Livelihood Systems</vt:lpstr>
      <vt:lpstr>Farming Based Livelihood Systems</vt:lpstr>
      <vt:lpstr>Farming Based Livelihood Systems</vt:lpstr>
      <vt:lpstr>Farming Based Livelihood Systems</vt:lpstr>
      <vt:lpstr>Farming Based Livelihood Systems</vt:lpstr>
      <vt:lpstr>Slide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Fundamentals of Agronomy (Cr.hrs 3+1)</dc:title>
  <dc:creator>win 10</dc:creator>
  <cp:lastModifiedBy>PK Tyagi</cp:lastModifiedBy>
  <cp:revision>88</cp:revision>
  <dcterms:created xsi:type="dcterms:W3CDTF">2006-08-16T00:00:00Z</dcterms:created>
  <dcterms:modified xsi:type="dcterms:W3CDTF">2024-11-19T15:49:06Z</dcterms:modified>
</cp:coreProperties>
</file>