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04" r:id="rId3"/>
    <p:sldId id="307" r:id="rId4"/>
    <p:sldId id="305" r:id="rId5"/>
    <p:sldId id="256" r:id="rId6"/>
    <p:sldId id="306" r:id="rId7"/>
    <p:sldId id="309" r:id="rId8"/>
    <p:sldId id="310" r:id="rId9"/>
    <p:sldId id="311" r:id="rId10"/>
    <p:sldId id="288" r:id="rId11"/>
    <p:sldId id="289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66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1"/>
            <a:ext cx="8382000" cy="1066800"/>
          </a:xfrm>
        </p:spPr>
        <p:txBody>
          <a:bodyPr>
            <a:noAutofit/>
          </a:bodyPr>
          <a:lstStyle/>
          <a:p>
            <a:r>
              <a:rPr lang="en-US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Farming Based Livelihood Systems</a:t>
            </a:r>
            <a:endParaRPr 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429000"/>
            <a:ext cx="2590800" cy="45720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Credit hrs:  2+1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252478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B.Sc. (</a:t>
            </a:r>
            <a:r>
              <a:rPr lang="en-US" sz="2800" b="1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Hons</a:t>
            </a:r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.) Ag.                     </a:t>
            </a:r>
            <a:endParaRPr lang="en-US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3043535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Year: First                    Semester: First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661351"/>
            <a:ext cx="2590800" cy="199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001112"/>
            <a:ext cx="3048000" cy="202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270950"/>
            <a:ext cx="257175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57200" y="6031468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99"/>
                </a:solidFill>
                <a:latin typeface="Arial Black" pitchFamily="34" charset="0"/>
              </a:rPr>
              <a:t>Course instructor:  </a:t>
            </a:r>
            <a:r>
              <a:rPr lang="en-US" b="1" dirty="0" smtClean="0">
                <a:solidFill>
                  <a:srgbClr val="C00000"/>
                </a:solidFill>
                <a:latin typeface="Arial Black" pitchFamily="34" charset="0"/>
              </a:rPr>
              <a:t>Dr. P. K. </a:t>
            </a:r>
            <a:r>
              <a:rPr lang="en-US" b="1" dirty="0" err="1" smtClean="0">
                <a:solidFill>
                  <a:srgbClr val="C00000"/>
                </a:solidFill>
                <a:latin typeface="Arial Black" pitchFamily="34" charset="0"/>
              </a:rPr>
              <a:t>Tyagi</a:t>
            </a:r>
            <a:endParaRPr lang="en-US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1219200"/>
            <a:ext cx="716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613" indent="-1090613"/>
            <a:r>
              <a:rPr lang="en-US" sz="2800" b="1" dirty="0" smtClean="0">
                <a:solidFill>
                  <a:srgbClr val="000099"/>
                </a:solidFill>
              </a:rPr>
              <a:t>Topic:   Status of agriculture in India &amp; different states, income of farmers and rural people in India</a:t>
            </a:r>
            <a:endParaRPr lang="en-US" sz="28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1371600"/>
            <a:ext cx="8001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 </a:t>
            </a:r>
            <a:r>
              <a:rPr lang="en-US" sz="3000" b="1" dirty="0" smtClean="0">
                <a:solidFill>
                  <a:srgbClr val="C00000"/>
                </a:solidFill>
              </a:rPr>
              <a:t>Rice:</a:t>
            </a:r>
            <a:r>
              <a:rPr lang="en-US" sz="3000" b="1" dirty="0" smtClean="0"/>
              <a:t> The main staple crop grown in states like </a:t>
            </a:r>
          </a:p>
          <a:p>
            <a:r>
              <a:rPr lang="en-US" sz="3000" b="1" dirty="0" smtClean="0"/>
              <a:t>                 West Bengal, Punjab, U.P., A.P. and T.N.</a:t>
            </a:r>
          </a:p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Wheat:</a:t>
            </a:r>
            <a:r>
              <a:rPr lang="en-US" sz="3000" b="1" dirty="0" smtClean="0"/>
              <a:t> Predominantly  grown in Punjab, </a:t>
            </a:r>
          </a:p>
          <a:p>
            <a:pPr marL="465138" indent="-465138"/>
            <a:r>
              <a:rPr lang="en-US" sz="3000" b="1" dirty="0" smtClean="0"/>
              <a:t>                    Haryana, U.P. and M.P..</a:t>
            </a:r>
          </a:p>
          <a:p>
            <a:pPr marL="465138" indent="-465138"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Pulses:</a:t>
            </a:r>
            <a:r>
              <a:rPr lang="en-US" sz="3000" b="1" dirty="0" smtClean="0"/>
              <a:t> Maharashtra, M.P., Rajasthan &amp; U.P.</a:t>
            </a:r>
          </a:p>
          <a:p>
            <a:pPr marL="465138" indent="-465138"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Sugarcane: </a:t>
            </a:r>
            <a:r>
              <a:rPr lang="en-US" sz="3000" b="1" dirty="0" smtClean="0"/>
              <a:t>Cultivated in U.P., Maharashtra, </a:t>
            </a:r>
          </a:p>
          <a:p>
            <a:pPr marL="465138" indent="-465138"/>
            <a:r>
              <a:rPr lang="en-US" sz="3000" b="1" dirty="0" smtClean="0"/>
              <a:t>                           Karnataka and T.N.</a:t>
            </a:r>
          </a:p>
          <a:p>
            <a:pPr marL="465138" indent="-465138"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Fruits &amp; Vegetable: </a:t>
            </a:r>
            <a:r>
              <a:rPr lang="en-US" sz="3000" b="1" dirty="0" smtClean="0"/>
              <a:t>Leading states in production of various fruits and vegetables are  Maharashtra, A.P., T.N., Gujarat &amp; W.B.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6200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Major crops and agricultural regions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295400" y="2362200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32750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71600" y="37322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71600" y="46466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371600" y="60182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420773"/>
            <a:ext cx="8077200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Fragmented Land Holdings</a:t>
            </a:r>
            <a:r>
              <a:rPr lang="en-US" sz="3000" b="1" dirty="0" smtClean="0"/>
              <a:t>: Over 86% of </a:t>
            </a:r>
          </a:p>
          <a:p>
            <a:r>
              <a:rPr lang="en-US" sz="3000" b="1" dirty="0" smtClean="0"/>
              <a:t>     Indian farmers have less than 2 ha. of land, </a:t>
            </a:r>
          </a:p>
          <a:p>
            <a:r>
              <a:rPr lang="en-US" sz="3000" b="1" dirty="0" smtClean="0"/>
              <a:t>     leading to uneconomical </a:t>
            </a:r>
            <a:r>
              <a:rPr lang="en-US" sz="3000" b="1" dirty="0" smtClean="0"/>
              <a:t>farm </a:t>
            </a:r>
            <a:r>
              <a:rPr lang="en-US" sz="3000" b="1" dirty="0" smtClean="0"/>
              <a:t>sizes. </a:t>
            </a:r>
          </a:p>
          <a:p>
            <a:pPr>
              <a:buFont typeface="Wingdings" pitchFamily="2" charset="2"/>
              <a:buChar char="q"/>
            </a:pPr>
            <a:endParaRPr lang="en-US" sz="16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 Water Scarcity</a:t>
            </a:r>
            <a:r>
              <a:rPr lang="en-US" sz="3000" b="1" dirty="0" smtClean="0"/>
              <a:t>: Dependence on monsoon rains </a:t>
            </a:r>
          </a:p>
          <a:p>
            <a:r>
              <a:rPr lang="en-US" sz="3000" b="1" dirty="0" smtClean="0"/>
              <a:t>     makes agriculture highly vulnerable to </a:t>
            </a:r>
          </a:p>
          <a:p>
            <a:r>
              <a:rPr lang="en-US" sz="3000" b="1" dirty="0" smtClean="0"/>
              <a:t>     fluctuations in rainfall.</a:t>
            </a:r>
          </a:p>
          <a:p>
            <a:endParaRPr lang="en-US" sz="1050" b="1" dirty="0" smtClean="0"/>
          </a:p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Low productivity</a:t>
            </a:r>
            <a:r>
              <a:rPr lang="en-US" sz="3000" b="1" dirty="0" smtClean="0"/>
              <a:t>: Despite the large   </a:t>
            </a:r>
          </a:p>
          <a:p>
            <a:r>
              <a:rPr lang="en-US" sz="3000" b="1" dirty="0" smtClean="0"/>
              <a:t>     workforce, agricultural productivity in India </a:t>
            </a:r>
          </a:p>
          <a:p>
            <a:r>
              <a:rPr lang="en-US" sz="3000" b="1" dirty="0" smtClean="0"/>
              <a:t>     remains low compared to global standards. </a:t>
            </a:r>
            <a:endParaRPr lang="en-US" sz="3000" b="1" dirty="0"/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Major challenges in Agriculture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95400" y="30464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95400" y="45704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95400" y="60944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20773"/>
            <a:ext cx="807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Limited Access to Technology</a:t>
            </a:r>
            <a:r>
              <a:rPr lang="en-US" sz="3000" b="1" dirty="0" smtClean="0"/>
              <a:t>: Modern farming </a:t>
            </a:r>
          </a:p>
          <a:p>
            <a:r>
              <a:rPr lang="en-US" sz="3000" b="1" dirty="0" smtClean="0"/>
              <a:t>     techniques and advanced machinery are not </a:t>
            </a:r>
          </a:p>
          <a:p>
            <a:r>
              <a:rPr lang="en-US" sz="3000" b="1" dirty="0" smtClean="0"/>
              <a:t>     accessible to many small and marginal farmers. </a:t>
            </a:r>
          </a:p>
          <a:p>
            <a:pPr>
              <a:buFont typeface="Wingdings" pitchFamily="2" charset="2"/>
              <a:buChar char="q"/>
            </a:pPr>
            <a:endParaRPr lang="en-US" sz="16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 Climate Change</a:t>
            </a:r>
            <a:r>
              <a:rPr lang="en-US" sz="3000" b="1" dirty="0" smtClean="0"/>
              <a:t>: Increased incidence of </a:t>
            </a:r>
          </a:p>
          <a:p>
            <a:r>
              <a:rPr lang="en-US" sz="3000" b="1" dirty="0" smtClean="0"/>
              <a:t>     droughts, floods and unseasonal rainfall are </a:t>
            </a:r>
          </a:p>
          <a:p>
            <a:r>
              <a:rPr lang="en-US" sz="3000" b="1" dirty="0" smtClean="0"/>
              <a:t>      impacting crop yields and famers income.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Major challenges in Agriculture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95400" y="29702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95400" y="4570412"/>
            <a:ext cx="7391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19200"/>
            <a:ext cx="80772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Punjab</a:t>
            </a:r>
            <a:r>
              <a:rPr lang="en-US" sz="3000" b="1" dirty="0" smtClean="0"/>
              <a:t>:     “</a:t>
            </a:r>
            <a:r>
              <a:rPr lang="en-US" sz="3000" b="1" u="sng" dirty="0" smtClean="0"/>
              <a:t>Known as Granary of India</a:t>
            </a:r>
            <a:r>
              <a:rPr lang="en-US" sz="3000" b="1" dirty="0" smtClean="0"/>
              <a:t>”</a:t>
            </a:r>
          </a:p>
          <a:p>
            <a:pPr algn="ctr"/>
            <a:r>
              <a:rPr lang="en-US" sz="3200" b="1" dirty="0" smtClean="0"/>
              <a:t>      “Food basket of India”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Lead producer of </a:t>
            </a:r>
            <a:r>
              <a:rPr lang="en-US" sz="3000" b="1" u="sng" dirty="0" smtClean="0"/>
              <a:t>Wheat</a:t>
            </a:r>
            <a:r>
              <a:rPr lang="en-US" sz="3000" b="1" dirty="0" smtClean="0"/>
              <a:t> and </a:t>
            </a:r>
            <a:r>
              <a:rPr lang="en-US" sz="3000" b="1" u="sng" dirty="0" smtClean="0"/>
              <a:t>Rice</a:t>
            </a:r>
            <a:r>
              <a:rPr lang="en-US" sz="3000" b="1" dirty="0" smtClean="0"/>
              <a:t> 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Agriculture is highly mechanized &amp; farmers  </a:t>
            </a:r>
          </a:p>
          <a:p>
            <a:pPr marL="401638"/>
            <a:r>
              <a:rPr lang="en-US" sz="3000" b="1" dirty="0" smtClean="0"/>
              <a:t>     benefit from assured irrigation, primarily </a:t>
            </a:r>
          </a:p>
          <a:p>
            <a:pPr marL="401638"/>
            <a:r>
              <a:rPr lang="en-US" sz="3000" b="1" dirty="0" smtClean="0"/>
              <a:t>     through canals. 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Over reliance on water-intensive crops like </a:t>
            </a:r>
          </a:p>
          <a:p>
            <a:pPr marL="401638"/>
            <a:r>
              <a:rPr lang="en-US" sz="3000" b="1" dirty="0" smtClean="0"/>
              <a:t>     paddy has led to groundwater depletion.</a:t>
            </a:r>
          </a:p>
          <a:p>
            <a:pPr>
              <a:buFont typeface="Wingdings" pitchFamily="2" charset="2"/>
              <a:buChar char="q"/>
            </a:pPr>
            <a:endParaRPr lang="en-US" sz="11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Depleting water table, declining soil </a:t>
            </a:r>
          </a:p>
          <a:p>
            <a:r>
              <a:rPr lang="en-US" sz="3000" b="1" dirty="0" smtClean="0"/>
              <a:t>                health, stagnating crop yields and over  </a:t>
            </a:r>
          </a:p>
          <a:p>
            <a:r>
              <a:rPr lang="en-US" sz="3000" b="1" dirty="0" smtClean="0"/>
              <a:t>               dependence on wheat-paddy crop cycle.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20773"/>
            <a:ext cx="80772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Uttar Pradesh</a:t>
            </a:r>
            <a:endParaRPr lang="en-US" sz="3000" b="1" dirty="0" smtClean="0"/>
          </a:p>
          <a:p>
            <a:endParaRPr lang="en-US" sz="1100" b="1" dirty="0" smtClean="0"/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Major producer of food grains including </a:t>
            </a:r>
            <a:r>
              <a:rPr lang="en-US" sz="3000" b="1" u="sng" dirty="0" smtClean="0"/>
              <a:t>wheat</a:t>
            </a:r>
            <a:r>
              <a:rPr lang="en-US" sz="3000" b="1" dirty="0" smtClean="0"/>
              <a:t>,  </a:t>
            </a:r>
            <a:r>
              <a:rPr lang="en-US" sz="3000" b="1" u="sng" dirty="0" smtClean="0"/>
              <a:t>rice</a:t>
            </a:r>
            <a:r>
              <a:rPr lang="en-US" sz="3000" b="1" dirty="0" smtClean="0"/>
              <a:t> and </a:t>
            </a:r>
            <a:r>
              <a:rPr lang="en-US" sz="3000" b="1" u="sng" dirty="0" smtClean="0"/>
              <a:t>sugarcane</a:t>
            </a:r>
            <a:r>
              <a:rPr lang="en-US" sz="3000" b="1" dirty="0" smtClean="0"/>
              <a:t>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The state also leads in milk production, contributing significantly to India’s dairy sector. </a:t>
            </a:r>
          </a:p>
          <a:p>
            <a:pPr marL="401638">
              <a:buFont typeface="Wingdings" pitchFamily="2" charset="2"/>
              <a:buChar char="Ø"/>
            </a:pPr>
            <a:endParaRPr lang="en-US" sz="11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Fragmented land holdings, low </a:t>
            </a:r>
          </a:p>
          <a:p>
            <a:r>
              <a:rPr lang="en-US" sz="3000" b="1" dirty="0" smtClean="0"/>
              <a:t>                      mechanization and insufficient access </a:t>
            </a:r>
          </a:p>
          <a:p>
            <a:r>
              <a:rPr lang="en-US" sz="3000" b="1" dirty="0" smtClean="0"/>
              <a:t>                      to modern farming technologies.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038600"/>
            <a:ext cx="7772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20773"/>
            <a:ext cx="80772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Maharashtra</a:t>
            </a:r>
            <a:endParaRPr lang="en-US" sz="3000" b="1" dirty="0" smtClean="0"/>
          </a:p>
          <a:p>
            <a:endParaRPr lang="en-US" sz="1100" b="1" dirty="0" smtClean="0"/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Lead producer of cotton, sugarcane, pulses  </a:t>
            </a:r>
          </a:p>
          <a:p>
            <a:pPr marL="401638"/>
            <a:r>
              <a:rPr lang="en-US" sz="3000" b="1" dirty="0" smtClean="0"/>
              <a:t>     and horticultural crops (grapes,     </a:t>
            </a:r>
          </a:p>
          <a:p>
            <a:pPr marL="401638"/>
            <a:r>
              <a:rPr lang="en-US" sz="3000" b="1" dirty="0" smtClean="0"/>
              <a:t>     pomegranates and oranges).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The state has made significant progress in </a:t>
            </a:r>
          </a:p>
          <a:p>
            <a:pPr marL="401638"/>
            <a:r>
              <a:rPr lang="en-US" sz="3000" b="1" dirty="0" smtClean="0"/>
              <a:t>     agricultural export, especially in fruits. </a:t>
            </a:r>
          </a:p>
          <a:p>
            <a:pPr marL="401638">
              <a:buFont typeface="Wingdings" pitchFamily="2" charset="2"/>
              <a:buChar char="Ø"/>
            </a:pPr>
            <a:endParaRPr lang="en-US" sz="11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Drought prone regions (like </a:t>
            </a:r>
          </a:p>
          <a:p>
            <a:r>
              <a:rPr lang="en-US" sz="3000" b="1" dirty="0" smtClean="0"/>
              <a:t>                      </a:t>
            </a:r>
            <a:r>
              <a:rPr lang="en-US" sz="3000" b="1" dirty="0" err="1" smtClean="0"/>
              <a:t>Marathwada</a:t>
            </a:r>
            <a:r>
              <a:rPr lang="en-US" sz="3000" b="1" dirty="0" smtClean="0"/>
              <a:t> &amp; </a:t>
            </a:r>
            <a:r>
              <a:rPr lang="en-US" sz="3000" b="1" dirty="0" err="1" smtClean="0"/>
              <a:t>Vidarbha</a:t>
            </a:r>
            <a:r>
              <a:rPr lang="en-US" sz="3000" b="1" dirty="0" smtClean="0"/>
              <a:t>) face severe </a:t>
            </a:r>
          </a:p>
          <a:p>
            <a:r>
              <a:rPr lang="en-US" sz="3000" b="1" dirty="0" smtClean="0"/>
              <a:t>                       water shortage affecting crop yields.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14400" y="4494212"/>
            <a:ext cx="7772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95400"/>
            <a:ext cx="8077200" cy="533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Madhya Pradesh : “</a:t>
            </a:r>
            <a:r>
              <a:rPr lang="en-US" sz="3000" b="1" u="sng" dirty="0" smtClean="0"/>
              <a:t>Known as Soybean State</a:t>
            </a:r>
            <a:r>
              <a:rPr lang="en-US" sz="3000" b="1" dirty="0" smtClean="0"/>
              <a:t>”</a:t>
            </a:r>
          </a:p>
          <a:p>
            <a:endParaRPr lang="en-US" sz="200" b="1" dirty="0" smtClean="0"/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Largest soybean producing state in India  </a:t>
            </a:r>
          </a:p>
          <a:p>
            <a:pPr marL="401638"/>
            <a:r>
              <a:rPr lang="en-US" sz="3000" b="1" dirty="0" smtClean="0"/>
              <a:t>     with over 50% of the Nation’s production.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Known for being the largest producer of </a:t>
            </a:r>
          </a:p>
          <a:p>
            <a:pPr marL="401638"/>
            <a:r>
              <a:rPr lang="en-US" sz="3000" b="1" dirty="0" smtClean="0"/>
              <a:t>    pulses and oilseeds in India.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The state’s agricultural economy has been </a:t>
            </a:r>
          </a:p>
          <a:p>
            <a:pPr marL="401638"/>
            <a:r>
              <a:rPr lang="en-US" sz="3000" b="1" dirty="0" smtClean="0"/>
              <a:t>     increased by the cultivation of wheat, </a:t>
            </a:r>
          </a:p>
          <a:p>
            <a:pPr marL="401638"/>
            <a:r>
              <a:rPr lang="en-US" sz="3000" b="1" dirty="0" smtClean="0"/>
              <a:t>     pulses, soybean and chickpea. </a:t>
            </a:r>
          </a:p>
          <a:p>
            <a:pPr marL="401638">
              <a:buFont typeface="Wingdings" pitchFamily="2" charset="2"/>
              <a:buChar char="Ø"/>
            </a:pPr>
            <a:endParaRPr lang="en-US" sz="3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Despite good rainfall, irrigation </a:t>
            </a:r>
          </a:p>
          <a:p>
            <a:r>
              <a:rPr lang="en-US" sz="3000" b="1" dirty="0" smtClean="0"/>
              <a:t>                      coverage is limited and farmers rely </a:t>
            </a:r>
          </a:p>
          <a:p>
            <a:r>
              <a:rPr lang="en-US" sz="3000" b="1" dirty="0" smtClean="0"/>
              <a:t>                      on monsoon for water.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14400" y="5103812"/>
            <a:ext cx="7772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95400"/>
            <a:ext cx="807720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Tamil Nadu: 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/>
              <a:t>A leading producer of </a:t>
            </a:r>
            <a:r>
              <a:rPr lang="en-US" sz="3000" b="1" u="sng" dirty="0" smtClean="0"/>
              <a:t>rice</a:t>
            </a:r>
            <a:r>
              <a:rPr lang="en-US" sz="3000" b="1" dirty="0" smtClean="0"/>
              <a:t> and </a:t>
            </a:r>
            <a:r>
              <a:rPr lang="en-US" sz="3000" b="1" u="sng" dirty="0" smtClean="0"/>
              <a:t>horticultural</a:t>
            </a:r>
            <a:r>
              <a:rPr lang="en-US" sz="3000" b="1" dirty="0" smtClean="0"/>
              <a:t> </a:t>
            </a:r>
          </a:p>
          <a:p>
            <a:pPr marL="401638"/>
            <a:r>
              <a:rPr lang="en-US" sz="3000" b="1" dirty="0" smtClean="0"/>
              <a:t>     crops.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Agriculture in T.N. has been affected by </a:t>
            </a:r>
          </a:p>
          <a:p>
            <a:pPr marL="401638"/>
            <a:r>
              <a:rPr lang="en-US" sz="3000" b="1" dirty="0" smtClean="0"/>
              <a:t>     water scarcity and irregular rainfall pattern.</a:t>
            </a:r>
          </a:p>
          <a:p>
            <a:endParaRPr lang="en-US" sz="200" b="1" dirty="0" smtClean="0"/>
          </a:p>
          <a:p>
            <a:pPr marL="401638">
              <a:buFont typeface="Wingdings" pitchFamily="2" charset="2"/>
              <a:buChar char="Ø"/>
            </a:pPr>
            <a:endParaRPr lang="en-US" sz="300" b="1" dirty="0" smtClean="0">
              <a:solidFill>
                <a:srgbClr val="C00000"/>
              </a:solidFill>
            </a:endParaRPr>
          </a:p>
          <a:p>
            <a:endParaRPr lang="en-US" sz="14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 Water scarcity, monsoon </a:t>
            </a:r>
          </a:p>
          <a:p>
            <a:r>
              <a:rPr lang="en-US" sz="3000" b="1" dirty="0" smtClean="0"/>
              <a:t>                       dependency and urbanization are </a:t>
            </a:r>
          </a:p>
          <a:p>
            <a:r>
              <a:rPr lang="en-US" sz="3000" b="1" dirty="0" smtClean="0"/>
              <a:t>                       impacting rural and farm areas.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14400" y="3886200"/>
            <a:ext cx="7772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95400"/>
            <a:ext cx="80772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West Bengal: 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/>
              <a:t>Top producer of </a:t>
            </a:r>
            <a:r>
              <a:rPr lang="en-US" sz="3000" b="1" u="sng" dirty="0" smtClean="0"/>
              <a:t>Rice</a:t>
            </a:r>
            <a:r>
              <a:rPr lang="en-US" sz="3000" b="1" dirty="0" smtClean="0"/>
              <a:t>, </a:t>
            </a:r>
            <a:r>
              <a:rPr lang="en-US" sz="3000" b="1" u="sng" dirty="0" smtClean="0"/>
              <a:t>Jute</a:t>
            </a:r>
            <a:r>
              <a:rPr lang="en-US" sz="3000" b="1" dirty="0" smtClean="0"/>
              <a:t> and </a:t>
            </a:r>
            <a:r>
              <a:rPr lang="en-US" sz="3000" b="1" u="sng" dirty="0" smtClean="0"/>
              <a:t>Fish</a:t>
            </a:r>
            <a:r>
              <a:rPr lang="en-US" sz="3000" b="1" dirty="0" smtClean="0"/>
              <a:t>.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/>
              <a:t>  The state has rich soil &amp; ample water </a:t>
            </a:r>
          </a:p>
          <a:p>
            <a:pPr marL="401638"/>
            <a:r>
              <a:rPr lang="en-US" sz="3000" b="1" dirty="0" smtClean="0"/>
              <a:t>      resources from the Ganges and its </a:t>
            </a:r>
          </a:p>
          <a:p>
            <a:pPr marL="401638"/>
            <a:r>
              <a:rPr lang="en-US" sz="3000" b="1" dirty="0" smtClean="0"/>
              <a:t>      tributaries, but floods often affect crop </a:t>
            </a:r>
          </a:p>
          <a:p>
            <a:pPr marL="401638"/>
            <a:r>
              <a:rPr lang="en-US" sz="3000" b="1" dirty="0" smtClean="0"/>
              <a:t>      yields.</a:t>
            </a:r>
          </a:p>
          <a:p>
            <a:endParaRPr lang="en-US" sz="200" b="1" dirty="0" smtClean="0"/>
          </a:p>
          <a:p>
            <a:pPr marL="401638">
              <a:buFont typeface="Wingdings" pitchFamily="2" charset="2"/>
              <a:buChar char="Ø"/>
            </a:pPr>
            <a:endParaRPr lang="en-US" sz="300" b="1" dirty="0" smtClean="0">
              <a:solidFill>
                <a:srgbClr val="C00000"/>
              </a:solidFill>
            </a:endParaRPr>
          </a:p>
          <a:p>
            <a:endParaRPr lang="en-US" sz="900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>
                <a:solidFill>
                  <a:srgbClr val="C00000"/>
                </a:solidFill>
              </a:rPr>
              <a:t>Challenges</a:t>
            </a:r>
            <a:r>
              <a:rPr lang="en-US" sz="3000" b="1" dirty="0" smtClean="0"/>
              <a:t>:  Floods, outdated farming methods</a:t>
            </a:r>
          </a:p>
          <a:p>
            <a:r>
              <a:rPr lang="en-US" sz="3000" b="1" dirty="0" smtClean="0"/>
              <a:t>                       and rural poverty continue to </a:t>
            </a:r>
          </a:p>
          <a:p>
            <a:r>
              <a:rPr lang="en-US" sz="3000" b="1" dirty="0" smtClean="0"/>
              <a:t>                       challenge agricultural productivity.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5438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Agriculture in different states 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14400" y="4265612"/>
            <a:ext cx="77724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95400"/>
            <a:ext cx="8077200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</a:t>
            </a:r>
            <a:r>
              <a:rPr lang="en-US" sz="3000" b="1" dirty="0" smtClean="0">
                <a:solidFill>
                  <a:srgbClr val="C00000"/>
                </a:solidFill>
              </a:rPr>
              <a:t>Average income of farmers: </a:t>
            </a:r>
          </a:p>
          <a:p>
            <a:pPr marL="40163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dirty="0" smtClean="0"/>
              <a:t>Monthly av. income of Indian farmers was </a:t>
            </a:r>
          </a:p>
          <a:p>
            <a:pPr marL="401638"/>
            <a:r>
              <a:rPr lang="en-US" sz="3000" b="1" dirty="0" smtClean="0"/>
              <a:t>      around RS. 10,218 (</a:t>
            </a:r>
            <a:r>
              <a:rPr lang="en-US" sz="2500" b="1" dirty="0" smtClean="0">
                <a:solidFill>
                  <a:srgbClr val="C00000"/>
                </a:solidFill>
              </a:rPr>
              <a:t>As per a 2018 National Sample Survey Office report</a:t>
            </a:r>
            <a:r>
              <a:rPr lang="en-US" sz="3000" b="1" dirty="0" smtClean="0"/>
              <a:t>). </a:t>
            </a:r>
            <a:endParaRPr lang="en-US" sz="200" b="1" dirty="0" smtClean="0"/>
          </a:p>
          <a:p>
            <a:pPr marL="401638">
              <a:buFont typeface="Wingdings" pitchFamily="2" charset="2"/>
              <a:buChar char="Ø"/>
            </a:pPr>
            <a:endParaRPr lang="en-US" sz="3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000" b="1" dirty="0" smtClean="0">
                <a:solidFill>
                  <a:srgbClr val="C00000"/>
                </a:solidFill>
              </a:rPr>
              <a:t>Regional variations: </a:t>
            </a:r>
          </a:p>
          <a:p>
            <a:pPr marL="288925">
              <a:buFont typeface="Wingdings" pitchFamily="2" charset="2"/>
              <a:buChar char="§"/>
            </a:pPr>
            <a:r>
              <a:rPr lang="en-US" sz="3000" b="1" dirty="0" smtClean="0"/>
              <a:t> </a:t>
            </a:r>
            <a:r>
              <a:rPr lang="en-US" sz="3000" b="1" u="sng" dirty="0" smtClean="0"/>
              <a:t>Punjab</a:t>
            </a:r>
            <a:r>
              <a:rPr lang="en-US" sz="3000" b="1" dirty="0" smtClean="0"/>
              <a:t>: Highest av. income </a:t>
            </a:r>
            <a:r>
              <a:rPr lang="en-US" sz="3000" b="1" i="1" dirty="0" smtClean="0"/>
              <a:t>i.e</a:t>
            </a:r>
            <a:r>
              <a:rPr lang="en-US" sz="3000" b="1" dirty="0" smtClean="0"/>
              <a:t>., &gt;Rs. 18,000</a:t>
            </a:r>
          </a:p>
          <a:p>
            <a:pPr marL="288925">
              <a:buFont typeface="Wingdings" pitchFamily="2" charset="2"/>
              <a:buChar char="§"/>
            </a:pPr>
            <a:r>
              <a:rPr lang="en-US" sz="3000" b="1" dirty="0" smtClean="0"/>
              <a:t> </a:t>
            </a:r>
            <a:r>
              <a:rPr lang="en-US" sz="3000" b="1" u="sng" dirty="0" smtClean="0"/>
              <a:t>Bihar</a:t>
            </a:r>
            <a:r>
              <a:rPr lang="en-US" sz="3000" b="1" dirty="0" smtClean="0"/>
              <a:t>, </a:t>
            </a:r>
            <a:r>
              <a:rPr lang="en-US" sz="3000" b="1" u="sng" dirty="0" smtClean="0"/>
              <a:t>JK</a:t>
            </a:r>
            <a:r>
              <a:rPr lang="en-US" sz="3000" b="1" dirty="0" smtClean="0"/>
              <a:t>, </a:t>
            </a:r>
            <a:r>
              <a:rPr lang="en-US" sz="3000" b="1" u="sng" dirty="0" smtClean="0"/>
              <a:t>WB</a:t>
            </a:r>
            <a:r>
              <a:rPr lang="en-US" sz="3000" b="1" dirty="0" smtClean="0"/>
              <a:t>: Lowest av. Income </a:t>
            </a:r>
            <a:r>
              <a:rPr lang="en-US" sz="3000" b="1" i="1" dirty="0" smtClean="0"/>
              <a:t>i.e</a:t>
            </a:r>
            <a:r>
              <a:rPr lang="en-US" sz="3000" b="1" dirty="0" smtClean="0"/>
              <a:t>., around </a:t>
            </a:r>
          </a:p>
          <a:p>
            <a:pPr marL="288925"/>
            <a:r>
              <a:rPr lang="en-US" sz="3000" b="1" dirty="0" smtClean="0"/>
              <a:t>                             Rs. 7,000 to Rs. 9,000.</a:t>
            </a:r>
          </a:p>
          <a:p>
            <a:pPr marL="288925" algn="ctr"/>
            <a:endParaRPr lang="en-US" sz="200" b="1" dirty="0" smtClean="0">
              <a:solidFill>
                <a:srgbClr val="C00000"/>
              </a:solidFill>
            </a:endParaRPr>
          </a:p>
          <a:p>
            <a:pPr marL="288925" algn="ctr"/>
            <a:r>
              <a:rPr lang="en-US" sz="3000" b="1" dirty="0" smtClean="0">
                <a:solidFill>
                  <a:srgbClr val="C00000"/>
                </a:solidFill>
              </a:rPr>
              <a:t>This income includes income from wages, cultivation, livestock and non-farm business  activities.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8486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Income of rural people &amp; farmers in India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66800" y="5105400"/>
            <a:ext cx="73152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609600"/>
            <a:ext cx="76962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Land use  pattern </a:t>
            </a:r>
            <a:r>
              <a:rPr lang="en-US" sz="3200" b="1" dirty="0" smtClean="0">
                <a:solidFill>
                  <a:srgbClr val="C00000"/>
                </a:solidFill>
              </a:rPr>
              <a:t>in India (</a:t>
            </a:r>
            <a:r>
              <a:rPr lang="en-US" sz="3200" b="1" dirty="0" err="1" smtClean="0">
                <a:solidFill>
                  <a:srgbClr val="C00000"/>
                </a:solidFill>
              </a:rPr>
              <a:t>mha</a:t>
            </a:r>
            <a:r>
              <a:rPr lang="en-US" sz="3200" b="1" dirty="0" smtClean="0">
                <a:solidFill>
                  <a:srgbClr val="C00000"/>
                </a:solidFill>
              </a:rPr>
              <a:t>)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1219200"/>
          <a:ext cx="822960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831"/>
                <a:gridCol w="319596"/>
                <a:gridCol w="2237173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Total geographical area 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328.73*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*Land 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use statistics  available 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US" sz="3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1" dirty="0" smtClean="0">
                          <a:solidFill>
                            <a:schemeClr val="tx1"/>
                          </a:solidFill>
                        </a:rPr>
                        <a:t>306.0 (93%)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Net sown/cultivated area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141.0 (</a:t>
                      </a:r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46%)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Total forest area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72.0 </a:t>
                      </a:r>
                      <a:r>
                        <a:rPr lang="en-US" sz="2900" b="1" dirty="0" smtClean="0"/>
                        <a:t>(</a:t>
                      </a:r>
                      <a:r>
                        <a:rPr lang="en-US" sz="2900" b="1" dirty="0" smtClean="0"/>
                        <a:t>24%)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Non-agricultural Land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28.0 (9%)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Fallow land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25.0 (8.0%)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Barren &amp; uncultivated Land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17.0 (5.5%)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err="1" smtClean="0"/>
                        <a:t>Culturable</a:t>
                      </a:r>
                      <a:r>
                        <a:rPr lang="en-US" sz="2900" b="1" dirty="0" smtClean="0"/>
                        <a:t> Waste Land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12.0 </a:t>
                      </a:r>
                      <a:r>
                        <a:rPr lang="en-US" sz="2900" b="1" dirty="0" smtClean="0"/>
                        <a:t>(4.0%)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Permanent pasture &amp; grazing land 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10.0 (3.0%)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Misc.</a:t>
                      </a:r>
                      <a:r>
                        <a:rPr lang="en-US" sz="2900" b="1" baseline="0" dirty="0" smtClean="0"/>
                        <a:t> tree crops &amp; groves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3.0 (1.0%)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295400"/>
            <a:ext cx="80772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000" b="1" dirty="0" smtClean="0"/>
              <a:t>  Around 70% of India’s rural population is dependent on agriculture for their livelihood. </a:t>
            </a:r>
          </a:p>
          <a:p>
            <a:pPr>
              <a:buFont typeface="Wingdings" pitchFamily="2" charset="2"/>
              <a:buChar char="q"/>
            </a:pPr>
            <a:r>
              <a:rPr lang="en-US" sz="3000" b="1" dirty="0" smtClean="0">
                <a:solidFill>
                  <a:srgbClr val="C00000"/>
                </a:solidFill>
              </a:rPr>
              <a:t>  </a:t>
            </a:r>
            <a:r>
              <a:rPr lang="en-US" sz="3000" b="1" u="sng" dirty="0" smtClean="0">
                <a:solidFill>
                  <a:srgbClr val="C00000"/>
                </a:solidFill>
              </a:rPr>
              <a:t>Rural income comes from multiple sources</a:t>
            </a:r>
            <a:r>
              <a:rPr lang="en-US" sz="3000" b="1" dirty="0" smtClean="0">
                <a:solidFill>
                  <a:srgbClr val="C00000"/>
                </a:solidFill>
              </a:rPr>
              <a:t>:</a:t>
            </a:r>
          </a:p>
          <a:p>
            <a:pPr marL="223838">
              <a:buFont typeface="Wingdings" pitchFamily="2" charset="2"/>
              <a:buChar char="ü"/>
            </a:pP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smtClean="0"/>
              <a:t>Agriculture:</a:t>
            </a:r>
            <a:r>
              <a:rPr lang="en-US" sz="3000" b="1" dirty="0" smtClean="0">
                <a:solidFill>
                  <a:srgbClr val="C00000"/>
                </a:solidFill>
              </a:rPr>
              <a:t> cultivation and livestock,</a:t>
            </a:r>
          </a:p>
          <a:p>
            <a:pPr marL="223838">
              <a:buFont typeface="Wingdings" pitchFamily="2" charset="2"/>
              <a:buChar char="ü"/>
            </a:pP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smtClean="0"/>
              <a:t>Rural Labour Market:</a:t>
            </a:r>
            <a:r>
              <a:rPr lang="en-US" sz="3000" b="1" dirty="0" smtClean="0">
                <a:solidFill>
                  <a:srgbClr val="C00000"/>
                </a:solidFill>
              </a:rPr>
              <a:t> non-agricultural activities like construction, transportation,</a:t>
            </a:r>
          </a:p>
          <a:p>
            <a:pPr marL="223838">
              <a:buFont typeface="Wingdings" pitchFamily="2" charset="2"/>
              <a:buChar char="ü"/>
            </a:pP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smtClean="0"/>
              <a:t>Public sector employment:</a:t>
            </a:r>
            <a:r>
              <a:rPr lang="en-US" sz="3000" b="1" dirty="0" smtClean="0">
                <a:solidFill>
                  <a:srgbClr val="C00000"/>
                </a:solidFill>
              </a:rPr>
              <a:t> Govt. schemes like </a:t>
            </a:r>
            <a:r>
              <a:rPr lang="en-US" sz="3000" b="1" dirty="0" smtClean="0"/>
              <a:t>MGNREGA</a:t>
            </a:r>
            <a:r>
              <a:rPr lang="en-US" sz="3000" b="1" dirty="0" smtClean="0">
                <a:solidFill>
                  <a:srgbClr val="C00000"/>
                </a:solidFill>
              </a:rPr>
              <a:t> (</a:t>
            </a:r>
            <a:r>
              <a:rPr lang="en-US" sz="2800" b="1" dirty="0" smtClean="0"/>
              <a:t>Mahatma Gandhi National Rural Employment Guarantee Act</a:t>
            </a:r>
            <a:r>
              <a:rPr lang="en-US" sz="3000" b="1" dirty="0" smtClean="0">
                <a:solidFill>
                  <a:srgbClr val="C00000"/>
                </a:solidFill>
              </a:rPr>
              <a:t>), provides at least 100 days of guaranteed employment to rural farmers  to improve rural income stability.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85800"/>
            <a:ext cx="7848600" cy="55399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Rural employment &amp; income distribution</a:t>
            </a:r>
            <a:endParaRPr lang="en-US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 flipV="1">
            <a:off x="0" y="0"/>
            <a:ext cx="533400" cy="6858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Farming Based Livelihood Systems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82781"/>
            <a:ext cx="8610600" cy="591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609600"/>
            <a:ext cx="7696200" cy="954107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Classification </a:t>
            </a:r>
            <a:r>
              <a:rPr lang="en-US" sz="2800" b="1" dirty="0" smtClean="0">
                <a:solidFill>
                  <a:srgbClr val="C00000"/>
                </a:solidFill>
              </a:rPr>
              <a:t>of Land </a:t>
            </a:r>
            <a:r>
              <a:rPr lang="en-US" sz="2800" b="1" dirty="0" smtClean="0">
                <a:solidFill>
                  <a:srgbClr val="C00000"/>
                </a:solidFill>
              </a:rPr>
              <a:t>Utilization (%) </a:t>
            </a:r>
            <a:r>
              <a:rPr lang="en-US" sz="2800" b="1" dirty="0" smtClean="0">
                <a:solidFill>
                  <a:srgbClr val="C00000"/>
                </a:solidFill>
              </a:rPr>
              <a:t>in the Country, </a:t>
            </a:r>
            <a:r>
              <a:rPr lang="en-US" sz="2800" b="1" dirty="0" smtClean="0">
                <a:solidFill>
                  <a:srgbClr val="C00000"/>
                </a:solidFill>
              </a:rPr>
              <a:t>2022-23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57338"/>
            <a:ext cx="8153400" cy="484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786825"/>
            <a:ext cx="76962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Land use  pattern </a:t>
            </a:r>
            <a:r>
              <a:rPr lang="en-US" sz="3200" b="1" dirty="0" smtClean="0">
                <a:solidFill>
                  <a:srgbClr val="C00000"/>
                </a:solidFill>
              </a:rPr>
              <a:t>in India (</a:t>
            </a:r>
            <a:r>
              <a:rPr lang="en-US" sz="3200" b="1" dirty="0" err="1" smtClean="0">
                <a:solidFill>
                  <a:srgbClr val="C00000"/>
                </a:solidFill>
              </a:rPr>
              <a:t>mha</a:t>
            </a:r>
            <a:r>
              <a:rPr lang="en-US" sz="3200" b="1" dirty="0" smtClean="0">
                <a:solidFill>
                  <a:srgbClr val="C00000"/>
                </a:solidFill>
              </a:rPr>
              <a:t>)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1676400"/>
          <a:ext cx="800100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255"/>
                <a:gridCol w="361545"/>
                <a:gridCol w="2362200"/>
              </a:tblGrid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Net sown/cultivated area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141.0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/>
                    </a:solidFil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Irrigated  sown area 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73.0 (52%)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Rainfed area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68.0 (48%)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Food grains contribution by RFA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44.0% of total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Support to population by RFA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40.0%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Productivity of RFA</a:t>
                      </a:r>
                      <a:endParaRPr lang="en-US" sz="29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/>
                        <a:t>:</a:t>
                      </a:r>
                      <a:endParaRPr lang="en-US" sz="2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/>
                        <a:t>10.0 q ha</a:t>
                      </a:r>
                      <a:r>
                        <a:rPr lang="en-US" sz="2900" b="1" baseline="30000" dirty="0" smtClean="0"/>
                        <a:t>-1</a:t>
                      </a:r>
                      <a:endParaRPr lang="en-US" sz="2900" b="1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b="1" dirty="0" smtClean="0"/>
                        <a:t>Productivity of irrigated</a:t>
                      </a:r>
                      <a:r>
                        <a:rPr lang="en-US" sz="2900" b="1" baseline="0" dirty="0" smtClean="0"/>
                        <a:t> AG</a:t>
                      </a:r>
                      <a:endParaRPr lang="en-US" sz="2900" b="1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:</a:t>
                      </a:r>
                      <a:endParaRPr lang="en-US" sz="2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rgbClr val="C00000"/>
                          </a:solidFill>
                        </a:rPr>
                        <a:t>30.0 q ha</a:t>
                      </a:r>
                      <a:r>
                        <a:rPr lang="en-US" sz="2900" b="1" baseline="30000" dirty="0" smtClean="0">
                          <a:solidFill>
                            <a:srgbClr val="C00000"/>
                          </a:solidFill>
                        </a:rPr>
                        <a:t>-1</a:t>
                      </a:r>
                      <a:endParaRPr lang="en-US" sz="2900" b="1" baseline="30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1219200"/>
            <a:ext cx="8305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Ø"/>
            </a:pPr>
            <a:r>
              <a:rPr lang="en-US" sz="3000" b="1" dirty="0" smtClean="0"/>
              <a:t>Agriculture is the primary source of </a:t>
            </a:r>
            <a:r>
              <a:rPr lang="en-US" sz="3000" b="1" dirty="0" smtClean="0"/>
              <a:t>livelihood for</a:t>
            </a:r>
            <a:r>
              <a:rPr lang="en-US" sz="3000" b="1" i="1" dirty="0" smtClean="0"/>
              <a:t> </a:t>
            </a:r>
            <a:r>
              <a:rPr lang="en-US" sz="3000" b="1" dirty="0" smtClean="0"/>
              <a:t>nearly </a:t>
            </a:r>
            <a:r>
              <a:rPr lang="en-US" sz="3000" b="1" dirty="0" smtClean="0"/>
              <a:t>58% of India’s </a:t>
            </a:r>
            <a:r>
              <a:rPr lang="en-US" sz="3000" b="1" dirty="0" smtClean="0"/>
              <a:t>population &amp; about 70% of </a:t>
            </a:r>
            <a:r>
              <a:rPr lang="en-US" sz="3000" b="1" dirty="0" smtClean="0"/>
              <a:t>the rural households depend on agriculture </a:t>
            </a:r>
            <a:r>
              <a:rPr lang="en-US" sz="3000" b="1" dirty="0" smtClean="0"/>
              <a:t>only.</a:t>
            </a:r>
          </a:p>
          <a:p>
            <a:pPr marL="465138" indent="-465138">
              <a:buFont typeface="Wingdings" pitchFamily="2" charset="2"/>
              <a:buChar char="Ø"/>
            </a:pPr>
            <a:r>
              <a:rPr lang="en-US" sz="3000" b="1" dirty="0" smtClean="0">
                <a:solidFill>
                  <a:srgbClr val="C00000"/>
                </a:solidFill>
              </a:rPr>
              <a:t>The agriculture industry plays a significant part in the Indian economy,  accounting  for  around  20%  of  Gross Domestic product (GDP). </a:t>
            </a:r>
            <a:endParaRPr lang="en-US" sz="3000" b="1" dirty="0" smtClean="0">
              <a:solidFill>
                <a:srgbClr val="C00000"/>
              </a:solidFill>
            </a:endParaRPr>
          </a:p>
          <a:p>
            <a:pPr marL="465138" indent="-465138">
              <a:buFont typeface="Wingdings" pitchFamily="2" charset="2"/>
              <a:buChar char="Ø"/>
            </a:pPr>
            <a:r>
              <a:rPr lang="en-US" sz="3000" b="1" dirty="0" smtClean="0"/>
              <a:t>At </a:t>
            </a:r>
            <a:r>
              <a:rPr lang="en-US" sz="3000" b="1" dirty="0" smtClean="0"/>
              <a:t>present, 95% of area under coarse cereals, 91%  under pulses, 80% under oilseeds, 65% under cotton and 53% under rice is rainfed.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609600"/>
            <a:ext cx="76962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Status</a:t>
            </a:r>
            <a:r>
              <a:rPr lang="en-US" sz="3200" b="1" dirty="0" smtClean="0">
                <a:solidFill>
                  <a:srgbClr val="C00000"/>
                </a:solidFill>
              </a:rPr>
              <a:t> of agriculture in India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609600"/>
            <a:ext cx="76962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</a:rPr>
              <a:t>Status</a:t>
            </a:r>
            <a:r>
              <a:rPr lang="en-US" sz="3200" b="1" dirty="0" smtClean="0">
                <a:solidFill>
                  <a:srgbClr val="C00000"/>
                </a:solidFill>
              </a:rPr>
              <a:t> of agriculture in India</a:t>
            </a:r>
            <a:endParaRPr lang="en-US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1399163"/>
            <a:ext cx="7239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900" b="1" dirty="0" smtClean="0"/>
              <a:t>As per a report around 70% of all agricultural households have a land holding size of less than 1 hectare and around 88% have a land holding size of less than 2 hectares.</a:t>
            </a:r>
            <a:endParaRPr lang="en-US" sz="2900" b="1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90600" y="1371600"/>
            <a:ext cx="7620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90600" y="3427412"/>
            <a:ext cx="7620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14400" y="3685163"/>
            <a:ext cx="8001000" cy="128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900" b="1" dirty="0" smtClean="0"/>
              <a:t>Cr</a:t>
            </a:r>
            <a:r>
              <a:rPr lang="en-US" sz="2900" b="1" dirty="0" smtClean="0"/>
              <a:t>op productivity of irrigated AG	:    </a:t>
            </a:r>
            <a:r>
              <a:rPr lang="en-US" sz="2900" b="1" dirty="0" smtClean="0">
                <a:solidFill>
                  <a:srgbClr val="C00000"/>
                </a:solidFill>
              </a:rPr>
              <a:t>3 </a:t>
            </a:r>
            <a:r>
              <a:rPr lang="en-US" sz="2900" b="1" dirty="0" smtClean="0">
                <a:solidFill>
                  <a:srgbClr val="C00000"/>
                </a:solidFill>
              </a:rPr>
              <a:t>t</a:t>
            </a:r>
            <a:r>
              <a:rPr lang="en-US" sz="2900" b="1" dirty="0" smtClean="0">
                <a:solidFill>
                  <a:srgbClr val="C00000"/>
                </a:solidFill>
              </a:rPr>
              <a:t>ha</a:t>
            </a:r>
            <a:r>
              <a:rPr lang="en-US" sz="2900" b="1" baseline="30000" dirty="0" smtClean="0">
                <a:solidFill>
                  <a:srgbClr val="C00000"/>
                </a:solidFill>
              </a:rPr>
              <a:t>-1</a:t>
            </a:r>
          </a:p>
          <a:p>
            <a:pPr>
              <a:buFont typeface="Wingdings" pitchFamily="2" charset="2"/>
              <a:buChar char="ü"/>
            </a:pPr>
            <a:r>
              <a:rPr lang="en-US" sz="2900" b="1" dirty="0" smtClean="0"/>
              <a:t>Crop productivity of </a:t>
            </a:r>
            <a:r>
              <a:rPr lang="en-US" sz="2900" b="1" dirty="0" smtClean="0"/>
              <a:t>rainfed AG	:    </a:t>
            </a:r>
            <a:r>
              <a:rPr lang="en-US" sz="2900" b="1" dirty="0" smtClean="0">
                <a:solidFill>
                  <a:srgbClr val="C00000"/>
                </a:solidFill>
              </a:rPr>
              <a:t>1 </a:t>
            </a:r>
            <a:r>
              <a:rPr lang="en-US" sz="2900" b="1" dirty="0" smtClean="0">
                <a:solidFill>
                  <a:srgbClr val="C00000"/>
                </a:solidFill>
              </a:rPr>
              <a:t>tha</a:t>
            </a:r>
            <a:r>
              <a:rPr lang="en-US" sz="2900" b="1" baseline="30000" dirty="0" smtClean="0">
                <a:solidFill>
                  <a:srgbClr val="C00000"/>
                </a:solidFill>
              </a:rPr>
              <a:t>-1</a:t>
            </a:r>
          </a:p>
          <a:p>
            <a:pPr>
              <a:buFont typeface="Wingdings" pitchFamily="2" charset="2"/>
              <a:buChar char="ü"/>
            </a:pPr>
            <a:endParaRPr lang="en-US" sz="2900" b="1" baseline="30000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4648200"/>
            <a:ext cx="76962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en-US" sz="2900" b="1" dirty="0" smtClean="0"/>
              <a:t>Cropping </a:t>
            </a:r>
            <a:r>
              <a:rPr lang="en-US" sz="2900" b="1" dirty="0" smtClean="0"/>
              <a:t>intensity			:</a:t>
            </a:r>
            <a:r>
              <a:rPr lang="en-US" sz="2900" b="1" dirty="0" smtClean="0">
                <a:solidFill>
                  <a:srgbClr val="C00000"/>
                </a:solidFill>
              </a:rPr>
              <a:t>    &gt;155.0%</a:t>
            </a:r>
            <a:endParaRPr lang="en-US" sz="2900" b="1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sz="2900" b="1" dirty="0" smtClean="0"/>
              <a:t> </a:t>
            </a:r>
            <a:r>
              <a:rPr lang="en-US" sz="2900" b="1" dirty="0" smtClean="0"/>
              <a:t>   </a:t>
            </a:r>
            <a:r>
              <a:rPr lang="en-US" sz="2900" b="1" dirty="0" smtClean="0">
                <a:solidFill>
                  <a:srgbClr val="C00000"/>
                </a:solidFill>
              </a:rPr>
              <a:t>(% </a:t>
            </a:r>
            <a:r>
              <a:rPr lang="en-US" sz="2900" b="1" dirty="0" smtClean="0">
                <a:solidFill>
                  <a:srgbClr val="C00000"/>
                </a:solidFill>
              </a:rPr>
              <a:t>of total cropped area over </a:t>
            </a:r>
            <a:endParaRPr lang="en-US" sz="2900" b="1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en-US" sz="2900" b="1" dirty="0" smtClean="0">
                <a:solidFill>
                  <a:srgbClr val="C00000"/>
                </a:solidFill>
              </a:rPr>
              <a:t> </a:t>
            </a:r>
            <a:r>
              <a:rPr lang="en-US" sz="2900" b="1" dirty="0" smtClean="0">
                <a:solidFill>
                  <a:srgbClr val="C00000"/>
                </a:solidFill>
              </a:rPr>
              <a:t>   net </a:t>
            </a:r>
            <a:r>
              <a:rPr lang="en-US" sz="2900" b="1" dirty="0" smtClean="0">
                <a:solidFill>
                  <a:srgbClr val="C00000"/>
                </a:solidFill>
              </a:rPr>
              <a:t>sown area)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710625"/>
            <a:ext cx="7696200" cy="584775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99"/>
                </a:solidFill>
              </a:rPr>
              <a:t>Cropping Intensity (%) - All </a:t>
            </a:r>
            <a:r>
              <a:rPr lang="en-US" sz="3200" b="1" dirty="0" smtClean="0">
                <a:solidFill>
                  <a:srgbClr val="000099"/>
                </a:solidFill>
              </a:rPr>
              <a:t>India</a:t>
            </a:r>
            <a:endParaRPr lang="en-US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25" y="1543050"/>
            <a:ext cx="82200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710625"/>
            <a:ext cx="7696200" cy="107721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99"/>
                </a:solidFill>
              </a:rPr>
              <a:t>State wise percentage share of Net irrigated area to Net sown area -</a:t>
            </a:r>
            <a:r>
              <a:rPr lang="en-US" sz="3200" b="1" dirty="0" smtClean="0">
                <a:solidFill>
                  <a:srgbClr val="000099"/>
                </a:solidFill>
              </a:rPr>
              <a:t>2022-23</a:t>
            </a:r>
            <a:endParaRPr lang="en-US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047875"/>
            <a:ext cx="83058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0" y="0"/>
            <a:ext cx="533400" cy="6858000"/>
          </a:xfr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Farming Based Livelihood Systems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0"/>
            <a:ext cx="8610600" cy="533400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Status of agriculture in India &amp; different states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710625"/>
            <a:ext cx="7696200" cy="1077218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99"/>
                </a:solidFill>
              </a:rPr>
              <a:t>Percentage Share of Net irrigated Area to Net Sown Area for different </a:t>
            </a:r>
            <a:r>
              <a:rPr lang="en-US" sz="3200" b="1" dirty="0" smtClean="0">
                <a:solidFill>
                  <a:srgbClr val="000099"/>
                </a:solidFill>
              </a:rPr>
              <a:t>years</a:t>
            </a:r>
            <a:endParaRPr lang="en-US" sz="3200" b="1" dirty="0">
              <a:solidFill>
                <a:srgbClr val="00009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1824038"/>
            <a:ext cx="7872412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1420</Words>
  <Application>Microsoft Office PowerPoint</Application>
  <PresentationFormat>On-screen Show (4:3)</PresentationFormat>
  <Paragraphs>233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Farming Based Livelihood Systems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Agronomy (Cr.hrs 3+1)</dc:title>
  <dc:creator>win 10</dc:creator>
  <cp:lastModifiedBy>PK Tyagi</cp:lastModifiedBy>
  <cp:revision>97</cp:revision>
  <dcterms:created xsi:type="dcterms:W3CDTF">2006-08-16T00:00:00Z</dcterms:created>
  <dcterms:modified xsi:type="dcterms:W3CDTF">2024-11-21T08:36:50Z</dcterms:modified>
</cp:coreProperties>
</file>