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6" r:id="rId3"/>
    <p:sldId id="348" r:id="rId4"/>
    <p:sldId id="349" r:id="rId5"/>
    <p:sldId id="350" r:id="rId6"/>
    <p:sldId id="352" r:id="rId7"/>
    <p:sldId id="351" r:id="rId8"/>
    <p:sldId id="353" r:id="rId9"/>
    <p:sldId id="355" r:id="rId10"/>
    <p:sldId id="357" r:id="rId11"/>
    <p:sldId id="358" r:id="rId12"/>
    <p:sldId id="359" r:id="rId13"/>
    <p:sldId id="361" r:id="rId14"/>
    <p:sldId id="363" r:id="rId15"/>
    <p:sldId id="362" r:id="rId16"/>
    <p:sldId id="364" r:id="rId17"/>
    <p:sldId id="365" r:id="rId18"/>
    <p:sldId id="369" r:id="rId19"/>
    <p:sldId id="370" r:id="rId20"/>
    <p:sldId id="371" r:id="rId21"/>
    <p:sldId id="372" r:id="rId22"/>
    <p:sldId id="373" r:id="rId23"/>
    <p:sldId id="374" r:id="rId24"/>
    <p:sldId id="375" r:id="rId25"/>
    <p:sldId id="376" r:id="rId26"/>
    <p:sldId id="377" r:id="rId27"/>
    <p:sldId id="378" r:id="rId28"/>
    <p:sldId id="379" r:id="rId29"/>
    <p:sldId id="380" r:id="rId30"/>
    <p:sldId id="381" r:id="rId31"/>
    <p:sldId id="382" r:id="rId32"/>
    <p:sldId id="383" r:id="rId33"/>
    <p:sldId id="384" r:id="rId34"/>
    <p:sldId id="385" r:id="rId35"/>
    <p:sldId id="386" r:id="rId36"/>
    <p:sldId id="387" r:id="rId37"/>
    <p:sldId id="388" r:id="rId38"/>
    <p:sldId id="389" r:id="rId39"/>
    <p:sldId id="366" r:id="rId40"/>
    <p:sldId id="390" r:id="rId41"/>
    <p:sldId id="391" r:id="rId42"/>
    <p:sldId id="368" r:id="rId43"/>
    <p:sldId id="393" r:id="rId44"/>
    <p:sldId id="394" r:id="rId45"/>
    <p:sldId id="405" r:id="rId46"/>
    <p:sldId id="395" r:id="rId47"/>
    <p:sldId id="396" r:id="rId48"/>
    <p:sldId id="397" r:id="rId49"/>
    <p:sldId id="409" r:id="rId50"/>
    <p:sldId id="408" r:id="rId51"/>
    <p:sldId id="410" r:id="rId52"/>
    <p:sldId id="398" r:id="rId53"/>
    <p:sldId id="399" r:id="rId54"/>
    <p:sldId id="407" r:id="rId55"/>
    <p:sldId id="400" r:id="rId56"/>
    <p:sldId id="401" r:id="rId57"/>
    <p:sldId id="406" r:id="rId58"/>
    <p:sldId id="402" r:id="rId59"/>
    <p:sldId id="403" r:id="rId60"/>
    <p:sldId id="404" r:id="rId61"/>
    <p:sldId id="287"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9" d="100"/>
          <a:sy n="59" d="100"/>
        </p:scale>
        <p:origin x="-1380"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1"/>
            <a:ext cx="8382000" cy="1066800"/>
          </a:xfrm>
        </p:spPr>
        <p:txBody>
          <a:bodyPr>
            <a:noAutofit/>
          </a:bodyPr>
          <a:lstStyle/>
          <a:p>
            <a:r>
              <a:rPr lang="en-US" sz="3600" b="1" smtClean="0">
                <a:solidFill>
                  <a:srgbClr val="C00000"/>
                </a:solidFill>
                <a:latin typeface="Arial" pitchFamily="34" charset="0"/>
                <a:cs typeface="Arial" pitchFamily="34" charset="0"/>
              </a:rPr>
              <a:t>Farming Based Livelihood Systems</a:t>
            </a:r>
            <a:endParaRPr lang="en-US" sz="3600" b="1" dirty="0">
              <a:solidFill>
                <a:srgbClr val="C00000"/>
              </a:solidFill>
              <a:latin typeface="Arial" pitchFamily="34" charset="0"/>
              <a:cs typeface="Arial" pitchFamily="34" charset="0"/>
            </a:endParaRPr>
          </a:p>
        </p:txBody>
      </p:sp>
      <p:sp>
        <p:nvSpPr>
          <p:cNvPr id="3" name="Subtitle 2"/>
          <p:cNvSpPr>
            <a:spLocks noGrp="1"/>
          </p:cNvSpPr>
          <p:nvPr>
            <p:ph type="subTitle" idx="1"/>
          </p:nvPr>
        </p:nvSpPr>
        <p:spPr>
          <a:xfrm>
            <a:off x="3124200" y="3429000"/>
            <a:ext cx="2590800" cy="457200"/>
          </a:xfrm>
        </p:spPr>
        <p:txBody>
          <a:bodyPr>
            <a:normAutofit/>
          </a:bodyPr>
          <a:lstStyle/>
          <a:p>
            <a:r>
              <a:rPr lang="en-US" sz="2000" b="1" dirty="0" smtClean="0">
                <a:solidFill>
                  <a:srgbClr val="002060"/>
                </a:solidFill>
                <a:latin typeface="Arial" pitchFamily="34" charset="0"/>
                <a:cs typeface="Arial" pitchFamily="34" charset="0"/>
              </a:rPr>
              <a:t>Credit hrs:  2+1</a:t>
            </a:r>
            <a:endParaRPr lang="en-US" sz="2000" b="1" dirty="0">
              <a:solidFill>
                <a:srgbClr val="002060"/>
              </a:solidFill>
              <a:latin typeface="Arial" pitchFamily="34" charset="0"/>
              <a:cs typeface="Arial" pitchFamily="34" charset="0"/>
            </a:endParaRPr>
          </a:p>
        </p:txBody>
      </p:sp>
      <p:sp>
        <p:nvSpPr>
          <p:cNvPr id="4" name="Rectangle 3"/>
          <p:cNvSpPr/>
          <p:nvPr/>
        </p:nvSpPr>
        <p:spPr>
          <a:xfrm>
            <a:off x="914400" y="2296180"/>
            <a:ext cx="7239000" cy="523220"/>
          </a:xfrm>
          <a:prstGeom prst="rect">
            <a:avLst/>
          </a:prstGeom>
        </p:spPr>
        <p:txBody>
          <a:bodyPr wrap="square">
            <a:spAutoFit/>
          </a:bodyPr>
          <a:lstStyle/>
          <a:p>
            <a:pPr algn="ctr"/>
            <a:r>
              <a:rPr lang="en-US" sz="2800" b="1" dirty="0" smtClean="0">
                <a:solidFill>
                  <a:srgbClr val="006600"/>
                </a:solidFill>
                <a:latin typeface="Arial" pitchFamily="34" charset="0"/>
                <a:cs typeface="Arial" pitchFamily="34" charset="0"/>
              </a:rPr>
              <a:t>B.Sc. (</a:t>
            </a:r>
            <a:r>
              <a:rPr lang="en-US" sz="2800" b="1" dirty="0" err="1" smtClean="0">
                <a:solidFill>
                  <a:srgbClr val="006600"/>
                </a:solidFill>
                <a:latin typeface="Arial" pitchFamily="34" charset="0"/>
                <a:cs typeface="Arial" pitchFamily="34" charset="0"/>
              </a:rPr>
              <a:t>Hons</a:t>
            </a:r>
            <a:r>
              <a:rPr lang="en-US" sz="2800" b="1" dirty="0" smtClean="0">
                <a:solidFill>
                  <a:srgbClr val="006600"/>
                </a:solidFill>
                <a:latin typeface="Arial" pitchFamily="34" charset="0"/>
                <a:cs typeface="Arial" pitchFamily="34" charset="0"/>
              </a:rPr>
              <a:t>.) Ag.                     </a:t>
            </a:r>
            <a:endParaRPr lang="en-US" sz="2800" b="1" dirty="0">
              <a:solidFill>
                <a:srgbClr val="006600"/>
              </a:solidFill>
              <a:latin typeface="Arial" pitchFamily="34" charset="0"/>
              <a:cs typeface="Arial" pitchFamily="34" charset="0"/>
            </a:endParaRPr>
          </a:p>
        </p:txBody>
      </p:sp>
      <p:sp>
        <p:nvSpPr>
          <p:cNvPr id="5" name="Rectangle 4"/>
          <p:cNvSpPr/>
          <p:nvPr/>
        </p:nvSpPr>
        <p:spPr>
          <a:xfrm>
            <a:off x="914400" y="2891135"/>
            <a:ext cx="7391400" cy="461665"/>
          </a:xfrm>
          <a:prstGeom prst="rect">
            <a:avLst/>
          </a:prstGeom>
        </p:spPr>
        <p:txBody>
          <a:bodyPr wrap="square">
            <a:spAutoFit/>
          </a:bodyPr>
          <a:lstStyle/>
          <a:p>
            <a:pPr algn="ctr"/>
            <a:r>
              <a:rPr lang="en-US" sz="2400" b="1" dirty="0" smtClean="0">
                <a:solidFill>
                  <a:srgbClr val="C00000"/>
                </a:solidFill>
                <a:latin typeface="Arial" pitchFamily="34" charset="0"/>
                <a:cs typeface="Arial" pitchFamily="34" charset="0"/>
              </a:rPr>
              <a:t>Year: First                    Semester: First</a:t>
            </a:r>
            <a:endParaRPr lang="en-US" sz="2400" b="1" dirty="0">
              <a:solidFill>
                <a:srgbClr val="C00000"/>
              </a:solidFill>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304800" y="3661351"/>
            <a:ext cx="2590800" cy="1992236"/>
          </a:xfrm>
          <a:prstGeom prst="rect">
            <a:avLst/>
          </a:prstGeom>
          <a:ln>
            <a:noFill/>
          </a:ln>
          <a:effectLst>
            <a:softEdge rad="112500"/>
          </a:effectLst>
        </p:spPr>
      </p:pic>
      <p:pic>
        <p:nvPicPr>
          <p:cNvPr id="1027" name="Picture 3"/>
          <p:cNvPicPr>
            <a:picLocks noChangeAspect="1" noChangeArrowheads="1"/>
          </p:cNvPicPr>
          <p:nvPr/>
        </p:nvPicPr>
        <p:blipFill>
          <a:blip r:embed="rId3"/>
          <a:srcRect/>
          <a:stretch>
            <a:fillRect/>
          </a:stretch>
        </p:blipFill>
        <p:spPr bwMode="auto">
          <a:xfrm>
            <a:off x="2971800" y="4001112"/>
            <a:ext cx="3048000" cy="2022438"/>
          </a:xfrm>
          <a:prstGeom prst="rect">
            <a:avLst/>
          </a:prstGeom>
          <a:ln>
            <a:noFill/>
          </a:ln>
          <a:effectLst>
            <a:softEdge rad="112500"/>
          </a:effectLst>
        </p:spPr>
      </p:pic>
      <p:pic>
        <p:nvPicPr>
          <p:cNvPr id="1028" name="Picture 4"/>
          <p:cNvPicPr>
            <a:picLocks noChangeAspect="1" noChangeArrowheads="1"/>
          </p:cNvPicPr>
          <p:nvPr/>
        </p:nvPicPr>
        <p:blipFill>
          <a:blip r:embed="rId4"/>
          <a:srcRect/>
          <a:stretch>
            <a:fillRect/>
          </a:stretch>
        </p:blipFill>
        <p:spPr bwMode="auto">
          <a:xfrm>
            <a:off x="6096000" y="4270950"/>
            <a:ext cx="2571750" cy="2057400"/>
          </a:xfrm>
          <a:prstGeom prst="rect">
            <a:avLst/>
          </a:prstGeom>
          <a:ln>
            <a:noFill/>
          </a:ln>
          <a:effectLst>
            <a:softEdge rad="112500"/>
          </a:effectLst>
        </p:spPr>
      </p:pic>
      <p:sp>
        <p:nvSpPr>
          <p:cNvPr id="9" name="TextBox 8"/>
          <p:cNvSpPr txBox="1"/>
          <p:nvPr/>
        </p:nvSpPr>
        <p:spPr>
          <a:xfrm>
            <a:off x="457200" y="6031468"/>
            <a:ext cx="5334000" cy="369332"/>
          </a:xfrm>
          <a:prstGeom prst="rect">
            <a:avLst/>
          </a:prstGeom>
          <a:noFill/>
        </p:spPr>
        <p:txBody>
          <a:bodyPr wrap="square" rtlCol="0">
            <a:spAutoFit/>
          </a:bodyPr>
          <a:lstStyle/>
          <a:p>
            <a:r>
              <a:rPr lang="en-US" b="1" dirty="0" smtClean="0">
                <a:solidFill>
                  <a:srgbClr val="000099"/>
                </a:solidFill>
                <a:latin typeface="Arial Black" pitchFamily="34" charset="0"/>
              </a:rPr>
              <a:t>Course instructor:  </a:t>
            </a:r>
            <a:r>
              <a:rPr lang="en-US" b="1" dirty="0" smtClean="0">
                <a:solidFill>
                  <a:srgbClr val="C00000"/>
                </a:solidFill>
                <a:latin typeface="Arial Black" pitchFamily="34" charset="0"/>
              </a:rPr>
              <a:t>Dr. P. K. </a:t>
            </a:r>
            <a:r>
              <a:rPr lang="en-US" b="1" dirty="0" err="1" smtClean="0">
                <a:solidFill>
                  <a:srgbClr val="C00000"/>
                </a:solidFill>
                <a:latin typeface="Arial Black" pitchFamily="34" charset="0"/>
              </a:rPr>
              <a:t>Tyagi</a:t>
            </a:r>
            <a:endParaRPr lang="en-US" b="1" dirty="0">
              <a:solidFill>
                <a:srgbClr val="C00000"/>
              </a:solidFill>
              <a:latin typeface="Arial Black" pitchFamily="34" charset="0"/>
            </a:endParaRPr>
          </a:p>
        </p:txBody>
      </p:sp>
      <p:sp>
        <p:nvSpPr>
          <p:cNvPr id="10" name="Rectangle 9"/>
          <p:cNvSpPr/>
          <p:nvPr/>
        </p:nvSpPr>
        <p:spPr>
          <a:xfrm>
            <a:off x="914400" y="1219200"/>
            <a:ext cx="7620000" cy="954107"/>
          </a:xfrm>
          <a:prstGeom prst="rect">
            <a:avLst/>
          </a:prstGeom>
        </p:spPr>
        <p:txBody>
          <a:bodyPr wrap="square">
            <a:spAutoFit/>
          </a:bodyPr>
          <a:lstStyle/>
          <a:p>
            <a:pPr marL="1090613" indent="-1090613"/>
            <a:r>
              <a:rPr lang="en-US" sz="2800" b="1" dirty="0" smtClean="0">
                <a:solidFill>
                  <a:srgbClr val="000099"/>
                </a:solidFill>
              </a:rPr>
              <a:t>Topic:   Types of Traditional &amp; Modern Farming Systems</a:t>
            </a:r>
            <a:endParaRPr lang="en-US" sz="2800" dirty="0">
              <a:solidFill>
                <a:srgbClr val="00009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762000" y="1418272"/>
            <a:ext cx="7772400" cy="553998"/>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Advantages</a:t>
            </a:r>
            <a:endParaRPr lang="en-US" sz="3000" b="1" dirty="0">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buFont typeface="Wingdings" pitchFamily="2" charset="2"/>
              <a:buChar char="q"/>
            </a:pPr>
            <a:r>
              <a:rPr lang="en-US" sz="3000" b="1" dirty="0" smtClean="0">
                <a:solidFill>
                  <a:srgbClr val="C00000"/>
                </a:solidFill>
                <a:latin typeface="Arial" pitchFamily="34" charset="0"/>
                <a:cs typeface="Arial" pitchFamily="34" charset="0"/>
              </a:rPr>
              <a:t> </a:t>
            </a:r>
            <a:r>
              <a:rPr lang="en-US" sz="3000" b="1" dirty="0" err="1" smtClean="0">
                <a:solidFill>
                  <a:srgbClr val="C00000"/>
                </a:solidFill>
                <a:latin typeface="Arial" pitchFamily="34" charset="0"/>
                <a:cs typeface="Arial" pitchFamily="34" charset="0"/>
              </a:rPr>
              <a:t>Pastoralism</a:t>
            </a:r>
            <a:r>
              <a:rPr lang="en-US" sz="2800" b="1" dirty="0" smtClean="0">
                <a:solidFill>
                  <a:srgbClr val="C00000"/>
                </a:solidFill>
                <a:latin typeface="Arial" pitchFamily="34" charset="0"/>
                <a:cs typeface="Arial" pitchFamily="34" charset="0"/>
              </a:rPr>
              <a:t> </a:t>
            </a:r>
            <a:r>
              <a:rPr lang="en-US" sz="3000" b="1" dirty="0" smtClean="0">
                <a:solidFill>
                  <a:srgbClr val="C00000"/>
                </a:solidFill>
                <a:latin typeface="Arial" pitchFamily="34" charset="0"/>
                <a:cs typeface="Arial" pitchFamily="34" charset="0"/>
              </a:rPr>
              <a:t>(</a:t>
            </a:r>
            <a:r>
              <a:rPr lang="hi-IN" sz="3000" b="1" dirty="0" smtClean="0"/>
              <a:t>चरवाहापन</a:t>
            </a:r>
            <a:r>
              <a:rPr lang="en-US" sz="3000" b="1" dirty="0" smtClean="0">
                <a:solidFill>
                  <a:srgbClr val="C00000"/>
                </a:solidFill>
                <a:latin typeface="Arial" pitchFamily="34" charset="0"/>
                <a:cs typeface="Arial" pitchFamily="34" charset="0"/>
              </a:rPr>
              <a:t>) Agriculture</a:t>
            </a:r>
          </a:p>
        </p:txBody>
      </p:sp>
      <p:sp>
        <p:nvSpPr>
          <p:cNvPr id="7" name="Rectangle 6"/>
          <p:cNvSpPr/>
          <p:nvPr/>
        </p:nvSpPr>
        <p:spPr>
          <a:xfrm>
            <a:off x="762000" y="1981200"/>
            <a:ext cx="8001000" cy="1477328"/>
          </a:xfrm>
          <a:prstGeom prst="rect">
            <a:avLst/>
          </a:prstGeom>
        </p:spPr>
        <p:txBody>
          <a:bodyPr wrap="square">
            <a:spAutoFit/>
          </a:bodyPr>
          <a:lstStyle/>
          <a:p>
            <a:pPr marL="566738" indent="-566738">
              <a:buFont typeface="Wingdings" pitchFamily="2" charset="2"/>
              <a:buChar char="ü"/>
            </a:pPr>
            <a:r>
              <a:rPr lang="en-US" sz="3000" b="1" dirty="0" smtClean="0">
                <a:solidFill>
                  <a:srgbClr val="C00000"/>
                </a:solidFill>
                <a:latin typeface="Arial" pitchFamily="34" charset="0"/>
                <a:cs typeface="Arial" pitchFamily="34" charset="0"/>
              </a:rPr>
              <a:t>Utilizes marginal lands that are unsuitable for crop production and allows flexible use of resources.</a:t>
            </a:r>
          </a:p>
        </p:txBody>
      </p:sp>
      <p:sp>
        <p:nvSpPr>
          <p:cNvPr id="9" name="Rectangle 8"/>
          <p:cNvSpPr/>
          <p:nvPr/>
        </p:nvSpPr>
        <p:spPr>
          <a:xfrm>
            <a:off x="762000" y="4267200"/>
            <a:ext cx="7772400" cy="1015663"/>
          </a:xfrm>
          <a:prstGeom prst="rect">
            <a:avLst/>
          </a:prstGeom>
        </p:spPr>
        <p:txBody>
          <a:bodyPr wrap="square">
            <a:spAutoFit/>
          </a:bodyPr>
          <a:lstStyle/>
          <a:p>
            <a:pPr marL="566738" indent="-566738">
              <a:buFont typeface="Wingdings" pitchFamily="2" charset="2"/>
              <a:buChar char="ü"/>
            </a:pPr>
            <a:r>
              <a:rPr lang="en-US" sz="3000" b="1" dirty="0" smtClean="0">
                <a:solidFill>
                  <a:srgbClr val="C00000"/>
                </a:solidFill>
                <a:latin typeface="Arial" pitchFamily="34" charset="0"/>
                <a:cs typeface="Arial" pitchFamily="34" charset="0"/>
              </a:rPr>
              <a:t>Overgrazing, land degradation, and conflict over grazing rights.</a:t>
            </a:r>
          </a:p>
        </p:txBody>
      </p:sp>
      <p:sp>
        <p:nvSpPr>
          <p:cNvPr id="10" name="Rectangle 9"/>
          <p:cNvSpPr/>
          <p:nvPr/>
        </p:nvSpPr>
        <p:spPr>
          <a:xfrm>
            <a:off x="762000" y="3581400"/>
            <a:ext cx="7772400" cy="553998"/>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Disadvantages</a:t>
            </a:r>
            <a:endParaRPr lang="en-US" sz="3000" b="1" dirty="0">
              <a:latin typeface="Arial" pitchFamily="34" charset="0"/>
              <a:cs typeface="Arial" pitchFamily="34" charset="0"/>
            </a:endParaRPr>
          </a:p>
        </p:txBody>
      </p:sp>
      <p:cxnSp>
        <p:nvCxnSpPr>
          <p:cNvPr id="14" name="Straight Connector 13"/>
          <p:cNvCxnSpPr/>
          <p:nvPr/>
        </p:nvCxnSpPr>
        <p:spPr>
          <a:xfrm>
            <a:off x="914400" y="3503612"/>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smtClean="0">
                <a:solidFill>
                  <a:srgbClr val="C00000"/>
                </a:solidFill>
                <a:latin typeface="Arial" pitchFamily="34" charset="0"/>
                <a:cs typeface="Arial" pitchFamily="34" charset="0"/>
              </a:rPr>
              <a:t>Mixed Farming (</a:t>
            </a:r>
            <a:r>
              <a:rPr lang="hi-IN" sz="3000" b="1" dirty="0" smtClean="0"/>
              <a:t>मिश्रित खेती</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7" name="Rectangle 6"/>
          <p:cNvSpPr/>
          <p:nvPr/>
        </p:nvSpPr>
        <p:spPr>
          <a:xfrm>
            <a:off x="381000" y="1295400"/>
            <a:ext cx="8382000" cy="1938992"/>
          </a:xfrm>
          <a:prstGeom prst="rect">
            <a:avLst/>
          </a:prstGeom>
        </p:spPr>
        <p:txBody>
          <a:bodyPr wrap="square">
            <a:spAutoFit/>
          </a:bodyPr>
          <a:lstStyle/>
          <a:p>
            <a:pPr marL="392113" indent="-392113"/>
            <a:r>
              <a:rPr lang="en-US" sz="3000" b="1" dirty="0" smtClean="0">
                <a:latin typeface="Arial" pitchFamily="34" charset="0"/>
                <a:cs typeface="Arial" pitchFamily="34" charset="0"/>
              </a:rPr>
              <a:t>          A system of farming in which crop cultivation is combined with livestock. </a:t>
            </a:r>
            <a:r>
              <a:rPr lang="en-US" sz="3000" b="1" dirty="0" smtClean="0">
                <a:solidFill>
                  <a:srgbClr val="C00000"/>
                </a:solidFill>
                <a:latin typeface="Arial" pitchFamily="34" charset="0"/>
                <a:cs typeface="Arial" pitchFamily="34" charset="0"/>
              </a:rPr>
              <a:t>Farmers grow crops to feed  animals &amp; sell animal products </a:t>
            </a:r>
            <a:r>
              <a:rPr lang="en-US" sz="3000" b="1" i="1" dirty="0" smtClean="0">
                <a:solidFill>
                  <a:srgbClr val="C00000"/>
                </a:solidFill>
                <a:latin typeface="Arial" pitchFamily="34" charset="0"/>
                <a:cs typeface="Arial" pitchFamily="34" charset="0"/>
              </a:rPr>
              <a:t>viz</a:t>
            </a:r>
            <a:r>
              <a:rPr lang="en-US" sz="3000" b="1" dirty="0" smtClean="0">
                <a:solidFill>
                  <a:srgbClr val="C00000"/>
                </a:solidFill>
                <a:latin typeface="Arial" pitchFamily="34" charset="0"/>
                <a:cs typeface="Arial" pitchFamily="34" charset="0"/>
              </a:rPr>
              <a:t>., milk, meat, &amp; eggs.</a:t>
            </a:r>
          </a:p>
        </p:txBody>
      </p:sp>
      <p:sp>
        <p:nvSpPr>
          <p:cNvPr id="8" name="Rectangle 7"/>
          <p:cNvSpPr/>
          <p:nvPr/>
        </p:nvSpPr>
        <p:spPr>
          <a:xfrm>
            <a:off x="685800" y="3200400"/>
            <a:ext cx="7772400" cy="1938992"/>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 </a:t>
            </a:r>
            <a:r>
              <a:rPr lang="en-US" sz="3000" b="1" dirty="0" smtClean="0">
                <a:solidFill>
                  <a:srgbClr val="C00000"/>
                </a:solidFill>
                <a:latin typeface="Arial" pitchFamily="34" charset="0"/>
                <a:cs typeface="Arial" pitchFamily="34" charset="0"/>
              </a:rPr>
              <a:t>Diversifies income, improves soil fertility through animal manure, &amp; reduces risk through multiple income streams.</a:t>
            </a:r>
            <a:endParaRPr lang="en-US" sz="3000" b="1" dirty="0">
              <a:latin typeface="Arial" pitchFamily="34" charset="0"/>
              <a:cs typeface="Arial" pitchFamily="34" charset="0"/>
            </a:endParaRPr>
          </a:p>
        </p:txBody>
      </p:sp>
      <p:sp>
        <p:nvSpPr>
          <p:cNvPr id="10" name="Rectangle 9"/>
          <p:cNvSpPr/>
          <p:nvPr/>
        </p:nvSpPr>
        <p:spPr>
          <a:xfrm>
            <a:off x="685800" y="5105400"/>
            <a:ext cx="8458200" cy="1477328"/>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Requires more labor, expertise in both animal husbandry &amp; crop production &amp; may need more land.</a:t>
            </a:r>
            <a:endParaRPr lang="en-US" sz="3000" b="1" dirty="0">
              <a:solidFill>
                <a:srgbClr val="C00000"/>
              </a:solidFill>
              <a:latin typeface="Arial" pitchFamily="34" charset="0"/>
              <a:cs typeface="Arial" pitchFamily="34" charset="0"/>
            </a:endParaRPr>
          </a:p>
        </p:txBody>
      </p:sp>
      <p:cxnSp>
        <p:nvCxnSpPr>
          <p:cNvPr id="11" name="Straight Connector 10"/>
          <p:cNvCxnSpPr/>
          <p:nvPr/>
        </p:nvCxnSpPr>
        <p:spPr>
          <a:xfrm>
            <a:off x="892629" y="324236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smtClean="0">
                <a:solidFill>
                  <a:srgbClr val="C00000"/>
                </a:solidFill>
                <a:latin typeface="Arial" pitchFamily="34" charset="0"/>
                <a:cs typeface="Arial" pitchFamily="34" charset="0"/>
              </a:rPr>
              <a:t>Terrace Farming (</a:t>
            </a:r>
            <a:r>
              <a:rPr lang="hi-IN" sz="3000" b="1" dirty="0" smtClean="0"/>
              <a:t>सीढ़ीनुमा खेती</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7" name="Rectangle 6"/>
          <p:cNvSpPr/>
          <p:nvPr/>
        </p:nvSpPr>
        <p:spPr>
          <a:xfrm>
            <a:off x="381000" y="1371600"/>
            <a:ext cx="8382000" cy="4308872"/>
          </a:xfrm>
          <a:prstGeom prst="rect">
            <a:avLst/>
          </a:prstGeom>
        </p:spPr>
        <p:txBody>
          <a:bodyPr wrap="square">
            <a:spAutoFit/>
          </a:bodyPr>
          <a:lstStyle/>
          <a:p>
            <a:pPr marL="392113" indent="-392113"/>
            <a:r>
              <a:rPr lang="en-US" sz="3000" b="1" dirty="0" smtClean="0">
                <a:latin typeface="Arial" pitchFamily="34" charset="0"/>
                <a:cs typeface="Arial" pitchFamily="34" charset="0"/>
              </a:rPr>
              <a:t>        Farming on sloped land by constructing terraces (step-like structures) to prevent soil erosion and conserve water.</a:t>
            </a:r>
          </a:p>
          <a:p>
            <a:pPr marL="392113" indent="-392113"/>
            <a:endParaRPr lang="en-US" sz="1600" b="1" dirty="0" smtClean="0">
              <a:latin typeface="Arial" pitchFamily="34" charset="0"/>
              <a:cs typeface="Arial" pitchFamily="34" charset="0"/>
            </a:endParaRPr>
          </a:p>
          <a:p>
            <a:pPr marL="566738" indent="-566738"/>
            <a:r>
              <a:rPr lang="en-US" sz="900" b="1" dirty="0" smtClean="0">
                <a:solidFill>
                  <a:srgbClr val="C00000"/>
                </a:solidFill>
                <a:latin typeface="Arial" pitchFamily="34" charset="0"/>
                <a:cs typeface="Arial" pitchFamily="34" charset="0"/>
              </a:rPr>
              <a:t>  </a:t>
            </a:r>
            <a:endParaRPr lang="en-US" sz="100" b="1" dirty="0" smtClean="0">
              <a:solidFill>
                <a:srgbClr val="C00000"/>
              </a:solidFill>
              <a:latin typeface="Arial" pitchFamily="34" charset="0"/>
              <a:cs typeface="Arial" pitchFamily="34" charset="0"/>
            </a:endParaRPr>
          </a:p>
          <a:p>
            <a:pPr marL="566738" indent="-566738"/>
            <a:r>
              <a:rPr lang="en-US" sz="3000" b="1" dirty="0" smtClean="0">
                <a:latin typeface="Arial" pitchFamily="34" charset="0"/>
                <a:cs typeface="Arial" pitchFamily="34" charset="0"/>
              </a:rPr>
              <a:t>       </a:t>
            </a:r>
            <a:r>
              <a:rPr lang="en-US" sz="3000" b="1" dirty="0" smtClean="0">
                <a:solidFill>
                  <a:srgbClr val="C00000"/>
                </a:solidFill>
                <a:latin typeface="Arial" pitchFamily="34" charset="0"/>
                <a:cs typeface="Arial" pitchFamily="34" charset="0"/>
              </a:rPr>
              <a:t>Terrace farming is a method of agriculture that involves cultivating crops on the sides of steep hills and mountains by constructing terraces or steps on the slopes. </a:t>
            </a:r>
          </a:p>
        </p:txBody>
      </p:sp>
      <p:cxnSp>
        <p:nvCxnSpPr>
          <p:cNvPr id="13" name="Straight Connector 12"/>
          <p:cNvCxnSpPr/>
          <p:nvPr/>
        </p:nvCxnSpPr>
        <p:spPr>
          <a:xfrm>
            <a:off x="914400" y="2971800"/>
            <a:ext cx="76200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smtClean="0">
                <a:solidFill>
                  <a:srgbClr val="C00000"/>
                </a:solidFill>
                <a:latin typeface="Arial" pitchFamily="34" charset="0"/>
                <a:cs typeface="Arial" pitchFamily="34" charset="0"/>
              </a:rPr>
              <a:t>Terrace Farming (</a:t>
            </a:r>
            <a:r>
              <a:rPr lang="hi-IN" sz="3000" b="1" dirty="0" smtClean="0"/>
              <a:t>सीढ़ीनुमा खेती</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pic>
        <p:nvPicPr>
          <p:cNvPr id="8" name="Picture 3"/>
          <p:cNvPicPr>
            <a:picLocks noChangeAspect="1" noChangeArrowheads="1"/>
          </p:cNvPicPr>
          <p:nvPr/>
        </p:nvPicPr>
        <p:blipFill>
          <a:blip r:embed="rId2"/>
          <a:srcRect/>
          <a:stretch>
            <a:fillRect/>
          </a:stretch>
        </p:blipFill>
        <p:spPr bwMode="auto">
          <a:xfrm>
            <a:off x="685800" y="1543050"/>
            <a:ext cx="8229600" cy="4629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smtClean="0">
                <a:solidFill>
                  <a:srgbClr val="C00000"/>
                </a:solidFill>
                <a:latin typeface="Arial" pitchFamily="34" charset="0"/>
                <a:cs typeface="Arial" pitchFamily="34" charset="0"/>
              </a:rPr>
              <a:t>Terrace Farming (</a:t>
            </a:r>
            <a:r>
              <a:rPr lang="hi-IN" sz="3000" b="1" dirty="0" smtClean="0"/>
              <a:t>सीढ़ीनुमा खेती</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8" name="Rectangle 7"/>
          <p:cNvSpPr/>
          <p:nvPr/>
        </p:nvSpPr>
        <p:spPr>
          <a:xfrm>
            <a:off x="762000" y="1490008"/>
            <a:ext cx="8001000" cy="1938992"/>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 </a:t>
            </a:r>
            <a:r>
              <a:rPr lang="en-US" sz="3000" b="1" dirty="0" smtClean="0">
                <a:solidFill>
                  <a:srgbClr val="C00000"/>
                </a:solidFill>
                <a:latin typeface="Arial" pitchFamily="34" charset="0"/>
                <a:cs typeface="Arial" pitchFamily="34" charset="0"/>
              </a:rPr>
              <a:t>Makes use of hilly terrain, conserves water, reduces erosion, and supports food production in mountainous areas.</a:t>
            </a:r>
            <a:endParaRPr lang="en-US" sz="3000" b="1" dirty="0">
              <a:latin typeface="Arial" pitchFamily="34" charset="0"/>
              <a:cs typeface="Arial" pitchFamily="34" charset="0"/>
            </a:endParaRPr>
          </a:p>
        </p:txBody>
      </p:sp>
      <p:sp>
        <p:nvSpPr>
          <p:cNvPr id="10" name="Rectangle 9"/>
          <p:cNvSpPr/>
          <p:nvPr/>
        </p:nvSpPr>
        <p:spPr>
          <a:xfrm>
            <a:off x="685800" y="3856672"/>
            <a:ext cx="8153400" cy="1015663"/>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Labor-intensive to construct and maintain terraces.</a:t>
            </a:r>
            <a:endParaRPr lang="en-US" sz="3000" b="1" dirty="0">
              <a:solidFill>
                <a:srgbClr val="C00000"/>
              </a:solidFill>
              <a:latin typeface="Arial" pitchFamily="34" charset="0"/>
              <a:cs typeface="Arial" pitchFamily="34" charset="0"/>
            </a:endParaRPr>
          </a:p>
        </p:txBody>
      </p:sp>
      <p:cxnSp>
        <p:nvCxnSpPr>
          <p:cNvPr id="11" name="Straight Connector 10"/>
          <p:cNvCxnSpPr/>
          <p:nvPr/>
        </p:nvCxnSpPr>
        <p:spPr>
          <a:xfrm>
            <a:off x="892629" y="3656012"/>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smtClean="0">
                <a:solidFill>
                  <a:srgbClr val="C00000"/>
                </a:solidFill>
                <a:latin typeface="Arial" pitchFamily="34" charset="0"/>
                <a:cs typeface="Arial" pitchFamily="34" charset="0"/>
              </a:rPr>
              <a:t>Rainfed Agriculture (</a:t>
            </a:r>
            <a:r>
              <a:rPr lang="hi-IN" sz="3000" b="1" dirty="0" smtClean="0"/>
              <a:t>वर्षा आधारित कृषि</a:t>
            </a:r>
            <a:r>
              <a:rPr lang="hi-IN" sz="3200" dirty="0" smtClean="0"/>
              <a:t> </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7" name="Rectangle 6"/>
          <p:cNvSpPr/>
          <p:nvPr/>
        </p:nvSpPr>
        <p:spPr>
          <a:xfrm>
            <a:off x="381000" y="1447800"/>
            <a:ext cx="8382000" cy="4201150"/>
          </a:xfrm>
          <a:prstGeom prst="rect">
            <a:avLst/>
          </a:prstGeom>
        </p:spPr>
        <p:txBody>
          <a:bodyPr wrap="square">
            <a:spAutoFit/>
          </a:bodyPr>
          <a:lstStyle/>
          <a:p>
            <a:pPr marL="392113" indent="-392113"/>
            <a:r>
              <a:rPr lang="en-US" sz="3000" b="1" dirty="0" smtClean="0">
                <a:latin typeface="Arial" pitchFamily="34" charset="0"/>
                <a:cs typeface="Arial" pitchFamily="34" charset="0"/>
              </a:rPr>
              <a:t>        Rainfed agriculture or rainfed farming is a method of farming that depends entirely on rain water, with little to no irrigation .      </a:t>
            </a:r>
          </a:p>
          <a:p>
            <a:pPr marL="392113" indent="-392113"/>
            <a:r>
              <a:rPr lang="en-US" sz="3000" b="1" dirty="0" smtClean="0">
                <a:solidFill>
                  <a:srgbClr val="C00000"/>
                </a:solidFill>
                <a:latin typeface="Arial" pitchFamily="34" charset="0"/>
                <a:cs typeface="Arial" pitchFamily="34" charset="0"/>
              </a:rPr>
              <a:t>        </a:t>
            </a:r>
          </a:p>
          <a:p>
            <a:pPr marL="392113" indent="-392113"/>
            <a:endParaRPr lang="en-US" sz="1600" b="1" dirty="0" smtClean="0">
              <a:latin typeface="Arial" pitchFamily="34" charset="0"/>
              <a:cs typeface="Arial" pitchFamily="34" charset="0"/>
            </a:endParaRPr>
          </a:p>
          <a:p>
            <a:pPr marL="566738" indent="-566738"/>
            <a:r>
              <a:rPr lang="en-US" sz="900" b="1" dirty="0" smtClean="0">
                <a:solidFill>
                  <a:srgbClr val="C00000"/>
                </a:solidFill>
                <a:latin typeface="Arial" pitchFamily="34" charset="0"/>
                <a:cs typeface="Arial" pitchFamily="34" charset="0"/>
              </a:rPr>
              <a:t>  </a:t>
            </a:r>
            <a:endParaRPr lang="en-US" sz="100" b="1" dirty="0" smtClean="0">
              <a:solidFill>
                <a:srgbClr val="C00000"/>
              </a:solidFill>
              <a:latin typeface="Arial" pitchFamily="34" charset="0"/>
              <a:cs typeface="Arial" pitchFamily="34" charset="0"/>
            </a:endParaRPr>
          </a:p>
          <a:p>
            <a:pPr marL="566738" indent="-566738"/>
            <a:r>
              <a:rPr lang="en-US" sz="3000" b="1" dirty="0" smtClean="0">
                <a:latin typeface="Arial" pitchFamily="34" charset="0"/>
                <a:cs typeface="Arial" pitchFamily="34" charset="0"/>
              </a:rPr>
              <a:t>       </a:t>
            </a:r>
            <a:r>
              <a:rPr lang="en-US" sz="3200" dirty="0" smtClean="0"/>
              <a:t> </a:t>
            </a:r>
            <a:r>
              <a:rPr lang="en-US" sz="3000" b="1" dirty="0" smtClean="0">
                <a:latin typeface="Arial" pitchFamily="34" charset="0"/>
                <a:cs typeface="Arial" pitchFamily="34" charset="0"/>
              </a:rPr>
              <a:t>It occupies a large portion of the world's cropland and plays a vital role in producing food and livelihoods in rural areas. </a:t>
            </a:r>
          </a:p>
        </p:txBody>
      </p:sp>
      <p:cxnSp>
        <p:nvCxnSpPr>
          <p:cNvPr id="13" name="Straight Connector 12"/>
          <p:cNvCxnSpPr/>
          <p:nvPr/>
        </p:nvCxnSpPr>
        <p:spPr>
          <a:xfrm>
            <a:off x="914400" y="3351212"/>
            <a:ext cx="76200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84775"/>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smtClean="0">
                <a:solidFill>
                  <a:srgbClr val="C00000"/>
                </a:solidFill>
                <a:latin typeface="Arial" pitchFamily="34" charset="0"/>
                <a:cs typeface="Arial" pitchFamily="34" charset="0"/>
              </a:rPr>
              <a:t>Rainfed Agriculture (</a:t>
            </a:r>
            <a:r>
              <a:rPr lang="hi-IN" sz="3000" b="1" dirty="0" smtClean="0"/>
              <a:t>वर्षा आधारित कृषि</a:t>
            </a:r>
            <a:r>
              <a:rPr lang="hi-IN" sz="3200" dirty="0" smtClean="0"/>
              <a:t> </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8" name="Rectangle 7"/>
          <p:cNvSpPr/>
          <p:nvPr/>
        </p:nvSpPr>
        <p:spPr>
          <a:xfrm>
            <a:off x="762000" y="1490008"/>
            <a:ext cx="8001000" cy="1508105"/>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 </a:t>
            </a:r>
            <a:r>
              <a:rPr lang="en-US" sz="3000" b="1" dirty="0" smtClean="0">
                <a:solidFill>
                  <a:srgbClr val="C00000"/>
                </a:solidFill>
                <a:latin typeface="Arial" pitchFamily="34" charset="0"/>
                <a:cs typeface="Arial" pitchFamily="34" charset="0"/>
              </a:rPr>
              <a:t>Minimal cost for irrigation infrastructure, promotes local crop varieties suited to rainfall patterns.</a:t>
            </a:r>
            <a:endParaRPr lang="en-US" sz="3000" b="1" dirty="0">
              <a:solidFill>
                <a:srgbClr val="C00000"/>
              </a:solidFill>
              <a:latin typeface="Arial" pitchFamily="34" charset="0"/>
              <a:cs typeface="Arial" pitchFamily="34" charset="0"/>
            </a:endParaRPr>
          </a:p>
        </p:txBody>
      </p:sp>
      <p:sp>
        <p:nvSpPr>
          <p:cNvPr id="10" name="Rectangle 9"/>
          <p:cNvSpPr/>
          <p:nvPr/>
        </p:nvSpPr>
        <p:spPr>
          <a:xfrm>
            <a:off x="685800" y="3856672"/>
            <a:ext cx="8153400" cy="1477328"/>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Highly vulnerable to weather changes, droughts, and inconsistent rainfall.</a:t>
            </a:r>
          </a:p>
        </p:txBody>
      </p:sp>
      <p:cxnSp>
        <p:nvCxnSpPr>
          <p:cNvPr id="11" name="Straight Connector 10"/>
          <p:cNvCxnSpPr/>
          <p:nvPr/>
        </p:nvCxnSpPr>
        <p:spPr>
          <a:xfrm>
            <a:off x="892629" y="34290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914400" y="1472148"/>
            <a:ext cx="7620000" cy="3462486"/>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The highly mechanized &amp; technology-driven approach to agriculture is referred as </a:t>
            </a:r>
            <a:r>
              <a:rPr lang="en-US" sz="3000" b="1" dirty="0" smtClean="0">
                <a:solidFill>
                  <a:srgbClr val="C00000"/>
                </a:solidFill>
                <a:latin typeface="Arial" pitchFamily="34" charset="0"/>
                <a:cs typeface="Arial" pitchFamily="34" charset="0"/>
              </a:rPr>
              <a:t>Modern Farming (MF)</a:t>
            </a:r>
            <a:r>
              <a:rPr lang="en-US" sz="3000" b="1" dirty="0" smtClean="0">
                <a:latin typeface="Arial" pitchFamily="34" charset="0"/>
                <a:cs typeface="Arial" pitchFamily="34" charset="0"/>
              </a:rPr>
              <a:t>. </a:t>
            </a:r>
          </a:p>
          <a:p>
            <a:pPr marL="566738" indent="-566738"/>
            <a:endParaRPr lang="en-US" sz="900" b="1" dirty="0" smtClean="0">
              <a:latin typeface="Arial" pitchFamily="34" charset="0"/>
              <a:cs typeface="Arial" pitchFamily="34" charset="0"/>
            </a:endParaRPr>
          </a:p>
          <a:p>
            <a:pPr marL="566738" indent="-566738">
              <a:buFont typeface="Wingdings" pitchFamily="2" charset="2"/>
              <a:buChar char="Ø"/>
            </a:pPr>
            <a:r>
              <a:rPr lang="en-US" sz="3000" b="1" dirty="0" smtClean="0">
                <a:latin typeface="Arial" pitchFamily="34" charset="0"/>
                <a:cs typeface="Arial" pitchFamily="34" charset="0"/>
              </a:rPr>
              <a:t>To maximize yield, it emphasizes on large-scale monoculture, utilizing genetically modified crops, synthetic fertilizers, and pesticides.</a:t>
            </a:r>
            <a:endParaRPr lang="en-US" sz="3000" b="1" dirty="0">
              <a:latin typeface="Arial" pitchFamily="34" charset="0"/>
              <a:cs typeface="Arial" pitchFamily="34" charset="0"/>
            </a:endParaRPr>
          </a:p>
        </p:txBody>
      </p:sp>
      <p:sp>
        <p:nvSpPr>
          <p:cNvPr id="6" name="Rectangle 5"/>
          <p:cNvSpPr/>
          <p:nvPr/>
        </p:nvSpPr>
        <p:spPr>
          <a:xfrm>
            <a:off x="838200" y="817602"/>
            <a:ext cx="77724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Modern Farming (</a:t>
            </a:r>
            <a:r>
              <a:rPr lang="hi-IN" sz="2800" b="1" dirty="0" smtClean="0"/>
              <a:t>आधुनिक खेती</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4416594"/>
          </a:xfrm>
          <a:prstGeom prst="rect">
            <a:avLst/>
          </a:prstGeom>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Monoculture </a:t>
            </a:r>
            <a:r>
              <a:rPr lang="en-US" sz="2600" b="1" dirty="0" smtClean="0">
                <a:latin typeface="Arial" pitchFamily="34" charset="0"/>
                <a:cs typeface="Arial" pitchFamily="34" charset="0"/>
              </a:rPr>
              <a:t>(</a:t>
            </a:r>
            <a:r>
              <a:rPr lang="hi-IN" sz="2600" b="1" dirty="0" smtClean="0"/>
              <a:t>एकलकृषि</a:t>
            </a:r>
            <a:r>
              <a:rPr lang="en-US" sz="2600" b="1" dirty="0" smtClean="0"/>
              <a:t>/</a:t>
            </a:r>
            <a:r>
              <a:rPr lang="hi-IN" sz="2600" b="1" dirty="0" smtClean="0"/>
              <a:t>एक ही फसल की खेती</a:t>
            </a:r>
            <a:r>
              <a:rPr lang="en-US" sz="2600" b="1" dirty="0" smtClean="0">
                <a:latin typeface="Arial" pitchFamily="34" charset="0"/>
                <a:cs typeface="Arial" pitchFamily="34" charset="0"/>
              </a:rPr>
              <a:t>)</a:t>
            </a:r>
          </a:p>
          <a:p>
            <a:pPr marL="566738" indent="-566738"/>
            <a:endParaRPr lang="en-US" sz="300" b="1" dirty="0" smtClean="0">
              <a:latin typeface="Arial" pitchFamily="34" charset="0"/>
              <a:cs typeface="Arial" pitchFamily="34" charset="0"/>
            </a:endParaRPr>
          </a:p>
          <a:p>
            <a:pPr marL="566738" indent="-566738"/>
            <a:r>
              <a:rPr lang="en-US" sz="2600" b="1" dirty="0" smtClean="0">
                <a:latin typeface="Arial" pitchFamily="34" charset="0"/>
                <a:cs typeface="Arial" pitchFamily="34" charset="0"/>
              </a:rPr>
              <a:t>      </a:t>
            </a:r>
            <a:r>
              <a:rPr lang="en-US" sz="3000" b="1" dirty="0" smtClean="0">
                <a:solidFill>
                  <a:srgbClr val="C00000"/>
                </a:solidFill>
                <a:latin typeface="Arial" pitchFamily="34" charset="0"/>
                <a:cs typeface="Arial" pitchFamily="34" charset="0"/>
              </a:rPr>
              <a:t>The practice of growing a single crop on a large scale over a vast area.</a:t>
            </a:r>
          </a:p>
          <a:p>
            <a:pPr marL="566738" indent="-566738"/>
            <a:endParaRPr lang="en-US" sz="400" b="1" dirty="0" smtClean="0">
              <a:latin typeface="Arial" pitchFamily="34" charset="0"/>
              <a:cs typeface="Arial" pitchFamily="34" charset="0"/>
            </a:endParaRPr>
          </a:p>
          <a:p>
            <a:pPr marL="566738" indent="-566738">
              <a:buFont typeface="Wingdings" pitchFamily="2" charset="2"/>
              <a:buChar char="Ø"/>
            </a:pPr>
            <a:r>
              <a:rPr lang="en-US" sz="3000" b="1" dirty="0" smtClean="0">
                <a:latin typeface="Arial" pitchFamily="34" charset="0"/>
                <a:cs typeface="Arial" pitchFamily="34" charset="0"/>
              </a:rPr>
              <a:t>Monoculture crops are sometimes rotated year to year &amp; this continuous monoculture, in which the same crop is grown year after year, has become one of the dominant example in modern industrial agriculture.</a:t>
            </a:r>
            <a:endParaRPr lang="en-US" sz="3000" b="1" dirty="0">
              <a:latin typeface="Arial" pitchFamily="34" charset="0"/>
              <a:cs typeface="Arial" pitchFamily="34" charset="0"/>
            </a:endParaRPr>
          </a:p>
        </p:txBody>
      </p:sp>
      <p:sp>
        <p:nvSpPr>
          <p:cNvPr id="6" name="Rectangle 5"/>
          <p:cNvSpPr/>
          <p:nvPr/>
        </p:nvSpPr>
        <p:spPr>
          <a:xfrm>
            <a:off x="838200" y="609600"/>
            <a:ext cx="77724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 (</a:t>
            </a:r>
            <a:r>
              <a:rPr lang="hi-IN" sz="2800" b="1" dirty="0" smtClean="0"/>
              <a:t>आधुनिक खेती</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7" name="Rectangle 6"/>
          <p:cNvSpPr/>
          <p:nvPr/>
        </p:nvSpPr>
        <p:spPr>
          <a:xfrm>
            <a:off x="762000" y="5477470"/>
            <a:ext cx="7924800"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b="1" dirty="0" smtClean="0">
                <a:solidFill>
                  <a:srgbClr val="C00000"/>
                </a:solidFill>
                <a:latin typeface="Arial" pitchFamily="34" charset="0"/>
                <a:cs typeface="Arial" pitchFamily="34" charset="0"/>
              </a:rPr>
              <a:t>However, “</a:t>
            </a:r>
            <a:r>
              <a:rPr lang="en-US" sz="2400" b="1" dirty="0" smtClean="0">
                <a:solidFill>
                  <a:schemeClr val="tx1"/>
                </a:solidFill>
                <a:latin typeface="Arial" pitchFamily="34" charset="0"/>
                <a:cs typeface="Arial" pitchFamily="34" charset="0"/>
              </a:rPr>
              <a:t>Monoculture</a:t>
            </a:r>
            <a:r>
              <a:rPr lang="en-US" sz="2400" b="1" dirty="0" smtClean="0">
                <a:solidFill>
                  <a:srgbClr val="C00000"/>
                </a:solidFill>
                <a:latin typeface="Arial" pitchFamily="34" charset="0"/>
                <a:cs typeface="Arial" pitchFamily="34" charset="0"/>
              </a:rPr>
              <a:t> has been widely criticized for its negative impact on biodiversity and susceptibility to diseases</a:t>
            </a:r>
            <a:endParaRPr lang="en-US" sz="24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646331"/>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Monoculture</a:t>
            </a:r>
            <a:r>
              <a:rPr lang="en-US" sz="3600" b="1" dirty="0" smtClean="0">
                <a:latin typeface="Arial" pitchFamily="34" charset="0"/>
                <a:cs typeface="Arial" pitchFamily="34" charset="0"/>
              </a:rPr>
              <a:t> </a:t>
            </a:r>
            <a:r>
              <a:rPr lang="en-US" sz="3200" b="1" dirty="0" smtClean="0">
                <a:latin typeface="Arial" pitchFamily="34" charset="0"/>
                <a:cs typeface="Arial" pitchFamily="34" charset="0"/>
              </a:rPr>
              <a:t>(</a:t>
            </a:r>
            <a:r>
              <a:rPr lang="hi-IN" sz="2400" b="1" dirty="0" smtClean="0"/>
              <a:t>एकलकृषि</a:t>
            </a:r>
            <a:r>
              <a:rPr lang="en-US" sz="2400" b="1" dirty="0" smtClean="0"/>
              <a:t>/</a:t>
            </a:r>
            <a:r>
              <a:rPr lang="hi-IN" sz="2400" b="1" dirty="0" smtClean="0"/>
              <a:t>एक ही फसल की खेती</a:t>
            </a:r>
            <a:r>
              <a:rPr lang="en-US" sz="3200" b="1" dirty="0" smtClean="0">
                <a:latin typeface="Arial" pitchFamily="34" charset="0"/>
                <a:cs typeface="Arial" pitchFamily="34" charset="0"/>
              </a:rPr>
              <a:t>)</a:t>
            </a:r>
          </a:p>
        </p:txBody>
      </p:sp>
      <p:sp>
        <p:nvSpPr>
          <p:cNvPr id="8" name="Rectangle 7"/>
          <p:cNvSpPr/>
          <p:nvPr/>
        </p:nvSpPr>
        <p:spPr>
          <a:xfrm>
            <a:off x="762000" y="1371600"/>
            <a:ext cx="8153400" cy="1938992"/>
          </a:xfrm>
          <a:prstGeom prst="rect">
            <a:avLst/>
          </a:prstGeom>
        </p:spPr>
        <p:txBody>
          <a:bodyPr wrap="square">
            <a:spAutoFit/>
          </a:bodyPr>
          <a:lstStyle/>
          <a:p>
            <a:pPr marL="512763" indent="-512763">
              <a:buFont typeface="Wingdings" pitchFamily="2" charset="2"/>
              <a:buChar char="Ø"/>
            </a:pPr>
            <a:r>
              <a:rPr lang="en-US" sz="3000" b="1" dirty="0" smtClean="0">
                <a:solidFill>
                  <a:srgbClr val="C00000"/>
                </a:solidFill>
                <a:latin typeface="Arial" pitchFamily="34" charset="0"/>
                <a:cs typeface="Arial" pitchFamily="34" charset="0"/>
              </a:rPr>
              <a:t>Advantages </a:t>
            </a:r>
          </a:p>
          <a:p>
            <a:pPr marL="512763" indent="-336550">
              <a:buFont typeface="Wingdings" pitchFamily="2" charset="2"/>
              <a:buChar char="§"/>
            </a:pPr>
            <a:r>
              <a:rPr lang="en-US" sz="3000" b="1" dirty="0" smtClean="0">
                <a:latin typeface="Arial" pitchFamily="34" charset="0"/>
                <a:cs typeface="Arial" pitchFamily="34" charset="0"/>
              </a:rPr>
              <a:t>Simplifies management, </a:t>
            </a:r>
          </a:p>
          <a:p>
            <a:pPr marL="512763" indent="-336550">
              <a:buFont typeface="Wingdings" pitchFamily="2" charset="2"/>
              <a:buChar char="§"/>
            </a:pPr>
            <a:r>
              <a:rPr lang="en-US" sz="3000" b="1" dirty="0" smtClean="0">
                <a:latin typeface="Arial" pitchFamily="34" charset="0"/>
                <a:cs typeface="Arial" pitchFamily="34" charset="0"/>
              </a:rPr>
              <a:t>Efficient use of machinery, and  </a:t>
            </a:r>
          </a:p>
          <a:p>
            <a:pPr marL="512763" indent="-336550">
              <a:buFont typeface="Wingdings" pitchFamily="2" charset="2"/>
              <a:buChar char="§"/>
            </a:pPr>
            <a:r>
              <a:rPr lang="en-US" sz="3000" b="1" dirty="0" smtClean="0">
                <a:latin typeface="Arial" pitchFamily="34" charset="0"/>
                <a:cs typeface="Arial" pitchFamily="34" charset="0"/>
              </a:rPr>
              <a:t>Maximizes output for high-demand crops</a:t>
            </a:r>
            <a:endParaRPr lang="en-US" sz="3000" b="1" dirty="0">
              <a:solidFill>
                <a:srgbClr val="C00000"/>
              </a:solidFill>
              <a:latin typeface="Arial" pitchFamily="34" charset="0"/>
              <a:cs typeface="Arial" pitchFamily="34" charset="0"/>
            </a:endParaRPr>
          </a:p>
        </p:txBody>
      </p:sp>
      <p:sp>
        <p:nvSpPr>
          <p:cNvPr id="10" name="Rectangle 9"/>
          <p:cNvSpPr/>
          <p:nvPr/>
        </p:nvSpPr>
        <p:spPr>
          <a:xfrm>
            <a:off x="685800" y="3733800"/>
            <a:ext cx="8153400" cy="2862322"/>
          </a:xfrm>
          <a:prstGeom prst="rect">
            <a:avLst/>
          </a:prstGeom>
        </p:spPr>
        <p:txBody>
          <a:bodyPr wrap="square">
            <a:spAutoFit/>
          </a:bodyPr>
          <a:lstStyle/>
          <a:p>
            <a:pPr marL="512763" indent="-512763">
              <a:buFont typeface="Wingdings" pitchFamily="2" charset="2"/>
              <a:buChar char="Ø"/>
            </a:pPr>
            <a:r>
              <a:rPr lang="en-US" sz="3000" b="1" dirty="0" smtClean="0">
                <a:solidFill>
                  <a:srgbClr val="C00000"/>
                </a:solidFill>
                <a:latin typeface="Arial" pitchFamily="34" charset="0"/>
                <a:cs typeface="Arial" pitchFamily="34" charset="0"/>
              </a:rPr>
              <a:t>Disadvantages</a:t>
            </a:r>
          </a:p>
          <a:p>
            <a:pPr marL="577850" indent="-288925">
              <a:buFont typeface="Wingdings" pitchFamily="2" charset="2"/>
              <a:buChar char="§"/>
            </a:pPr>
            <a:r>
              <a:rPr lang="en-US" sz="3000" b="1" dirty="0" smtClean="0">
                <a:latin typeface="Arial" pitchFamily="34" charset="0"/>
                <a:cs typeface="Arial" pitchFamily="34" charset="0"/>
              </a:rPr>
              <a:t>Depletes soil nutrients, </a:t>
            </a:r>
          </a:p>
          <a:p>
            <a:pPr marL="577850" indent="-288925">
              <a:buFont typeface="Wingdings" pitchFamily="2" charset="2"/>
              <a:buChar char="§"/>
            </a:pPr>
            <a:r>
              <a:rPr lang="en-US" sz="3000" b="1" dirty="0" smtClean="0">
                <a:latin typeface="Arial" pitchFamily="34" charset="0"/>
                <a:cs typeface="Arial" pitchFamily="34" charset="0"/>
              </a:rPr>
              <a:t>Increases vulnerability to pests &amp;   diseases, and </a:t>
            </a:r>
          </a:p>
          <a:p>
            <a:pPr marL="577850" indent="-288925">
              <a:buFont typeface="Wingdings" pitchFamily="2" charset="2"/>
              <a:buChar char="§"/>
            </a:pPr>
            <a:r>
              <a:rPr lang="en-US" sz="3000" b="1" dirty="0" smtClean="0">
                <a:latin typeface="Arial" pitchFamily="34" charset="0"/>
                <a:cs typeface="Arial" pitchFamily="34" charset="0"/>
              </a:rPr>
              <a:t>Leads to biodiversity loss.</a:t>
            </a:r>
            <a:r>
              <a:rPr lang="en-US" sz="3200" dirty="0" smtClean="0"/>
              <a:t/>
            </a:r>
            <a:br>
              <a:rPr lang="en-US" sz="3200" dirty="0" smtClean="0"/>
            </a:br>
            <a:endParaRPr lang="en-US" sz="3000" b="1" dirty="0" smtClean="0">
              <a:solidFill>
                <a:srgbClr val="C00000"/>
              </a:solidFill>
              <a:latin typeface="Arial" pitchFamily="34" charset="0"/>
              <a:cs typeface="Arial" pitchFamily="34" charset="0"/>
            </a:endParaRPr>
          </a:p>
        </p:txBody>
      </p:sp>
      <p:cxnSp>
        <p:nvCxnSpPr>
          <p:cNvPr id="11" name="Straight Connector 10"/>
          <p:cNvCxnSpPr/>
          <p:nvPr/>
        </p:nvCxnSpPr>
        <p:spPr>
          <a:xfrm>
            <a:off x="892629" y="35814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914400" y="1490008"/>
            <a:ext cx="7620000" cy="2400657"/>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TFS is primitive (ancient) type food production and farming that use natural resources, traditional tools and indigenous knowledge to cultivate crops &amp; rise livestock.</a:t>
            </a:r>
            <a:endParaRPr lang="en-US" sz="3000" b="1" dirty="0">
              <a:latin typeface="Arial" pitchFamily="34" charset="0"/>
              <a:cs typeface="Arial" pitchFamily="34" charset="0"/>
            </a:endParaRPr>
          </a:p>
        </p:txBody>
      </p:sp>
      <p:sp>
        <p:nvSpPr>
          <p:cNvPr id="6" name="Rectangle 5"/>
          <p:cNvSpPr/>
          <p:nvPr/>
        </p:nvSpPr>
        <p:spPr>
          <a:xfrm>
            <a:off x="838200" y="817602"/>
            <a:ext cx="77724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Traditional Farming Systems (TFS)</a:t>
            </a:r>
            <a:endParaRPr lang="en-US" sz="3000" b="1" dirty="0">
              <a:solidFill>
                <a:srgbClr val="C00000"/>
              </a:solidFill>
              <a:latin typeface="Arial" pitchFamily="34" charset="0"/>
              <a:cs typeface="Arial" pitchFamily="34" charset="0"/>
            </a:endParaRPr>
          </a:p>
        </p:txBody>
      </p:sp>
      <p:sp>
        <p:nvSpPr>
          <p:cNvPr id="7" name="Rectangle 6"/>
          <p:cNvSpPr/>
          <p:nvPr/>
        </p:nvSpPr>
        <p:spPr>
          <a:xfrm>
            <a:off x="914400" y="4309408"/>
            <a:ext cx="7543800" cy="1938992"/>
          </a:xfrm>
          <a:prstGeom prst="rect">
            <a:avLst/>
          </a:prstGeom>
        </p:spPr>
        <p:txBody>
          <a:bodyPr wrap="square">
            <a:spAutoFit/>
          </a:bodyPr>
          <a:lstStyle/>
          <a:p>
            <a:pPr marL="566738" indent="-566738">
              <a:buFont typeface="Wingdings" pitchFamily="2" charset="2"/>
              <a:buChar char="Ø"/>
            </a:pPr>
            <a:r>
              <a:rPr lang="en-US" sz="3000" b="1" dirty="0" smtClean="0">
                <a:solidFill>
                  <a:srgbClr val="C00000"/>
                </a:solidFill>
                <a:latin typeface="Arial" pitchFamily="34" charset="0"/>
                <a:cs typeface="Arial" pitchFamily="34" charset="0"/>
              </a:rPr>
              <a:t>TFS are known for being sustainable &amp; harmonious with the environment, but they are less efficient than modern farming systems.</a:t>
            </a:r>
            <a:endParaRPr lang="en-US" sz="3000" b="1" dirty="0">
              <a:solidFill>
                <a:srgbClr val="C00000"/>
              </a:solidFill>
              <a:latin typeface="Arial" pitchFamily="34" charset="0"/>
              <a:cs typeface="Arial" pitchFamily="34" charset="0"/>
            </a:endParaRPr>
          </a:p>
        </p:txBody>
      </p:sp>
      <p:cxnSp>
        <p:nvCxnSpPr>
          <p:cNvPr id="10" name="Straight Connector 9"/>
          <p:cNvCxnSpPr/>
          <p:nvPr/>
        </p:nvCxnSpPr>
        <p:spPr>
          <a:xfrm>
            <a:off x="1066800" y="4037012"/>
            <a:ext cx="74676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3316292"/>
          </a:xfrm>
          <a:prstGeom prst="rect">
            <a:avLst/>
          </a:prstGeom>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Commercial Farming </a:t>
            </a:r>
            <a:r>
              <a:rPr lang="en-US" sz="2600" b="1" dirty="0" smtClean="0">
                <a:latin typeface="Arial" pitchFamily="34" charset="0"/>
                <a:cs typeface="Arial" pitchFamily="34" charset="0"/>
              </a:rPr>
              <a:t>(</a:t>
            </a:r>
            <a:r>
              <a:rPr lang="hi-IN" sz="2600" b="1" dirty="0" smtClean="0"/>
              <a:t>व्यावसायिक खेती</a:t>
            </a:r>
            <a:r>
              <a:rPr lang="en-US" sz="2600" b="1" dirty="0" smtClean="0">
                <a:latin typeface="Arial" pitchFamily="34" charset="0"/>
                <a:cs typeface="Arial" pitchFamily="34" charset="0"/>
              </a:rPr>
              <a:t>)</a:t>
            </a:r>
          </a:p>
          <a:p>
            <a:pPr marL="566738" indent="-566738"/>
            <a:endParaRPr lang="en-US" sz="105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It is also known as </a:t>
            </a:r>
            <a:r>
              <a:rPr lang="en-US" sz="3000" b="1" i="1" dirty="0" smtClean="0">
                <a:latin typeface="Arial" pitchFamily="34" charset="0"/>
                <a:cs typeface="Arial" pitchFamily="34" charset="0"/>
              </a:rPr>
              <a:t>agribusiness</a:t>
            </a:r>
            <a:r>
              <a:rPr lang="en-US" sz="3000" b="1" i="1" dirty="0" smtClean="0">
                <a:solidFill>
                  <a:srgbClr val="C00000"/>
                </a:solidFill>
                <a:latin typeface="Arial" pitchFamily="34" charset="0"/>
                <a:cs typeface="Arial" pitchFamily="34" charset="0"/>
              </a:rPr>
              <a:t>.</a:t>
            </a:r>
          </a:p>
          <a:p>
            <a:pPr marL="566738" indent="-566738"/>
            <a:endParaRPr lang="en-US" sz="1050" b="1" i="1" dirty="0" smtClean="0">
              <a:solidFill>
                <a:srgbClr val="C00000"/>
              </a:solidFill>
              <a:latin typeface="Arial" pitchFamily="34" charset="0"/>
              <a:cs typeface="Arial" pitchFamily="34" charset="0"/>
            </a:endParaRPr>
          </a:p>
          <a:p>
            <a:pPr marL="566738" indent="-566738">
              <a:buFont typeface="Wingdings" pitchFamily="2" charset="2"/>
              <a:buChar char="ü"/>
            </a:pPr>
            <a:r>
              <a:rPr lang="en-US" sz="3000" b="1" dirty="0" smtClean="0">
                <a:latin typeface="Arial" pitchFamily="34" charset="0"/>
                <a:cs typeface="Arial" pitchFamily="34" charset="0"/>
              </a:rPr>
              <a:t>A method of farming that involves producing crops and raising livestock with the intention of selling the products in the market. </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8" name="Rectangle 7"/>
          <p:cNvSpPr/>
          <p:nvPr/>
        </p:nvSpPr>
        <p:spPr>
          <a:xfrm>
            <a:off x="946484" y="4558514"/>
            <a:ext cx="7620000" cy="1477328"/>
          </a:xfrm>
          <a:prstGeom prst="rect">
            <a:avLst/>
          </a:prstGeom>
          <a:solidFill>
            <a:schemeClr val="bg1"/>
          </a:solidFill>
        </p:spPr>
        <p:style>
          <a:lnRef idx="1">
            <a:schemeClr val="dk1"/>
          </a:lnRef>
          <a:fillRef idx="2">
            <a:schemeClr val="dk1"/>
          </a:fillRef>
          <a:effectRef idx="1">
            <a:schemeClr val="dk1"/>
          </a:effectRef>
          <a:fontRef idx="minor">
            <a:schemeClr val="dk1"/>
          </a:fontRef>
        </p:style>
        <p:txBody>
          <a:bodyPr wrap="square">
            <a:spAutoFit/>
          </a:bodyPr>
          <a:lstStyle/>
          <a:p>
            <a:pPr marL="63500" algn="ctr"/>
            <a:r>
              <a:rPr lang="en-US" sz="3000" b="1" dirty="0" smtClean="0">
                <a:solidFill>
                  <a:srgbClr val="C00000"/>
                </a:solidFill>
                <a:latin typeface="Arial" pitchFamily="34" charset="0"/>
                <a:cs typeface="Arial" pitchFamily="34" charset="0"/>
              </a:rPr>
              <a:t>The main goal of commercial farming is to generate profit by maximizing yields and using resources efficiently.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5278368"/>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Characteristics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a:buFont typeface="Wingdings" pitchFamily="2" charset="2"/>
              <a:buChar char="ü"/>
            </a:pPr>
            <a:r>
              <a:rPr lang="en-US" sz="3000" b="1" dirty="0" smtClean="0">
                <a:solidFill>
                  <a:srgbClr val="C00000"/>
                </a:solidFill>
                <a:latin typeface="Arial" pitchFamily="34" charset="0"/>
                <a:cs typeface="Arial" pitchFamily="34" charset="0"/>
              </a:rPr>
              <a:t> Large-scale operations</a:t>
            </a:r>
            <a:endParaRPr lang="en-US" sz="3000" dirty="0" smtClean="0">
              <a:solidFill>
                <a:srgbClr val="C00000"/>
              </a:solidFill>
              <a:latin typeface="Arial" pitchFamily="34" charset="0"/>
              <a:cs typeface="Arial" pitchFamily="34" charset="0"/>
            </a:endParaRPr>
          </a:p>
          <a:p>
            <a:pPr marL="401638" indent="-401638"/>
            <a:r>
              <a:rPr lang="en-US" sz="3000" b="1" dirty="0" smtClean="0">
                <a:latin typeface="Arial" pitchFamily="34" charset="0"/>
                <a:cs typeface="Arial" pitchFamily="34" charset="0"/>
              </a:rPr>
              <a:t>    CF typically involves large farms that use modern technology, machinery, irrigation methods, HYV of seeds, fertilizers, insecticides &amp; pesticides.</a:t>
            </a:r>
            <a:r>
              <a:rPr lang="en-US" sz="3200" dirty="0" smtClean="0"/>
              <a:t> </a:t>
            </a:r>
          </a:p>
          <a:p>
            <a:pPr marL="401638" indent="-401638"/>
            <a:endParaRPr lang="en-US" sz="100" dirty="0" smtClean="0"/>
          </a:p>
          <a:p>
            <a:pPr>
              <a:buFont typeface="Wingdings" pitchFamily="2" charset="2"/>
              <a:buChar char="ü"/>
            </a:pPr>
            <a:r>
              <a:rPr lang="en-US" sz="3000" b="1" dirty="0" smtClean="0">
                <a:solidFill>
                  <a:srgbClr val="C00000"/>
                </a:solidFill>
                <a:latin typeface="Arial" pitchFamily="34" charset="0"/>
                <a:cs typeface="Arial" pitchFamily="34" charset="0"/>
              </a:rPr>
              <a:t> High-demand crops</a:t>
            </a:r>
            <a:endParaRPr lang="en-US" sz="3000" dirty="0" smtClean="0">
              <a:solidFill>
                <a:srgbClr val="C00000"/>
              </a:solidFill>
              <a:latin typeface="Arial" pitchFamily="34" charset="0"/>
              <a:cs typeface="Arial" pitchFamily="34" charset="0"/>
            </a:endParaRPr>
          </a:p>
          <a:p>
            <a:pPr marL="401638" indent="-401638"/>
            <a:r>
              <a:rPr lang="en-US" sz="3000" b="1" dirty="0" smtClean="0">
                <a:latin typeface="Arial" pitchFamily="34" charset="0"/>
                <a:cs typeface="Arial" pitchFamily="34" charset="0"/>
              </a:rPr>
              <a:t>    Commercial farms mainly produce crops that are in high demand, such as those that need to be exported or used as raw materials in industry.</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3431709"/>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Characteristics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a:buFont typeface="Wingdings" pitchFamily="2" charset="2"/>
              <a:buChar char="ü"/>
            </a:pPr>
            <a:r>
              <a:rPr lang="en-US" sz="3000" b="1" dirty="0" smtClean="0">
                <a:solidFill>
                  <a:srgbClr val="C00000"/>
                </a:solidFill>
                <a:latin typeface="Arial" pitchFamily="34" charset="0"/>
                <a:cs typeface="Arial" pitchFamily="34" charset="0"/>
              </a:rPr>
              <a:t> Capital investment</a:t>
            </a:r>
          </a:p>
          <a:p>
            <a:pPr marL="401638" indent="-401638"/>
            <a:r>
              <a:rPr lang="en-US" sz="3000" b="1" dirty="0" smtClean="0">
                <a:latin typeface="Arial" pitchFamily="34" charset="0"/>
                <a:cs typeface="Arial" pitchFamily="34" charset="0"/>
              </a:rPr>
              <a:t>    CF requires a large amount of capital investment to get the farm up &amp; running. </a:t>
            </a:r>
          </a:p>
          <a:p>
            <a:pPr marL="401638" indent="-401638"/>
            <a:endParaRPr lang="en-US" sz="300" dirty="0" smtClean="0"/>
          </a:p>
          <a:p>
            <a:pPr>
              <a:buFont typeface="Wingdings" pitchFamily="2" charset="2"/>
              <a:buChar char="ü"/>
            </a:pPr>
            <a:r>
              <a:rPr lang="en-US" sz="3000" b="1" dirty="0" smtClean="0">
                <a:solidFill>
                  <a:srgbClr val="C00000"/>
                </a:solidFill>
                <a:latin typeface="Arial" pitchFamily="34" charset="0"/>
                <a:cs typeface="Arial" pitchFamily="34" charset="0"/>
              </a:rPr>
              <a:t> More labor</a:t>
            </a:r>
          </a:p>
          <a:p>
            <a:pPr marL="401638" indent="-401638"/>
            <a:r>
              <a:rPr lang="en-US" sz="3000" b="1" dirty="0" smtClean="0">
                <a:latin typeface="Arial" pitchFamily="34" charset="0"/>
                <a:cs typeface="Arial" pitchFamily="34" charset="0"/>
              </a:rPr>
              <a:t>    Large-scale production also requires more labor.</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Rectangle 6"/>
          <p:cNvSpPr/>
          <p:nvPr/>
        </p:nvSpPr>
        <p:spPr>
          <a:xfrm>
            <a:off x="914400" y="4724400"/>
            <a:ext cx="7696200"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000" b="1" dirty="0" smtClean="0">
                <a:latin typeface="Arial" pitchFamily="34" charset="0"/>
                <a:cs typeface="Arial" pitchFamily="34" charset="0"/>
              </a:rPr>
              <a:t>CF has replaced subsistence farming as the dominant mode of agricultural production after green revolution.</a:t>
            </a:r>
            <a:endParaRPr lang="en-US" sz="3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6858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Commercial Farming </a:t>
            </a:r>
            <a:r>
              <a:rPr lang="en-US" sz="2600" b="1" dirty="0" smtClean="0">
                <a:latin typeface="Arial" pitchFamily="34" charset="0"/>
                <a:cs typeface="Arial" pitchFamily="34" charset="0"/>
              </a:rPr>
              <a:t>(</a:t>
            </a:r>
            <a:r>
              <a:rPr lang="hi-IN" sz="2600" b="1" dirty="0" smtClean="0"/>
              <a:t>व्यावसायिक खेती</a:t>
            </a:r>
            <a:r>
              <a:rPr lang="en-US" sz="2600" b="1" dirty="0" smtClean="0">
                <a:latin typeface="Arial" pitchFamily="34" charset="0"/>
                <a:cs typeface="Arial" pitchFamily="34" charset="0"/>
              </a:rPr>
              <a:t>)</a:t>
            </a:r>
          </a:p>
        </p:txBody>
      </p:sp>
      <p:sp>
        <p:nvSpPr>
          <p:cNvPr id="8" name="Rectangle 7"/>
          <p:cNvSpPr/>
          <p:nvPr/>
        </p:nvSpPr>
        <p:spPr>
          <a:xfrm>
            <a:off x="762000" y="1219200"/>
            <a:ext cx="8153400" cy="2862322"/>
          </a:xfrm>
          <a:prstGeom prst="rect">
            <a:avLst/>
          </a:prstGeom>
        </p:spPr>
        <p:txBody>
          <a:bodyPr wrap="square">
            <a:spAutoFit/>
          </a:bodyPr>
          <a:lstStyle/>
          <a:p>
            <a:pPr marL="512763" indent="-512763">
              <a:buFont typeface="Wingdings" pitchFamily="2" charset="2"/>
              <a:buChar char="Ø"/>
            </a:pPr>
            <a:r>
              <a:rPr lang="en-US" sz="3000" b="1" dirty="0" smtClean="0">
                <a:solidFill>
                  <a:srgbClr val="C00000"/>
                </a:solidFill>
                <a:latin typeface="Arial" pitchFamily="34" charset="0"/>
                <a:cs typeface="Arial" pitchFamily="34" charset="0"/>
              </a:rPr>
              <a:t>Advantages </a:t>
            </a:r>
          </a:p>
          <a:p>
            <a:pPr marL="512763" indent="-336550">
              <a:buFont typeface="Wingdings" pitchFamily="2" charset="2"/>
              <a:buChar char="§"/>
            </a:pPr>
            <a:r>
              <a:rPr lang="en-US" sz="3000" b="1" dirty="0" smtClean="0">
                <a:latin typeface="Arial" pitchFamily="34" charset="0"/>
                <a:cs typeface="Arial" pitchFamily="34" charset="0"/>
              </a:rPr>
              <a:t>High yields, </a:t>
            </a:r>
          </a:p>
          <a:p>
            <a:pPr marL="512763" indent="-336550">
              <a:buFont typeface="Wingdings" pitchFamily="2" charset="2"/>
              <a:buChar char="§"/>
            </a:pPr>
            <a:r>
              <a:rPr lang="en-US" sz="3000" b="1" dirty="0" smtClean="0">
                <a:latin typeface="Arial" pitchFamily="34" charset="0"/>
                <a:cs typeface="Arial" pitchFamily="34" charset="0"/>
              </a:rPr>
              <a:t>Increased efficiency through mechanization and </a:t>
            </a:r>
          </a:p>
          <a:p>
            <a:pPr marL="512763" indent="-336550">
              <a:buFont typeface="Wingdings" pitchFamily="2" charset="2"/>
              <a:buChar char="§"/>
            </a:pPr>
            <a:r>
              <a:rPr lang="en-US" sz="3000" b="1" dirty="0" smtClean="0">
                <a:latin typeface="Arial" pitchFamily="34" charset="0"/>
                <a:cs typeface="Arial" pitchFamily="34" charset="0"/>
              </a:rPr>
              <a:t>Contribution to food security and export economies</a:t>
            </a:r>
            <a:endParaRPr lang="en-US" sz="3000" b="1" dirty="0">
              <a:solidFill>
                <a:srgbClr val="C00000"/>
              </a:solidFill>
              <a:latin typeface="Arial" pitchFamily="34" charset="0"/>
              <a:cs typeface="Arial" pitchFamily="34" charset="0"/>
            </a:endParaRPr>
          </a:p>
        </p:txBody>
      </p:sp>
      <p:sp>
        <p:nvSpPr>
          <p:cNvPr id="10" name="Rectangle 9"/>
          <p:cNvSpPr/>
          <p:nvPr/>
        </p:nvSpPr>
        <p:spPr>
          <a:xfrm>
            <a:off x="685800" y="4114800"/>
            <a:ext cx="8153400" cy="2400657"/>
          </a:xfrm>
          <a:prstGeom prst="rect">
            <a:avLst/>
          </a:prstGeom>
        </p:spPr>
        <p:txBody>
          <a:bodyPr wrap="square">
            <a:spAutoFit/>
          </a:bodyPr>
          <a:lstStyle/>
          <a:p>
            <a:pPr marL="512763" indent="-512763">
              <a:buFont typeface="Wingdings" pitchFamily="2" charset="2"/>
              <a:buChar char="Ø"/>
            </a:pPr>
            <a:r>
              <a:rPr lang="en-US" sz="3000" b="1" dirty="0" smtClean="0">
                <a:solidFill>
                  <a:srgbClr val="C00000"/>
                </a:solidFill>
                <a:latin typeface="Arial" pitchFamily="34" charset="0"/>
                <a:cs typeface="Arial" pitchFamily="34" charset="0"/>
              </a:rPr>
              <a:t>Disadvantages</a:t>
            </a:r>
          </a:p>
          <a:p>
            <a:pPr marL="577850" indent="-288925">
              <a:buFont typeface="Wingdings" pitchFamily="2" charset="2"/>
              <a:buChar char="§"/>
            </a:pPr>
            <a:r>
              <a:rPr lang="en-US" sz="3000" b="1" dirty="0" smtClean="0">
                <a:latin typeface="Arial" pitchFamily="34" charset="0"/>
                <a:cs typeface="Arial" pitchFamily="34" charset="0"/>
              </a:rPr>
              <a:t>High input costs, </a:t>
            </a:r>
          </a:p>
          <a:p>
            <a:pPr marL="577850" indent="-288925">
              <a:buFont typeface="Wingdings" pitchFamily="2" charset="2"/>
              <a:buChar char="§"/>
            </a:pPr>
            <a:r>
              <a:rPr lang="en-US" sz="3000" b="1" dirty="0" smtClean="0">
                <a:latin typeface="Arial" pitchFamily="34" charset="0"/>
                <a:cs typeface="Arial" pitchFamily="34" charset="0"/>
              </a:rPr>
              <a:t>Environmental damage from overuse of fertilizers &amp; pesticides, and </a:t>
            </a:r>
          </a:p>
          <a:p>
            <a:pPr marL="577850" indent="-288925">
              <a:buFont typeface="Wingdings" pitchFamily="2" charset="2"/>
              <a:buChar char="§"/>
            </a:pPr>
            <a:r>
              <a:rPr lang="en-US" sz="3000" b="1" dirty="0" smtClean="0">
                <a:latin typeface="Arial" pitchFamily="34" charset="0"/>
                <a:cs typeface="Arial" pitchFamily="34" charset="0"/>
              </a:rPr>
              <a:t>Social inequalities in land ownership.</a:t>
            </a:r>
          </a:p>
        </p:txBody>
      </p:sp>
      <p:cxnSp>
        <p:nvCxnSpPr>
          <p:cNvPr id="11" name="Straight Connector 10"/>
          <p:cNvCxnSpPr/>
          <p:nvPr/>
        </p:nvCxnSpPr>
        <p:spPr>
          <a:xfrm>
            <a:off x="892629" y="41148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4585871"/>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How to do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marL="401638" indent="-401638"/>
            <a:r>
              <a:rPr lang="en-US" sz="3000" b="1" dirty="0" smtClean="0">
                <a:solidFill>
                  <a:srgbClr val="C00000"/>
                </a:solidFill>
                <a:latin typeface="Arial" pitchFamily="34" charset="0"/>
                <a:cs typeface="Arial" pitchFamily="34" charset="0"/>
              </a:rPr>
              <a:t>    By the use of</a:t>
            </a:r>
          </a:p>
          <a:p>
            <a:pPr marL="401638" indent="-401638"/>
            <a:r>
              <a:rPr lang="en-US" sz="1200" b="1" dirty="0" smtClean="0">
                <a:solidFill>
                  <a:srgbClr val="C00000"/>
                </a:solidFill>
                <a:latin typeface="Arial" pitchFamily="34" charset="0"/>
                <a:cs typeface="Arial" pitchFamily="34" charset="0"/>
              </a:rPr>
              <a:t> </a:t>
            </a:r>
            <a:endParaRPr lang="en-US" sz="900"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latin typeface="Arial" pitchFamily="34" charset="0"/>
                <a:cs typeface="Arial" pitchFamily="34" charset="0"/>
              </a:rPr>
              <a:t>High-yielding varieties (HYVs) of seeds,</a:t>
            </a:r>
          </a:p>
          <a:p>
            <a:pPr marL="401638" indent="-401638">
              <a:buFont typeface="Wingdings" pitchFamily="2" charset="2"/>
              <a:buChar char="ü"/>
            </a:pPr>
            <a:r>
              <a:rPr lang="en-US" sz="3000" b="1" dirty="0" smtClean="0">
                <a:solidFill>
                  <a:srgbClr val="C00000"/>
                </a:solidFill>
                <a:latin typeface="Arial" pitchFamily="34" charset="0"/>
                <a:cs typeface="Arial" pitchFamily="34" charset="0"/>
              </a:rPr>
              <a:t>Chemical fertilizers, </a:t>
            </a:r>
          </a:p>
          <a:p>
            <a:pPr marL="401638" indent="-401638">
              <a:buFont typeface="Wingdings" pitchFamily="2" charset="2"/>
              <a:buChar char="ü"/>
            </a:pPr>
            <a:r>
              <a:rPr lang="en-US" sz="3000" b="1" dirty="0" smtClean="0">
                <a:latin typeface="Arial" pitchFamily="34" charset="0"/>
                <a:cs typeface="Arial" pitchFamily="34" charset="0"/>
              </a:rPr>
              <a:t>Pesticides, </a:t>
            </a:r>
          </a:p>
          <a:p>
            <a:pPr marL="401638" indent="-401638">
              <a:buFont typeface="Wingdings" pitchFamily="2" charset="2"/>
              <a:buChar char="ü"/>
            </a:pPr>
            <a:r>
              <a:rPr lang="en-US" sz="3000" b="1" dirty="0" smtClean="0">
                <a:solidFill>
                  <a:srgbClr val="C00000"/>
                </a:solidFill>
                <a:latin typeface="Arial" pitchFamily="34" charset="0"/>
                <a:cs typeface="Arial" pitchFamily="34" charset="0"/>
              </a:rPr>
              <a:t>Insecticides, and </a:t>
            </a:r>
          </a:p>
          <a:p>
            <a:pPr marL="401638" indent="-401638">
              <a:buFont typeface="Wingdings" pitchFamily="2" charset="2"/>
              <a:buChar char="ü"/>
            </a:pPr>
            <a:r>
              <a:rPr lang="en-US" sz="3000" b="1" dirty="0" smtClean="0">
                <a:latin typeface="Arial" pitchFamily="34" charset="0"/>
                <a:cs typeface="Arial" pitchFamily="34" charset="0"/>
              </a:rPr>
              <a:t>Many other things </a:t>
            </a:r>
            <a:r>
              <a:rPr lang="en-US" sz="3000" b="1" i="1" dirty="0" smtClean="0">
                <a:latin typeface="Arial" pitchFamily="34" charset="0"/>
                <a:cs typeface="Arial" pitchFamily="34" charset="0"/>
              </a:rPr>
              <a:t>viz</a:t>
            </a:r>
            <a:r>
              <a:rPr lang="en-US" sz="3000" b="1" dirty="0" smtClean="0">
                <a:latin typeface="Arial" pitchFamily="34" charset="0"/>
                <a:cs typeface="Arial" pitchFamily="34" charset="0"/>
              </a:rPr>
              <a:t>., </a:t>
            </a:r>
            <a:r>
              <a:rPr lang="en-US" sz="3000" b="1" dirty="0" smtClean="0">
                <a:solidFill>
                  <a:srgbClr val="C00000"/>
                </a:solidFill>
                <a:latin typeface="Arial" pitchFamily="34" charset="0"/>
                <a:cs typeface="Arial" pitchFamily="34" charset="0"/>
              </a:rPr>
              <a:t>livestock, poultry, plantation, aquaculture, commercial floriculture, grain farming, dairy, etc. </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4955203"/>
          </a:xfrm>
          <a:prstGeom prst="rect">
            <a:avLst/>
          </a:prstGeom>
          <a:noFill/>
        </p:spPr>
        <p:txBody>
          <a:bodyPr wrap="square" rtlCol="0">
            <a:spAutoFit/>
          </a:bodyPr>
          <a:lstStyle/>
          <a:p>
            <a:pPr marL="514350" indent="-514350">
              <a:buAutoNum type="arabicPeriod"/>
            </a:pPr>
            <a:r>
              <a:rPr lang="en-US" sz="3000" b="1" u="sng" dirty="0" smtClean="0">
                <a:solidFill>
                  <a:srgbClr val="C00000"/>
                </a:solidFill>
                <a:latin typeface="Arial" pitchFamily="34" charset="0"/>
                <a:cs typeface="Arial" pitchFamily="34" charset="0"/>
              </a:rPr>
              <a:t>Dairy Farming</a:t>
            </a:r>
          </a:p>
          <a:p>
            <a:pPr marL="514350" indent="-514350"/>
            <a:endParaRPr lang="en-US" sz="400" b="1" dirty="0" smtClean="0">
              <a:solidFill>
                <a:srgbClr val="C00000"/>
              </a:solidFill>
              <a:latin typeface="Arial" pitchFamily="34" charset="0"/>
              <a:cs typeface="Arial" pitchFamily="34" charset="0"/>
            </a:endParaRPr>
          </a:p>
          <a:p>
            <a:pPr marL="514350" indent="-514350">
              <a:buFont typeface="Wingdings" pitchFamily="2" charset="2"/>
              <a:buChar char="§"/>
            </a:pPr>
            <a:r>
              <a:rPr lang="en-US" sz="3000" b="1" dirty="0" smtClean="0">
                <a:latin typeface="Arial" pitchFamily="34" charset="0"/>
                <a:cs typeface="Arial" pitchFamily="34" charset="0"/>
              </a:rPr>
              <a:t>It is a type of CF &amp;                                   as the name                                 suggests, it is                                   mainly involved in                                  the production of milk &amp; milk products.</a:t>
            </a:r>
          </a:p>
          <a:p>
            <a:pPr marL="514350" indent="-514350"/>
            <a:r>
              <a:rPr lang="en-US" sz="1200" b="1" dirty="0" smtClean="0">
                <a:latin typeface="Arial" pitchFamily="34" charset="0"/>
                <a:cs typeface="Arial" pitchFamily="34" charset="0"/>
              </a:rPr>
              <a:t> </a:t>
            </a:r>
          </a:p>
          <a:p>
            <a:pPr marL="514350" indent="-514350">
              <a:buFont typeface="Wingdings" pitchFamily="2" charset="2"/>
              <a:buChar char="§"/>
            </a:pPr>
            <a:r>
              <a:rPr lang="en-US" sz="3000" b="1" dirty="0" smtClean="0">
                <a:solidFill>
                  <a:srgbClr val="C00000"/>
                </a:solidFill>
                <a:latin typeface="Arial" pitchFamily="34" charset="0"/>
                <a:cs typeface="Arial" pitchFamily="34" charset="0"/>
              </a:rPr>
              <a:t>In this, the primary purpose is to rear cattle, which gives out milk &amp; other dairy products plus organic manure also in return. </a:t>
            </a:r>
            <a:endParaRPr lang="en-US" sz="3000" b="1" dirty="0">
              <a:solidFill>
                <a:srgbClr val="C00000"/>
              </a:solidFill>
              <a:latin typeface="Arial" pitchFamily="34" charset="0"/>
              <a:cs typeface="Arial" pitchFamily="34" charset="0"/>
            </a:endParaRPr>
          </a:p>
        </p:txBody>
      </p:sp>
      <p:pic>
        <p:nvPicPr>
          <p:cNvPr id="1027" name="Picture 3"/>
          <p:cNvPicPr>
            <a:picLocks noChangeAspect="1" noChangeArrowheads="1"/>
          </p:cNvPicPr>
          <p:nvPr/>
        </p:nvPicPr>
        <p:blipFill>
          <a:blip r:embed="rId2"/>
          <a:srcRect/>
          <a:stretch>
            <a:fillRect/>
          </a:stretch>
        </p:blipFill>
        <p:spPr bwMode="auto">
          <a:xfrm>
            <a:off x="4716118" y="1676400"/>
            <a:ext cx="4199282" cy="2362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4493538"/>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2. </a:t>
            </a:r>
            <a:r>
              <a:rPr lang="en-US" sz="3000" b="1" u="sng" dirty="0" smtClean="0">
                <a:solidFill>
                  <a:srgbClr val="C00000"/>
                </a:solidFill>
                <a:latin typeface="Arial" pitchFamily="34" charset="0"/>
                <a:cs typeface="Arial" pitchFamily="34" charset="0"/>
              </a:rPr>
              <a:t>Grain Farming</a:t>
            </a:r>
          </a:p>
          <a:p>
            <a:pPr marL="514350" indent="-514350"/>
            <a:endParaRPr lang="en-US" sz="4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3000" b="1" dirty="0" smtClean="0">
                <a:latin typeface="Arial" pitchFamily="34" charset="0"/>
                <a:cs typeface="Arial" pitchFamily="34" charset="0"/>
              </a:rPr>
              <a:t>It is a type of industrial                      farming in which grain,                     including corn, barley                                &amp; wheat are cultivated                               for human consumption &amp; export.</a:t>
            </a:r>
          </a:p>
          <a:p>
            <a:pPr marL="401638" indent="-401638">
              <a:buFont typeface="Wingdings" pitchFamily="2" charset="2"/>
              <a:buChar char="§"/>
            </a:pPr>
            <a:endParaRPr lang="en-US" sz="800" b="1" dirty="0" smtClean="0">
              <a:latin typeface="Arial" pitchFamily="34" charset="0"/>
              <a:cs typeface="Arial" pitchFamily="34" charset="0"/>
            </a:endParaRPr>
          </a:p>
          <a:p>
            <a:pPr marL="401638" indent="-401638">
              <a:buFont typeface="Wingdings" pitchFamily="2" charset="2"/>
              <a:buChar char="§"/>
            </a:pPr>
            <a:r>
              <a:rPr lang="en-US" sz="3000" b="1" dirty="0" smtClean="0">
                <a:solidFill>
                  <a:srgbClr val="C00000"/>
                </a:solidFill>
                <a:latin typeface="Arial" pitchFamily="34" charset="0"/>
                <a:cs typeface="Arial" pitchFamily="34" charset="0"/>
              </a:rPr>
              <a:t>Commercial grain farming is highly mechanized &amp; necessitates enough land, equipment, farmers and more. </a:t>
            </a:r>
            <a:endParaRPr lang="en-US" sz="3000" b="1" dirty="0">
              <a:solidFill>
                <a:srgbClr val="C00000"/>
              </a:solidFill>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5410200" y="1676400"/>
            <a:ext cx="3456781"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4739759"/>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3. </a:t>
            </a:r>
            <a:r>
              <a:rPr lang="en-US" sz="3000" b="1" u="sng" dirty="0" smtClean="0">
                <a:solidFill>
                  <a:srgbClr val="C00000"/>
                </a:solidFill>
                <a:latin typeface="Arial" pitchFamily="34" charset="0"/>
                <a:cs typeface="Arial" pitchFamily="34" charset="0"/>
              </a:rPr>
              <a:t>Livestock Farming</a:t>
            </a:r>
          </a:p>
          <a:p>
            <a:pPr marL="514350" indent="-514350"/>
            <a:endParaRPr lang="en-US" sz="4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3000" b="1" dirty="0" smtClean="0">
                <a:latin typeface="Arial" pitchFamily="34" charset="0"/>
                <a:cs typeface="Arial" pitchFamily="34" charset="0"/>
              </a:rPr>
              <a:t>It is a type of farming                        wherein animals are                           reared to obtain meat.</a:t>
            </a:r>
          </a:p>
          <a:p>
            <a:pPr marL="401638" indent="-401638">
              <a:buFont typeface="Wingdings" pitchFamily="2" charset="2"/>
              <a:buChar char="§"/>
            </a:pPr>
            <a:endParaRPr lang="en-US" sz="2800" b="1" dirty="0" smtClean="0">
              <a:latin typeface="Arial" pitchFamily="34" charset="0"/>
              <a:cs typeface="Arial" pitchFamily="34" charset="0"/>
            </a:endParaRPr>
          </a:p>
          <a:p>
            <a:pPr marL="401638" indent="-401638">
              <a:buFont typeface="Wingdings" pitchFamily="2" charset="2"/>
              <a:buChar char="§"/>
            </a:pPr>
            <a:r>
              <a:rPr lang="en-US" sz="3000" b="1" dirty="0" smtClean="0">
                <a:solidFill>
                  <a:srgbClr val="C00000"/>
                </a:solidFill>
                <a:latin typeface="Arial" pitchFamily="34" charset="0"/>
                <a:cs typeface="Arial" pitchFamily="34" charset="0"/>
              </a:rPr>
              <a:t>Cattles &amp; sheep are the most frequent species raised in livestock farming, although on same farms, you may also find pigs &amp; poultry raised in huge numbers. </a:t>
            </a:r>
            <a:endParaRPr lang="en-US" sz="3000" b="1" dirty="0">
              <a:solidFill>
                <a:srgbClr val="C00000"/>
              </a:solidFill>
              <a:latin typeface="Arial" pitchFamily="34" charset="0"/>
              <a:cs typeface="Arial" pitchFamily="34" charset="0"/>
            </a:endParaRPr>
          </a:p>
        </p:txBody>
      </p:sp>
      <p:pic>
        <p:nvPicPr>
          <p:cNvPr id="1026" name="Picture 2"/>
          <p:cNvPicPr>
            <a:picLocks noChangeAspect="1" noChangeArrowheads="1"/>
          </p:cNvPicPr>
          <p:nvPr/>
        </p:nvPicPr>
        <p:blipFill>
          <a:blip r:embed="rId2"/>
          <a:srcRect/>
          <a:stretch>
            <a:fillRect/>
          </a:stretch>
        </p:blipFill>
        <p:spPr bwMode="auto">
          <a:xfrm>
            <a:off x="5105400" y="1692377"/>
            <a:ext cx="3886200" cy="21938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3939540"/>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4. </a:t>
            </a:r>
            <a:r>
              <a:rPr lang="en-US" sz="3000" b="1" u="sng" dirty="0" smtClean="0">
                <a:solidFill>
                  <a:srgbClr val="C00000"/>
                </a:solidFill>
                <a:latin typeface="Arial" pitchFamily="34" charset="0"/>
                <a:cs typeface="Arial" pitchFamily="34" charset="0"/>
              </a:rPr>
              <a:t>Plantation Farming</a:t>
            </a:r>
          </a:p>
          <a:p>
            <a:pPr marL="514350" indent="-514350"/>
            <a:endParaRPr lang="en-US" sz="11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3000" b="1" dirty="0" smtClean="0">
                <a:latin typeface="Arial" pitchFamily="34" charset="0"/>
                <a:cs typeface="Arial" pitchFamily="34" charset="0"/>
              </a:rPr>
              <a:t>In this </a:t>
            </a:r>
            <a:r>
              <a:rPr lang="en-US" sz="3000" b="1" dirty="0" err="1" smtClean="0">
                <a:latin typeface="Arial" pitchFamily="34" charset="0"/>
                <a:cs typeface="Arial" pitchFamily="34" charset="0"/>
              </a:rPr>
              <a:t>C.farming</a:t>
            </a:r>
            <a:r>
              <a:rPr lang="en-US" sz="3000" b="1" dirty="0" smtClean="0">
                <a:latin typeface="Arial" pitchFamily="34" charset="0"/>
                <a:cs typeface="Arial" pitchFamily="34" charset="0"/>
              </a:rPr>
              <a:t>,                                            a large piece of land                                   is used to cultivate                                   cash crop like tea,                              coffee, bananas, coconut, etc. which are then sold in the global market to receive excessive revenues.</a:t>
            </a:r>
            <a:endParaRPr lang="en-US" sz="3000" b="1" dirty="0">
              <a:solidFill>
                <a:srgbClr val="C00000"/>
              </a:solidFill>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4876800" y="1676399"/>
            <a:ext cx="4114800" cy="23724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5032147"/>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5. </a:t>
            </a:r>
            <a:r>
              <a:rPr lang="en-US" sz="3000" b="1" u="sng" dirty="0" smtClean="0">
                <a:solidFill>
                  <a:srgbClr val="C00000"/>
                </a:solidFill>
                <a:latin typeface="Arial" pitchFamily="34" charset="0"/>
                <a:cs typeface="Arial" pitchFamily="34" charset="0"/>
              </a:rPr>
              <a:t>Monoculture Farming</a:t>
            </a:r>
          </a:p>
          <a:p>
            <a:pPr marL="514350" indent="-514350"/>
            <a:endParaRPr lang="en-US" sz="11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2800" b="1" dirty="0" smtClean="0">
                <a:latin typeface="Arial" pitchFamily="34" charset="0"/>
                <a:cs typeface="Arial" pitchFamily="34" charset="0"/>
              </a:rPr>
              <a:t>This type of CF involves the cultivation of a single crop over large expenses of land. </a:t>
            </a:r>
          </a:p>
          <a:p>
            <a:pPr marL="401638" indent="-401638">
              <a:buFont typeface="Wingdings" pitchFamily="2" charset="2"/>
              <a:buChar char="§"/>
            </a:pPr>
            <a:r>
              <a:rPr lang="en-US" sz="2800" b="1" dirty="0" smtClean="0">
                <a:solidFill>
                  <a:srgbClr val="C00000"/>
                </a:solidFill>
                <a:latin typeface="Arial" pitchFamily="34" charset="0"/>
                <a:cs typeface="Arial" pitchFamily="34" charset="0"/>
              </a:rPr>
              <a:t>The most common CF examples seen in India &amp; it focuses on maximizing the yield &amp; efficiency of a particular crop and creating a surplus. </a:t>
            </a:r>
          </a:p>
          <a:p>
            <a:pPr marL="401638" indent="-401638">
              <a:buFont typeface="Wingdings" pitchFamily="2" charset="2"/>
              <a:buChar char="§"/>
            </a:pPr>
            <a:r>
              <a:rPr lang="en-US" sz="2800" b="1" dirty="0" smtClean="0">
                <a:latin typeface="Arial" pitchFamily="34" charset="0"/>
                <a:cs typeface="Arial" pitchFamily="34" charset="0"/>
              </a:rPr>
              <a:t>Commercial crops like wheat, corn, soybean &amp; rice are mostly cultivated as these are the staple grains in India &amp; are important for feeding the huge population of our nation.</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762000" y="1418272"/>
            <a:ext cx="7772400" cy="2400657"/>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It is an agricultural practice that involves clearing a patch of forest, burn vegetation &amp; grow crops on the nutrient- rich ash. In northeast region, it is also known as </a:t>
            </a:r>
            <a:r>
              <a:rPr lang="en-US" sz="3000" b="1" dirty="0" smtClean="0">
                <a:solidFill>
                  <a:srgbClr val="C00000"/>
                </a:solidFill>
                <a:latin typeface="Arial" pitchFamily="34" charset="0"/>
                <a:cs typeface="Arial" pitchFamily="34" charset="0"/>
              </a:rPr>
              <a:t>‘</a:t>
            </a:r>
            <a:r>
              <a:rPr lang="en-US" sz="3000" b="1" dirty="0" err="1" smtClean="0">
                <a:solidFill>
                  <a:srgbClr val="C00000"/>
                </a:solidFill>
                <a:latin typeface="Arial" pitchFamily="34" charset="0"/>
                <a:cs typeface="Arial" pitchFamily="34" charset="0"/>
              </a:rPr>
              <a:t>Jhum</a:t>
            </a:r>
            <a:r>
              <a:rPr lang="en-US" sz="3000" b="1" dirty="0" smtClean="0">
                <a:solidFill>
                  <a:srgbClr val="C00000"/>
                </a:solidFill>
                <a:latin typeface="Arial" pitchFamily="34" charset="0"/>
                <a:cs typeface="Arial" pitchFamily="34" charset="0"/>
              </a:rPr>
              <a:t> </a:t>
            </a:r>
            <a:r>
              <a:rPr lang="en-US" sz="3000" b="1" dirty="0" err="1" smtClean="0">
                <a:solidFill>
                  <a:srgbClr val="C00000"/>
                </a:solidFill>
                <a:latin typeface="Arial" pitchFamily="34" charset="0"/>
                <a:cs typeface="Arial" pitchFamily="34" charset="0"/>
              </a:rPr>
              <a:t>Kheti</a:t>
            </a:r>
            <a:r>
              <a:rPr lang="en-US" sz="3000" b="1" dirty="0" smtClean="0">
                <a:solidFill>
                  <a:srgbClr val="C00000"/>
                </a:solidFill>
                <a:latin typeface="Arial" pitchFamily="34" charset="0"/>
                <a:cs typeface="Arial" pitchFamily="34" charset="0"/>
              </a:rPr>
              <a:t>’</a:t>
            </a:r>
            <a:endParaRPr lang="en-US" sz="3000" b="1"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buFont typeface="Wingdings" pitchFamily="2" charset="2"/>
              <a:buChar char="q"/>
            </a:pPr>
            <a:r>
              <a:rPr lang="en-US" sz="3000" b="1" dirty="0" smtClean="0">
                <a:solidFill>
                  <a:srgbClr val="C00000"/>
                </a:solidFill>
                <a:latin typeface="Arial" pitchFamily="34" charset="0"/>
                <a:cs typeface="Arial" pitchFamily="34" charset="0"/>
              </a:rPr>
              <a:t> Shifting cultivation (</a:t>
            </a:r>
            <a:r>
              <a:rPr lang="en-US" sz="2500" b="1" dirty="0" smtClean="0">
                <a:solidFill>
                  <a:srgbClr val="C00000"/>
                </a:solidFill>
                <a:latin typeface="Arial" pitchFamily="34" charset="0"/>
                <a:cs typeface="Arial" pitchFamily="34" charset="0"/>
              </a:rPr>
              <a:t>Slash &amp; burn Agriculture)</a:t>
            </a:r>
            <a:endParaRPr lang="en-US" sz="2500" b="1" dirty="0">
              <a:solidFill>
                <a:srgbClr val="C00000"/>
              </a:solidFill>
              <a:latin typeface="Arial" pitchFamily="34" charset="0"/>
              <a:cs typeface="Arial" pitchFamily="34" charset="0"/>
            </a:endParaRPr>
          </a:p>
        </p:txBody>
      </p:sp>
      <p:sp>
        <p:nvSpPr>
          <p:cNvPr id="7" name="Rectangle 6"/>
          <p:cNvSpPr/>
          <p:nvPr/>
        </p:nvSpPr>
        <p:spPr>
          <a:xfrm>
            <a:off x="762000" y="3846255"/>
            <a:ext cx="7696200" cy="2554545"/>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After a few years of cultivation, the soil fertility declines, and the field is abandoned (vacant). </a:t>
            </a:r>
          </a:p>
          <a:p>
            <a:pPr marL="566738" indent="-566738"/>
            <a:endParaRPr lang="en-US" sz="500" b="1" dirty="0" smtClean="0">
              <a:latin typeface="Arial" pitchFamily="34" charset="0"/>
              <a:cs typeface="Arial" pitchFamily="34" charset="0"/>
            </a:endParaRPr>
          </a:p>
          <a:p>
            <a:pPr marL="566738" indent="-566738">
              <a:buFont typeface="Wingdings" pitchFamily="2" charset="2"/>
              <a:buChar char="Ø"/>
            </a:pPr>
            <a:r>
              <a:rPr lang="en-US" sz="3000" b="1" dirty="0" smtClean="0">
                <a:latin typeface="Arial" pitchFamily="34" charset="0"/>
                <a:cs typeface="Arial" pitchFamily="34" charset="0"/>
              </a:rPr>
              <a:t>The process is then repeated on a new patch of land.</a:t>
            </a:r>
            <a:endParaRPr lang="en-US" sz="3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4601260"/>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6. </a:t>
            </a:r>
            <a:r>
              <a:rPr lang="en-US" sz="3000" b="1" u="sng" dirty="0" smtClean="0">
                <a:solidFill>
                  <a:srgbClr val="C00000"/>
                </a:solidFill>
                <a:latin typeface="Arial" pitchFamily="34" charset="0"/>
                <a:cs typeface="Arial" pitchFamily="34" charset="0"/>
              </a:rPr>
              <a:t>Poultry Farming</a:t>
            </a:r>
          </a:p>
          <a:p>
            <a:pPr marL="514350" indent="-514350"/>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2800" b="1" dirty="0" smtClean="0">
                <a:latin typeface="Arial" pitchFamily="34" charset="0"/>
                <a:cs typeface="Arial" pitchFamily="34" charset="0"/>
              </a:rPr>
              <a:t>This type of commercial                         farming is very common                                in India. </a:t>
            </a:r>
          </a:p>
          <a:p>
            <a:pPr marL="401638" indent="-401638">
              <a:buFont typeface="Wingdings" pitchFamily="2" charset="2"/>
              <a:buChar char="§"/>
            </a:pPr>
            <a:r>
              <a:rPr lang="en-US" sz="2800" b="1" dirty="0" smtClean="0">
                <a:solidFill>
                  <a:srgbClr val="C00000"/>
                </a:solidFill>
                <a:latin typeface="Arial" pitchFamily="34" charset="0"/>
                <a:cs typeface="Arial" pitchFamily="34" charset="0"/>
              </a:rPr>
              <a:t>Poultry Farming involves                          raising chickens, ducks, turkeys and other birds for meat and eggs production.</a:t>
            </a:r>
          </a:p>
          <a:p>
            <a:pPr marL="401638" indent="-401638">
              <a:buFont typeface="Wingdings" pitchFamily="2" charset="2"/>
              <a:buChar char="§"/>
            </a:pPr>
            <a:r>
              <a:rPr lang="en-US" sz="2800" b="1" dirty="0" smtClean="0">
                <a:latin typeface="Arial" pitchFamily="34" charset="0"/>
                <a:cs typeface="Arial" pitchFamily="34" charset="0"/>
              </a:rPr>
              <a:t>Poultry farming has become highly mechanized and intensive to meet the growing demand for poultry products. </a:t>
            </a:r>
            <a:r>
              <a:rPr lang="en-US" sz="2800" b="1" dirty="0" smtClean="0">
                <a:solidFill>
                  <a:srgbClr val="C00000"/>
                </a:solidFill>
                <a:latin typeface="Arial" pitchFamily="34" charset="0"/>
                <a:cs typeface="Arial" pitchFamily="34" charset="0"/>
              </a:rPr>
              <a:t> </a:t>
            </a:r>
          </a:p>
        </p:txBody>
      </p:sp>
      <p:pic>
        <p:nvPicPr>
          <p:cNvPr id="3074" name="Picture 2"/>
          <p:cNvPicPr>
            <a:picLocks noChangeAspect="1" noChangeArrowheads="1"/>
          </p:cNvPicPr>
          <p:nvPr/>
        </p:nvPicPr>
        <p:blipFill>
          <a:blip r:embed="rId2"/>
          <a:srcRect/>
          <a:stretch>
            <a:fillRect/>
          </a:stretch>
        </p:blipFill>
        <p:spPr bwMode="auto">
          <a:xfrm>
            <a:off x="5333999" y="1676400"/>
            <a:ext cx="3554581" cy="2057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4724370"/>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7. </a:t>
            </a:r>
            <a:r>
              <a:rPr lang="en-US" sz="3000" b="1" u="sng" dirty="0" smtClean="0">
                <a:solidFill>
                  <a:srgbClr val="C00000"/>
                </a:solidFill>
                <a:latin typeface="Arial" pitchFamily="34" charset="0"/>
                <a:cs typeface="Arial" pitchFamily="34" charset="0"/>
              </a:rPr>
              <a:t>Aquaculture or Fish farming</a:t>
            </a:r>
          </a:p>
          <a:p>
            <a:pPr marL="514350" indent="-514350"/>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2900" b="1" dirty="0" smtClean="0">
                <a:latin typeface="Arial" pitchFamily="34" charset="0"/>
                <a:cs typeface="Arial" pitchFamily="34" charset="0"/>
              </a:rPr>
              <a:t>This involves  the                                     breeding &amp; rearing of                                       fish &amp; aquatic plants in                      controlled environments                             such as ponds, tanks                                   and ocean enclosures.</a:t>
            </a:r>
          </a:p>
          <a:p>
            <a:pPr marL="401638" indent="-401638">
              <a:buFont typeface="Wingdings" pitchFamily="2" charset="2"/>
              <a:buChar char="§"/>
            </a:pPr>
            <a:r>
              <a:rPr lang="en-US" sz="2900" b="1" dirty="0" smtClean="0">
                <a:solidFill>
                  <a:srgbClr val="C00000"/>
                </a:solidFill>
                <a:latin typeface="Arial" pitchFamily="34" charset="0"/>
                <a:cs typeface="Arial" pitchFamily="34" charset="0"/>
              </a:rPr>
              <a:t>This type of farming caters to the demand for seafood and help to conserve  wild fish populations.  </a:t>
            </a:r>
          </a:p>
        </p:txBody>
      </p:sp>
      <p:pic>
        <p:nvPicPr>
          <p:cNvPr id="4098" name="Picture 2"/>
          <p:cNvPicPr>
            <a:picLocks noChangeAspect="1" noChangeArrowheads="1"/>
          </p:cNvPicPr>
          <p:nvPr/>
        </p:nvPicPr>
        <p:blipFill>
          <a:blip r:embed="rId2"/>
          <a:srcRect/>
          <a:stretch>
            <a:fillRect/>
          </a:stretch>
        </p:blipFill>
        <p:spPr bwMode="auto">
          <a:xfrm>
            <a:off x="5410200" y="2242457"/>
            <a:ext cx="3657600" cy="2558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Types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676400"/>
            <a:ext cx="8153400" cy="4401205"/>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8. </a:t>
            </a:r>
            <a:r>
              <a:rPr lang="en-US" sz="3000" b="1" u="sng" dirty="0" smtClean="0">
                <a:solidFill>
                  <a:srgbClr val="C00000"/>
                </a:solidFill>
                <a:latin typeface="Arial" pitchFamily="34" charset="0"/>
                <a:cs typeface="Arial" pitchFamily="34" charset="0"/>
              </a:rPr>
              <a:t>Commercial Floriculture</a:t>
            </a:r>
          </a:p>
          <a:p>
            <a:pPr marL="514350" indent="-514350"/>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
            </a:pPr>
            <a:r>
              <a:rPr lang="en-US" sz="3000" b="1" dirty="0" smtClean="0">
                <a:latin typeface="Arial" pitchFamily="34" charset="0"/>
                <a:cs typeface="Arial" pitchFamily="34" charset="0"/>
              </a:rPr>
              <a:t>Comm. floriculture                         involves the large scale               cultivation of flowers &amp;               ornamental plants for                      the floral industry.</a:t>
            </a:r>
          </a:p>
          <a:p>
            <a:pPr marL="401638" indent="-401638">
              <a:buFont typeface="Wingdings" pitchFamily="2" charset="2"/>
              <a:buChar char="§"/>
            </a:pPr>
            <a:r>
              <a:rPr lang="en-US" sz="3000" b="1" dirty="0" smtClean="0">
                <a:solidFill>
                  <a:srgbClr val="C00000"/>
                </a:solidFill>
                <a:latin typeface="Arial" pitchFamily="34" charset="0"/>
                <a:cs typeface="Arial" pitchFamily="34" charset="0"/>
              </a:rPr>
              <a:t>Flowers are grown for various purpose, including floral arrangement, bouquets and decorations.  </a:t>
            </a:r>
          </a:p>
        </p:txBody>
      </p:sp>
      <p:pic>
        <p:nvPicPr>
          <p:cNvPr id="5122" name="Picture 2"/>
          <p:cNvPicPr>
            <a:picLocks noChangeAspect="1" noChangeArrowheads="1"/>
          </p:cNvPicPr>
          <p:nvPr/>
        </p:nvPicPr>
        <p:blipFill>
          <a:blip r:embed="rId2"/>
          <a:srcRect/>
          <a:stretch>
            <a:fillRect/>
          </a:stretch>
        </p:blipFill>
        <p:spPr bwMode="auto">
          <a:xfrm>
            <a:off x="5562600" y="2209800"/>
            <a:ext cx="3390900" cy="228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13247"/>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Advantages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804749"/>
            <a:ext cx="8153400" cy="4062651"/>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         Comm. Farming is more than just a farming practice in India because it take cares of people’s daily eating needs &amp; allow a nation to become economically strong through exports.</a:t>
            </a:r>
          </a:p>
          <a:p>
            <a:pPr marL="401638" indent="-401638"/>
            <a:endParaRPr lang="en-US"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latin typeface="Arial" pitchFamily="34" charset="0"/>
                <a:cs typeface="Arial" pitchFamily="34" charset="0"/>
              </a:rPr>
              <a:t>Comm. Farming boosts the power supply to areas in the suburbs of farmed land since it uses machinery &amp; electricity.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13247"/>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Advantages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804749"/>
            <a:ext cx="8153400" cy="4862870"/>
          </a:xfrm>
          <a:prstGeom prst="rect">
            <a:avLst/>
          </a:prstGeom>
          <a:noFill/>
        </p:spPr>
        <p:txBody>
          <a:bodyPr wrap="square" rtlCol="0">
            <a:spAutoFit/>
          </a:bodyPr>
          <a:lstStyle/>
          <a:p>
            <a:pPr marL="401638" indent="-401638">
              <a:buFont typeface="Wingdings" pitchFamily="2" charset="2"/>
              <a:buChar char="ü"/>
            </a:pPr>
            <a:r>
              <a:rPr lang="en-US" sz="3000" b="1" dirty="0" smtClean="0">
                <a:solidFill>
                  <a:srgbClr val="C00000"/>
                </a:solidFill>
                <a:latin typeface="Arial" pitchFamily="34" charset="0"/>
                <a:cs typeface="Arial" pitchFamily="34" charset="0"/>
              </a:rPr>
              <a:t>It contributes to the improvement of local infrastructure. Roads are paved to facilitate the transit of goods and equipment quickly and comfortably.</a:t>
            </a:r>
          </a:p>
          <a:p>
            <a:pPr marL="401638" indent="-401638"/>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latin typeface="Arial" pitchFamily="34" charset="0"/>
                <a:cs typeface="Arial" pitchFamily="34" charset="0"/>
              </a:rPr>
              <a:t>Comm. Farming is an easy way to boost a nation’s employment ratio. It creates multiple work opportunity for people in the surrounding region. </a:t>
            </a:r>
            <a:r>
              <a:rPr lang="en-US" sz="3000" b="1" dirty="0" smtClean="0">
                <a:solidFill>
                  <a:srgbClr val="C00000"/>
                </a:solidFill>
                <a:latin typeface="Arial" pitchFamily="34" charset="0"/>
                <a:cs typeface="Arial" pitchFamily="34" charset="0"/>
              </a:rPr>
              <a:t>To put it another way, commercial farming can help boost the local economy.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13247"/>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Advantages of Commercial Farming</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804749"/>
            <a:ext cx="8153400" cy="3016210"/>
          </a:xfrm>
          <a:prstGeom prst="rect">
            <a:avLst/>
          </a:prstGeom>
          <a:noFill/>
        </p:spPr>
        <p:txBody>
          <a:bodyPr wrap="square" rtlCol="0">
            <a:spAutoFit/>
          </a:bodyPr>
          <a:lstStyle/>
          <a:p>
            <a:pPr marL="401638" indent="-401638">
              <a:buFont typeface="Wingdings" pitchFamily="2" charset="2"/>
              <a:buChar char="ü"/>
            </a:pPr>
            <a:r>
              <a:rPr lang="en-US" sz="3000" b="1" dirty="0" smtClean="0">
                <a:solidFill>
                  <a:srgbClr val="C00000"/>
                </a:solidFill>
                <a:latin typeface="Arial" pitchFamily="34" charset="0"/>
                <a:cs typeface="Arial" pitchFamily="34" charset="0"/>
              </a:rPr>
              <a:t>As comm. Farming is mainly practiced for profit earning, it helps in foreign exchange polices. </a:t>
            </a:r>
          </a:p>
          <a:p>
            <a:pPr marL="401638" indent="-401638"/>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latin typeface="Arial" pitchFamily="34" charset="0"/>
                <a:cs typeface="Arial" pitchFamily="34" charset="0"/>
              </a:rPr>
              <a:t>Cocoa, coffee, and other non-traditional agricultural export commodities generate foreign exchange for their countries. </a:t>
            </a:r>
            <a:r>
              <a:rPr lang="en-US" sz="3000" b="1" dirty="0" smtClean="0">
                <a:solidFill>
                  <a:srgbClr val="C00000"/>
                </a:solidFill>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13247"/>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Challenges to Comm. Farming in India</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804749"/>
            <a:ext cx="8153400" cy="4862870"/>
          </a:xfrm>
          <a:prstGeom prst="rect">
            <a:avLst/>
          </a:prstGeom>
          <a:noFill/>
        </p:spPr>
        <p:txBody>
          <a:bodyPr wrap="square" rtlCol="0">
            <a:spAutoFit/>
          </a:bodyPr>
          <a:lstStyle/>
          <a:p>
            <a:pPr marL="401638" indent="-401638"/>
            <a:r>
              <a:rPr lang="en-US" sz="3000" b="1" dirty="0" smtClean="0">
                <a:solidFill>
                  <a:srgbClr val="C00000"/>
                </a:solidFill>
                <a:latin typeface="Arial" pitchFamily="34" charset="0"/>
                <a:cs typeface="Arial" pitchFamily="34" charset="0"/>
              </a:rPr>
              <a:t>         In India, Comm. Farming is essential for increasing food availability &amp;, hence, supporting the nation’s economy.  </a:t>
            </a:r>
            <a:r>
              <a:rPr lang="en-US" sz="3000" b="1" dirty="0" smtClean="0">
                <a:latin typeface="Arial" pitchFamily="34" charset="0"/>
                <a:cs typeface="Arial" pitchFamily="34" charset="0"/>
              </a:rPr>
              <a:t>However, it addresses some significant obstacles restricting output &amp; expansion.</a:t>
            </a:r>
          </a:p>
          <a:p>
            <a:pPr marL="401638" indent="-401638"/>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solidFill>
                  <a:srgbClr val="C00000"/>
                </a:solidFill>
                <a:latin typeface="Arial" pitchFamily="34" charset="0"/>
                <a:cs typeface="Arial" pitchFamily="34" charset="0"/>
              </a:rPr>
              <a:t>Small plots dominate India’s landmass. Hence, comm. farmers need help to apply contemporary (modern)  technologies, farming techniques or extensive operations.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13247"/>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Challenges to Comm. Farming in India</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804749"/>
            <a:ext cx="8153400" cy="4862870"/>
          </a:xfrm>
          <a:prstGeom prst="rect">
            <a:avLst/>
          </a:prstGeom>
          <a:noFill/>
        </p:spPr>
        <p:txBody>
          <a:bodyPr wrap="square" rtlCol="0">
            <a:spAutoFit/>
          </a:bodyPr>
          <a:lstStyle/>
          <a:p>
            <a:pPr marL="401638" indent="-401638">
              <a:buFont typeface="Wingdings" pitchFamily="2" charset="2"/>
              <a:buChar char="ü"/>
            </a:pPr>
            <a:r>
              <a:rPr lang="en-US" sz="3000" b="1" dirty="0" smtClean="0">
                <a:solidFill>
                  <a:srgbClr val="C00000"/>
                </a:solidFill>
                <a:latin typeface="Arial" pitchFamily="34" charset="0"/>
                <a:cs typeface="Arial" pitchFamily="34" charset="0"/>
              </a:rPr>
              <a:t>Irrigation remains a significant issue and unpredictable monsoon influence crop yields. Excessive GW extraction and inadequate water management strategies exacerbate (intensify) the issue. </a:t>
            </a:r>
            <a:endParaRPr lang="en-US" sz="3000" b="1" dirty="0" smtClean="0">
              <a:latin typeface="Arial" pitchFamily="34" charset="0"/>
              <a:cs typeface="Arial" pitchFamily="34" charset="0"/>
            </a:endParaRPr>
          </a:p>
          <a:p>
            <a:pPr marL="401638" indent="-401638"/>
            <a:endParaRPr lang="en-US" sz="1000"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latin typeface="Arial" pitchFamily="34" charset="0"/>
                <a:cs typeface="Arial" pitchFamily="34" charset="0"/>
              </a:rPr>
              <a:t>The cost of tools &amp; inputs may surpass (exceed) the revenues of small-scale commercial farmers.</a:t>
            </a:r>
            <a:r>
              <a:rPr lang="en-US" sz="3000" b="1" dirty="0" smtClean="0">
                <a:solidFill>
                  <a:srgbClr val="C00000"/>
                </a:solidFill>
                <a:latin typeface="Arial" pitchFamily="34" charset="0"/>
                <a:cs typeface="Arial" pitchFamily="34" charset="0"/>
              </a:rPr>
              <a:t> As they have to worry about money, they find it more difficult to try new activities.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066800"/>
            <a:ext cx="8077200" cy="615553"/>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Challenges to Comm. Farming in India</a:t>
            </a:r>
            <a:endParaRPr lang="en-US" sz="2600" b="1" dirty="0" smtClean="0">
              <a:latin typeface="Arial" pitchFamily="34" charset="0"/>
              <a:cs typeface="Arial" pitchFamily="34" charset="0"/>
            </a:endParaRP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858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685800" y="1524000"/>
            <a:ext cx="8153400" cy="3477875"/>
          </a:xfrm>
          <a:prstGeom prst="rect">
            <a:avLst/>
          </a:prstGeom>
          <a:noFill/>
        </p:spPr>
        <p:txBody>
          <a:bodyPr wrap="square" rtlCol="0">
            <a:spAutoFit/>
          </a:bodyPr>
          <a:lstStyle/>
          <a:p>
            <a:pPr marL="401638" indent="-401638">
              <a:buFont typeface="Wingdings" pitchFamily="2" charset="2"/>
              <a:buChar char="ü"/>
            </a:pPr>
            <a:r>
              <a:rPr lang="en-US" sz="3000" b="1" dirty="0" smtClean="0">
                <a:solidFill>
                  <a:srgbClr val="C00000"/>
                </a:solidFill>
                <a:latin typeface="Arial" pitchFamily="34" charset="0"/>
                <a:cs typeface="Arial" pitchFamily="34" charset="0"/>
              </a:rPr>
              <a:t>Supply chain management is challenging when problem arise with storage space, transportation networks and access to the newest technologies. </a:t>
            </a:r>
            <a:endParaRPr lang="en-US" sz="3000" b="1" dirty="0" smtClean="0">
              <a:latin typeface="Arial" pitchFamily="34" charset="0"/>
              <a:cs typeface="Arial" pitchFamily="34" charset="0"/>
            </a:endParaRPr>
          </a:p>
          <a:p>
            <a:pPr marL="401638" indent="-401638"/>
            <a:endParaRPr lang="en-US" sz="400" b="1" dirty="0" smtClean="0">
              <a:solidFill>
                <a:srgbClr val="C00000"/>
              </a:solidFill>
              <a:latin typeface="Arial" pitchFamily="34" charset="0"/>
              <a:cs typeface="Arial" pitchFamily="34" charset="0"/>
            </a:endParaRPr>
          </a:p>
          <a:p>
            <a:pPr marL="401638" indent="-401638">
              <a:buFont typeface="Wingdings" pitchFamily="2" charset="2"/>
              <a:buChar char="ü"/>
            </a:pPr>
            <a:r>
              <a:rPr lang="en-US" sz="3000" b="1" dirty="0" smtClean="0">
                <a:latin typeface="Arial" pitchFamily="34" charset="0"/>
                <a:cs typeface="Arial" pitchFamily="34" charset="0"/>
              </a:rPr>
              <a:t>Soil deterioration, biodiversity loss &amp; climate change are undermining the reliability of industrial agriculture.</a:t>
            </a:r>
            <a:endParaRPr lang="en-US" sz="3000" b="1" dirty="0" smtClean="0">
              <a:solidFill>
                <a:srgbClr val="C00000"/>
              </a:solidFill>
              <a:latin typeface="Arial" pitchFamily="34" charset="0"/>
              <a:cs typeface="Arial" pitchFamily="34" charset="0"/>
            </a:endParaRPr>
          </a:p>
        </p:txBody>
      </p:sp>
      <p:sp>
        <p:nvSpPr>
          <p:cNvPr id="8" name="Rectangle 7"/>
          <p:cNvSpPr/>
          <p:nvPr/>
        </p:nvSpPr>
        <p:spPr>
          <a:xfrm>
            <a:off x="762000" y="4831140"/>
            <a:ext cx="8077200"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700" b="1" dirty="0" smtClean="0">
                <a:latin typeface="Arial" pitchFamily="34" charset="0"/>
                <a:cs typeface="Arial" pitchFamily="34" charset="0"/>
              </a:rPr>
              <a:t>Thus, establishing new regulations, employing sustainable practices &amp; enhancing technology is imperative to ensure the future sustainability of  commercial farming in India.</a:t>
            </a:r>
            <a:endParaRPr lang="en-US" sz="27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graphicFrame>
        <p:nvGraphicFramePr>
          <p:cNvPr id="7" name="Table 6"/>
          <p:cNvGraphicFramePr>
            <a:graphicFrameLocks noGrp="1"/>
          </p:cNvGraphicFramePr>
          <p:nvPr/>
        </p:nvGraphicFramePr>
        <p:xfrm>
          <a:off x="762000" y="685800"/>
          <a:ext cx="8153400" cy="5913120"/>
        </p:xfrm>
        <a:graphic>
          <a:graphicData uri="http://schemas.openxmlformats.org/drawingml/2006/table">
            <a:tbl>
              <a:tblPr firstRow="1" bandRow="1">
                <a:tableStyleId>{5C22544A-7EE6-4342-B048-85BDC9FD1C3A}</a:tableStyleId>
              </a:tblPr>
              <a:tblGrid>
                <a:gridCol w="3810000"/>
                <a:gridCol w="4343400"/>
              </a:tblGrid>
              <a:tr h="594360">
                <a:tc>
                  <a:txBody>
                    <a:bodyPr/>
                    <a:lstStyle/>
                    <a:p>
                      <a:r>
                        <a:rPr lang="en-US" sz="2800" b="1" dirty="0" smtClean="0">
                          <a:solidFill>
                            <a:schemeClr val="tx1"/>
                          </a:solidFill>
                          <a:latin typeface="Arial" pitchFamily="34" charset="0"/>
                          <a:cs typeface="Arial" pitchFamily="34" charset="0"/>
                        </a:rPr>
                        <a:t>Traditional Farming</a:t>
                      </a:r>
                      <a:endParaRPr lang="en-US" sz="2800" dirty="0">
                        <a:solidFill>
                          <a:schemeClr val="tx1"/>
                        </a:solidFill>
                      </a:endParaRPr>
                    </a:p>
                  </a:txBody>
                  <a:tcPr>
                    <a:lnR w="12700" cap="flat" cmpd="sng" algn="ctr">
                      <a:solidFill>
                        <a:schemeClr val="tx1"/>
                      </a:solidFill>
                      <a:prstDash val="solid"/>
                      <a:round/>
                      <a:headEnd type="none" w="med" len="med"/>
                      <a:tailEnd type="none" w="med" len="med"/>
                    </a:lnR>
                    <a:solidFill>
                      <a:srgbClr val="00B0F0"/>
                    </a:solidFill>
                  </a:tcPr>
                </a:tc>
                <a:tc>
                  <a:txBody>
                    <a:bodyPr/>
                    <a:lstStyle/>
                    <a:p>
                      <a:r>
                        <a:rPr lang="en-US" sz="2800" b="1" dirty="0" smtClean="0">
                          <a:solidFill>
                            <a:schemeClr val="tx1"/>
                          </a:solidFill>
                          <a:latin typeface="Arial" pitchFamily="34" charset="0"/>
                          <a:cs typeface="Arial" pitchFamily="34" charset="0"/>
                        </a:rPr>
                        <a:t>Modern Farming </a:t>
                      </a:r>
                      <a:endParaRPr lang="en-US" sz="2800" dirty="0">
                        <a:solidFill>
                          <a:schemeClr val="tx1"/>
                        </a:solidFill>
                      </a:endParaRPr>
                    </a:p>
                  </a:txBody>
                  <a:tcPr>
                    <a:lnL w="12700" cap="flat" cmpd="sng" algn="ctr">
                      <a:solidFill>
                        <a:schemeClr val="tx1"/>
                      </a:solidFill>
                      <a:prstDash val="solid"/>
                      <a:round/>
                      <a:headEnd type="none" w="med" len="med"/>
                      <a:tailEnd type="none" w="med" len="med"/>
                    </a:lnL>
                    <a:solidFill>
                      <a:srgbClr val="00B0F0"/>
                    </a:solidFill>
                  </a:tcPr>
                </a:tc>
              </a:tr>
              <a:tr h="594360">
                <a:tc>
                  <a:txBody>
                    <a:bodyPr/>
                    <a:lstStyle/>
                    <a:p>
                      <a:r>
                        <a:rPr lang="en-US" sz="2800" b="1" i="0" kern="1200" dirty="0" smtClean="0">
                          <a:solidFill>
                            <a:schemeClr val="dk1"/>
                          </a:solidFill>
                          <a:latin typeface="Arial" pitchFamily="34" charset="0"/>
                          <a:ea typeface="+mn-ea"/>
                          <a:cs typeface="Arial" pitchFamily="34" charset="0"/>
                        </a:rPr>
                        <a:t>Small-scale farming</a:t>
                      </a: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800" b="1" i="0" kern="1200" dirty="0" smtClean="0">
                          <a:solidFill>
                            <a:schemeClr val="dk1"/>
                          </a:solidFill>
                          <a:latin typeface="Arial" pitchFamily="34" charset="0"/>
                          <a:ea typeface="+mn-ea"/>
                          <a:cs typeface="Arial" pitchFamily="34" charset="0"/>
                        </a:rPr>
                        <a:t>Industrial or conventional farming</a:t>
                      </a:r>
                    </a:p>
                  </a:txBody>
                  <a:tcPr>
                    <a:lnL w="12700" cap="flat" cmpd="sng" algn="ctr">
                      <a:solidFill>
                        <a:schemeClr val="tx1"/>
                      </a:solidFill>
                      <a:prstDash val="solid"/>
                      <a:round/>
                      <a:headEnd type="none" w="med" len="med"/>
                      <a:tailEnd type="none" w="med" len="med"/>
                    </a:lnL>
                    <a:solidFill>
                      <a:srgbClr val="FFC000"/>
                    </a:solidFill>
                  </a:tcPr>
                </a:tc>
              </a:tr>
              <a:tr h="594360">
                <a:tc>
                  <a:txBody>
                    <a:bodyPr/>
                    <a:lstStyle/>
                    <a:p>
                      <a:r>
                        <a:rPr lang="en-US" sz="2800" b="1" i="0" kern="1200" dirty="0" smtClean="0">
                          <a:solidFill>
                            <a:schemeClr val="dk1"/>
                          </a:solidFill>
                          <a:latin typeface="Arial" pitchFamily="34" charset="0"/>
                          <a:ea typeface="+mn-ea"/>
                          <a:cs typeface="Arial" pitchFamily="34" charset="0"/>
                        </a:rPr>
                        <a:t>Low rate of prod.</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r>
                        <a:rPr lang="en-US" sz="2800" b="1" i="0" kern="1200" dirty="0" smtClean="0">
                          <a:solidFill>
                            <a:schemeClr val="dk1"/>
                          </a:solidFill>
                          <a:latin typeface="Arial" pitchFamily="34" charset="0"/>
                          <a:ea typeface="+mn-ea"/>
                          <a:cs typeface="Arial" pitchFamily="34" charset="0"/>
                        </a:rPr>
                        <a:t>Higher rate of prod.</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r>
              <a:tr h="594360">
                <a:tc>
                  <a:txBody>
                    <a:bodyPr/>
                    <a:lstStyle/>
                    <a:p>
                      <a:r>
                        <a:rPr lang="en-US" sz="2800" b="1" i="0" kern="1200" dirty="0" smtClean="0">
                          <a:solidFill>
                            <a:schemeClr val="dk1"/>
                          </a:solidFill>
                          <a:latin typeface="Arial" pitchFamily="34" charset="0"/>
                          <a:ea typeface="+mn-ea"/>
                          <a:cs typeface="Arial" pitchFamily="34" charset="0"/>
                        </a:rPr>
                        <a:t>Minimum damage to the environment</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800" b="1" i="0" kern="1200" dirty="0" smtClean="0">
                          <a:solidFill>
                            <a:schemeClr val="dk1"/>
                          </a:solidFill>
                          <a:latin typeface="Arial" pitchFamily="34" charset="0"/>
                          <a:ea typeface="+mn-ea"/>
                          <a:cs typeface="Arial" pitchFamily="34" charset="0"/>
                        </a:rPr>
                        <a:t>Less environment-friendly</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rgbClr val="FFC000"/>
                    </a:solidFill>
                  </a:tcPr>
                </a:tc>
              </a:tr>
              <a:tr h="594360">
                <a:tc>
                  <a:txBody>
                    <a:bodyPr/>
                    <a:lstStyle/>
                    <a:p>
                      <a:r>
                        <a:rPr lang="en-US" sz="2800" b="1" i="0" kern="1200" dirty="0" smtClean="0">
                          <a:solidFill>
                            <a:schemeClr val="dk1"/>
                          </a:solidFill>
                          <a:latin typeface="Arial" pitchFamily="34" charset="0"/>
                          <a:ea typeface="+mn-ea"/>
                          <a:cs typeface="Arial" pitchFamily="34" charset="0"/>
                        </a:rPr>
                        <a:t>More farm labour and use of cattle</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r>
                        <a:rPr lang="en-US" sz="2800" b="1" i="0" kern="1200" dirty="0" smtClean="0">
                          <a:solidFill>
                            <a:schemeClr val="dk1"/>
                          </a:solidFill>
                          <a:latin typeface="Arial" pitchFamily="34" charset="0"/>
                          <a:ea typeface="+mn-ea"/>
                          <a:cs typeface="Arial" pitchFamily="34" charset="0"/>
                        </a:rPr>
                        <a:t>Less farm labour and use of tractors</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r>
              <a:tr h="594360">
                <a:tc>
                  <a:txBody>
                    <a:bodyPr/>
                    <a:lstStyle/>
                    <a:p>
                      <a:r>
                        <a:rPr lang="en-US" sz="2800" b="1" i="0" kern="1200" dirty="0" smtClean="0">
                          <a:solidFill>
                            <a:schemeClr val="dk1"/>
                          </a:solidFill>
                          <a:latin typeface="Arial" pitchFamily="34" charset="0"/>
                          <a:ea typeface="+mn-ea"/>
                          <a:cs typeface="Arial" pitchFamily="34" charset="0"/>
                        </a:rPr>
                        <a:t>Use of compost &amp; manure</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800" b="1" i="0" kern="1200" dirty="0" smtClean="0">
                          <a:solidFill>
                            <a:schemeClr val="dk1"/>
                          </a:solidFill>
                          <a:latin typeface="Arial" pitchFamily="34" charset="0"/>
                          <a:ea typeface="+mn-ea"/>
                          <a:cs typeface="Arial" pitchFamily="34" charset="0"/>
                        </a:rPr>
                        <a:t>Use chemical-based fertilizers &amp; pesticides</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rgbClr val="FFC000"/>
                    </a:solidFill>
                  </a:tcPr>
                </a:tc>
              </a:tr>
              <a:tr h="594360">
                <a:tc>
                  <a:txBody>
                    <a:bodyPr/>
                    <a:lstStyle/>
                    <a:p>
                      <a:r>
                        <a:rPr lang="en-US" sz="2800" b="1" i="0" kern="1200" smtClean="0">
                          <a:solidFill>
                            <a:schemeClr val="dk1"/>
                          </a:solidFill>
                          <a:latin typeface="Arial" pitchFamily="34" charset="0"/>
                          <a:ea typeface="+mn-ea"/>
                          <a:cs typeface="Arial" pitchFamily="34" charset="0"/>
                        </a:rPr>
                        <a:t>Produces quality </a:t>
                      </a:r>
                      <a:r>
                        <a:rPr lang="en-US" sz="2800" b="1" i="0" kern="1200" dirty="0" smtClean="0">
                          <a:solidFill>
                            <a:schemeClr val="dk1"/>
                          </a:solidFill>
                          <a:latin typeface="Arial" pitchFamily="34" charset="0"/>
                          <a:ea typeface="+mn-ea"/>
                          <a:cs typeface="Arial" pitchFamily="34" charset="0"/>
                        </a:rPr>
                        <a:t>products</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800" b="1" i="0" kern="1200" dirty="0" smtClean="0">
                          <a:solidFill>
                            <a:schemeClr val="dk1"/>
                          </a:solidFill>
                          <a:latin typeface="Arial" pitchFamily="34" charset="0"/>
                          <a:ea typeface="+mn-ea"/>
                          <a:cs typeface="Arial" pitchFamily="34" charset="0"/>
                        </a:rPr>
                        <a:t>Produces lower quality products</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rgbClr val="FFC000"/>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762000" y="1418272"/>
            <a:ext cx="7772400" cy="553998"/>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Advantages</a:t>
            </a:r>
            <a:endParaRPr lang="en-US" sz="3000" b="1" dirty="0">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buFont typeface="Wingdings" pitchFamily="2" charset="2"/>
              <a:buChar char="q"/>
            </a:pPr>
            <a:r>
              <a:rPr lang="en-US" sz="3000" b="1" dirty="0" smtClean="0">
                <a:solidFill>
                  <a:srgbClr val="C00000"/>
                </a:solidFill>
                <a:latin typeface="Arial" pitchFamily="34" charset="0"/>
                <a:cs typeface="Arial" pitchFamily="34" charset="0"/>
              </a:rPr>
              <a:t> Shifting cultivation (</a:t>
            </a:r>
            <a:r>
              <a:rPr lang="en-US" sz="2500" b="1" dirty="0" smtClean="0">
                <a:solidFill>
                  <a:srgbClr val="C00000"/>
                </a:solidFill>
                <a:latin typeface="Arial" pitchFamily="34" charset="0"/>
                <a:cs typeface="Arial" pitchFamily="34" charset="0"/>
              </a:rPr>
              <a:t>Slash &amp; burn Agriculture)</a:t>
            </a:r>
            <a:endParaRPr lang="en-US" sz="2500" b="1" dirty="0">
              <a:solidFill>
                <a:srgbClr val="C00000"/>
              </a:solidFill>
              <a:latin typeface="Arial" pitchFamily="34" charset="0"/>
              <a:cs typeface="Arial" pitchFamily="34" charset="0"/>
            </a:endParaRPr>
          </a:p>
        </p:txBody>
      </p:sp>
      <p:sp>
        <p:nvSpPr>
          <p:cNvPr id="7" name="Rectangle 6"/>
          <p:cNvSpPr/>
          <p:nvPr/>
        </p:nvSpPr>
        <p:spPr>
          <a:xfrm>
            <a:off x="762000" y="1981200"/>
            <a:ext cx="7696200" cy="1938992"/>
          </a:xfrm>
          <a:prstGeom prst="rect">
            <a:avLst/>
          </a:prstGeom>
        </p:spPr>
        <p:txBody>
          <a:bodyPr wrap="square">
            <a:spAutoFit/>
          </a:bodyPr>
          <a:lstStyle/>
          <a:p>
            <a:pPr marL="566738" indent="-566738">
              <a:buFont typeface="Wingdings" pitchFamily="2" charset="2"/>
              <a:buChar char="ü"/>
            </a:pPr>
            <a:r>
              <a:rPr lang="en-US" sz="3000" b="1" dirty="0" smtClean="0">
                <a:solidFill>
                  <a:srgbClr val="C00000"/>
                </a:solidFill>
                <a:latin typeface="Arial" pitchFamily="34" charset="0"/>
                <a:cs typeface="Arial" pitchFamily="34" charset="0"/>
              </a:rPr>
              <a:t>It allows soil recovery over time, conserves biodiversity in forested areas, and requires fewer inputs like fertilizers or pesticides. </a:t>
            </a:r>
          </a:p>
        </p:txBody>
      </p:sp>
      <p:sp>
        <p:nvSpPr>
          <p:cNvPr id="9" name="Rectangle 8"/>
          <p:cNvSpPr/>
          <p:nvPr/>
        </p:nvSpPr>
        <p:spPr>
          <a:xfrm>
            <a:off x="762000" y="4771072"/>
            <a:ext cx="7772400" cy="1477328"/>
          </a:xfrm>
          <a:prstGeom prst="rect">
            <a:avLst/>
          </a:prstGeom>
        </p:spPr>
        <p:txBody>
          <a:bodyPr wrap="square">
            <a:spAutoFit/>
          </a:bodyPr>
          <a:lstStyle/>
          <a:p>
            <a:pPr marL="566738" indent="-566738">
              <a:buFont typeface="Wingdings" pitchFamily="2" charset="2"/>
              <a:buChar char="ü"/>
            </a:pPr>
            <a:r>
              <a:rPr lang="en-US" sz="3000" b="1" dirty="0" smtClean="0">
                <a:solidFill>
                  <a:srgbClr val="C00000"/>
                </a:solidFill>
                <a:latin typeface="Arial" pitchFamily="34" charset="0"/>
                <a:cs typeface="Arial" pitchFamily="34" charset="0"/>
              </a:rPr>
              <a:t>Deforestation, loss of biodiversity, and unsustainable with increasing</a:t>
            </a:r>
            <a:br>
              <a:rPr lang="en-US" sz="3000" b="1" dirty="0" smtClean="0">
                <a:solidFill>
                  <a:srgbClr val="C00000"/>
                </a:solidFill>
                <a:latin typeface="Arial" pitchFamily="34" charset="0"/>
                <a:cs typeface="Arial" pitchFamily="34" charset="0"/>
              </a:rPr>
            </a:br>
            <a:r>
              <a:rPr lang="en-US" sz="3000" b="1" dirty="0" smtClean="0">
                <a:solidFill>
                  <a:srgbClr val="C00000"/>
                </a:solidFill>
                <a:latin typeface="Arial" pitchFamily="34" charset="0"/>
                <a:cs typeface="Arial" pitchFamily="34" charset="0"/>
              </a:rPr>
              <a:t>population pressure.</a:t>
            </a:r>
            <a:endParaRPr lang="en-US" sz="3000" b="1" dirty="0">
              <a:solidFill>
                <a:srgbClr val="C00000"/>
              </a:solidFill>
              <a:latin typeface="Arial" pitchFamily="34" charset="0"/>
              <a:cs typeface="Arial" pitchFamily="34" charset="0"/>
            </a:endParaRPr>
          </a:p>
        </p:txBody>
      </p:sp>
      <p:sp>
        <p:nvSpPr>
          <p:cNvPr id="10" name="Rectangle 9"/>
          <p:cNvSpPr/>
          <p:nvPr/>
        </p:nvSpPr>
        <p:spPr>
          <a:xfrm>
            <a:off x="762000" y="4170402"/>
            <a:ext cx="7772400" cy="553998"/>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Disadvantages</a:t>
            </a:r>
            <a:endParaRPr lang="en-US" sz="3000" b="1" dirty="0">
              <a:latin typeface="Arial" pitchFamily="34" charset="0"/>
              <a:cs typeface="Arial" pitchFamily="34" charset="0"/>
            </a:endParaRPr>
          </a:p>
        </p:txBody>
      </p:sp>
      <p:cxnSp>
        <p:nvCxnSpPr>
          <p:cNvPr id="14" name="Straight Connector 13"/>
          <p:cNvCxnSpPr/>
          <p:nvPr/>
        </p:nvCxnSpPr>
        <p:spPr>
          <a:xfrm>
            <a:off x="914400" y="41148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graphicFrame>
        <p:nvGraphicFramePr>
          <p:cNvPr id="7" name="Table 6"/>
          <p:cNvGraphicFramePr>
            <a:graphicFrameLocks noGrp="1"/>
          </p:cNvGraphicFramePr>
          <p:nvPr/>
        </p:nvGraphicFramePr>
        <p:xfrm>
          <a:off x="762000" y="609600"/>
          <a:ext cx="8153400" cy="6080760"/>
        </p:xfrm>
        <a:graphic>
          <a:graphicData uri="http://schemas.openxmlformats.org/drawingml/2006/table">
            <a:tbl>
              <a:tblPr firstRow="1" bandRow="1">
                <a:tableStyleId>{5C22544A-7EE6-4342-B048-85BDC9FD1C3A}</a:tableStyleId>
              </a:tblPr>
              <a:tblGrid>
                <a:gridCol w="4419600"/>
                <a:gridCol w="3733800"/>
              </a:tblGrid>
              <a:tr h="594360">
                <a:tc>
                  <a:txBody>
                    <a:bodyPr/>
                    <a:lstStyle/>
                    <a:p>
                      <a:r>
                        <a:rPr lang="en-US" sz="2800" b="1" dirty="0" smtClean="0">
                          <a:solidFill>
                            <a:schemeClr val="tx1"/>
                          </a:solidFill>
                          <a:latin typeface="Arial" pitchFamily="34" charset="0"/>
                          <a:cs typeface="Arial" pitchFamily="34" charset="0"/>
                        </a:rPr>
                        <a:t>Subsistence Farming</a:t>
                      </a:r>
                      <a:endParaRPr lang="en-US" sz="2800" dirty="0">
                        <a:solidFill>
                          <a:schemeClr val="tx1"/>
                        </a:solidFill>
                      </a:endParaRPr>
                    </a:p>
                  </a:txBody>
                  <a:tcPr>
                    <a:lnR w="12700" cap="flat" cmpd="sng" algn="ctr">
                      <a:solidFill>
                        <a:schemeClr val="tx1"/>
                      </a:solidFill>
                      <a:prstDash val="solid"/>
                      <a:round/>
                      <a:headEnd type="none" w="med" len="med"/>
                      <a:tailEnd type="none" w="med" len="med"/>
                    </a:lnR>
                    <a:solidFill>
                      <a:srgbClr val="00B0F0"/>
                    </a:solidFill>
                  </a:tcPr>
                </a:tc>
                <a:tc>
                  <a:txBody>
                    <a:bodyPr/>
                    <a:lstStyle/>
                    <a:p>
                      <a:r>
                        <a:rPr lang="en-US" sz="2800" b="1" dirty="0" smtClean="0">
                          <a:solidFill>
                            <a:schemeClr val="tx1"/>
                          </a:solidFill>
                          <a:latin typeface="Arial" pitchFamily="34" charset="0"/>
                          <a:cs typeface="Arial" pitchFamily="34" charset="0"/>
                        </a:rPr>
                        <a:t>Commercial</a:t>
                      </a:r>
                      <a:r>
                        <a:rPr lang="en-US" sz="2800" b="1" baseline="0" dirty="0" smtClean="0">
                          <a:solidFill>
                            <a:schemeClr val="tx1"/>
                          </a:solidFill>
                          <a:latin typeface="Arial" pitchFamily="34" charset="0"/>
                          <a:cs typeface="Arial" pitchFamily="34" charset="0"/>
                        </a:rPr>
                        <a:t> </a:t>
                      </a:r>
                      <a:r>
                        <a:rPr lang="en-US" sz="2800" b="1" dirty="0" smtClean="0">
                          <a:solidFill>
                            <a:schemeClr val="tx1"/>
                          </a:solidFill>
                          <a:latin typeface="Arial" pitchFamily="34" charset="0"/>
                          <a:cs typeface="Arial" pitchFamily="34" charset="0"/>
                        </a:rPr>
                        <a:t>Farming </a:t>
                      </a:r>
                      <a:endParaRPr lang="en-US" sz="2800" dirty="0">
                        <a:solidFill>
                          <a:schemeClr val="tx1"/>
                        </a:solidFill>
                      </a:endParaRPr>
                    </a:p>
                  </a:txBody>
                  <a:tcPr>
                    <a:lnL w="12700" cap="flat" cmpd="sng" algn="ctr">
                      <a:solidFill>
                        <a:schemeClr val="tx1"/>
                      </a:solidFill>
                      <a:prstDash val="solid"/>
                      <a:round/>
                      <a:headEnd type="none" w="med" len="med"/>
                      <a:tailEnd type="none" w="med" len="med"/>
                    </a:lnL>
                    <a:solidFill>
                      <a:srgbClr val="00B0F0"/>
                    </a:solidFill>
                  </a:tcPr>
                </a:tc>
              </a:tr>
              <a:tr h="594360">
                <a:tc>
                  <a:txBody>
                    <a:bodyPr/>
                    <a:lstStyle/>
                    <a:p>
                      <a:r>
                        <a:rPr lang="en-US" sz="2800" b="1" i="0" kern="1200" dirty="0" smtClean="0">
                          <a:solidFill>
                            <a:schemeClr val="dk1"/>
                          </a:solidFill>
                          <a:latin typeface="Arial" pitchFamily="34" charset="0"/>
                          <a:ea typeface="+mn-ea"/>
                          <a:cs typeface="Arial" pitchFamily="34" charset="0"/>
                        </a:rPr>
                        <a:t>Objective is to produce enough for family consumption</a:t>
                      </a: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800" b="1" i="0" kern="1200" dirty="0" smtClean="0">
                          <a:solidFill>
                            <a:schemeClr val="dk1"/>
                          </a:solidFill>
                          <a:latin typeface="Arial" pitchFamily="34" charset="0"/>
                          <a:ea typeface="+mn-ea"/>
                          <a:cs typeface="Arial" pitchFamily="34" charset="0"/>
                        </a:rPr>
                        <a:t>Objective is to produce for sale in the market for profit</a:t>
                      </a:r>
                    </a:p>
                  </a:txBody>
                  <a:tcPr>
                    <a:lnL w="12700" cap="flat" cmpd="sng" algn="ctr">
                      <a:solidFill>
                        <a:schemeClr val="tx1"/>
                      </a:solidFill>
                      <a:prstDash val="solid"/>
                      <a:round/>
                      <a:headEnd type="none" w="med" len="med"/>
                      <a:tailEnd type="none" w="med" len="med"/>
                    </a:lnL>
                    <a:solidFill>
                      <a:srgbClr val="FFC000"/>
                    </a:solidFill>
                  </a:tcPr>
                </a:tc>
              </a:tr>
              <a:tr h="594360">
                <a:tc>
                  <a:txBody>
                    <a:bodyPr/>
                    <a:lstStyle/>
                    <a:p>
                      <a:r>
                        <a:rPr lang="en-US" sz="2800" b="1" i="0" kern="1200" dirty="0" smtClean="0">
                          <a:solidFill>
                            <a:schemeClr val="dk1"/>
                          </a:solidFill>
                          <a:latin typeface="Arial" pitchFamily="34" charset="0"/>
                          <a:ea typeface="+mn-ea"/>
                          <a:cs typeface="Arial" pitchFamily="34" charset="0"/>
                        </a:rPr>
                        <a:t>Practiced on Small-scale</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r>
                        <a:rPr lang="en-US" sz="2800" b="1" i="0" kern="1200" dirty="0" smtClean="0">
                          <a:solidFill>
                            <a:schemeClr val="dk1"/>
                          </a:solidFill>
                          <a:latin typeface="Arial" pitchFamily="34" charset="0"/>
                          <a:ea typeface="+mn-ea"/>
                          <a:cs typeface="Arial" pitchFamily="34" charset="0"/>
                        </a:rPr>
                        <a:t>Practiced on Large-scale</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r>
              <a:tr h="594360">
                <a:tc>
                  <a:txBody>
                    <a:bodyPr/>
                    <a:lstStyle/>
                    <a:p>
                      <a:r>
                        <a:rPr lang="en-US" sz="2800" b="1" i="0" kern="1200" dirty="0" smtClean="0">
                          <a:solidFill>
                            <a:schemeClr val="dk1"/>
                          </a:solidFill>
                          <a:latin typeface="Arial" pitchFamily="34" charset="0"/>
                          <a:ea typeface="+mn-ea"/>
                          <a:cs typeface="Arial" pitchFamily="34" charset="0"/>
                        </a:rPr>
                        <a:t>Production technology relies on traditional methods</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800" b="1" i="0" kern="1200" dirty="0" smtClean="0">
                          <a:solidFill>
                            <a:schemeClr val="dk1"/>
                          </a:solidFill>
                          <a:latin typeface="Arial" pitchFamily="34" charset="0"/>
                          <a:ea typeface="+mn-ea"/>
                          <a:cs typeface="Arial" pitchFamily="34" charset="0"/>
                        </a:rPr>
                        <a:t>Production technology Uses modern machinery &amp; technologies</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rgbClr val="FFC000"/>
                    </a:solidFill>
                  </a:tcPr>
                </a:tc>
              </a:tr>
              <a:tr h="594360">
                <a:tc>
                  <a:txBody>
                    <a:bodyPr/>
                    <a:lstStyle/>
                    <a:p>
                      <a:r>
                        <a:rPr lang="en-US" sz="2800" b="1" i="0" kern="1200" dirty="0" smtClean="0">
                          <a:solidFill>
                            <a:schemeClr val="dk1"/>
                          </a:solidFill>
                          <a:latin typeface="Arial" pitchFamily="34" charset="0"/>
                          <a:ea typeface="+mn-ea"/>
                          <a:cs typeface="Arial" pitchFamily="34" charset="0"/>
                        </a:rPr>
                        <a:t>Selection of crops is diverse</a:t>
                      </a:r>
                      <a:r>
                        <a:rPr lang="en-US" sz="2800" b="1" i="0" kern="1200" baseline="0" dirty="0" smtClean="0">
                          <a:solidFill>
                            <a:schemeClr val="dk1"/>
                          </a:solidFill>
                          <a:latin typeface="Arial" pitchFamily="34" charset="0"/>
                          <a:ea typeface="+mn-ea"/>
                          <a:cs typeface="Arial" pitchFamily="34" charset="0"/>
                        </a:rPr>
                        <a:t> </a:t>
                      </a:r>
                      <a:r>
                        <a:rPr lang="en-US" sz="2800" b="1" i="1" kern="1200" baseline="0" dirty="0" smtClean="0">
                          <a:solidFill>
                            <a:schemeClr val="dk1"/>
                          </a:solidFill>
                          <a:latin typeface="Arial" pitchFamily="34" charset="0"/>
                          <a:ea typeface="+mn-ea"/>
                          <a:cs typeface="Arial" pitchFamily="34" charset="0"/>
                        </a:rPr>
                        <a:t>i.e</a:t>
                      </a:r>
                      <a:r>
                        <a:rPr lang="en-US" sz="2800" b="1" i="0" kern="1200" baseline="0" dirty="0" smtClean="0">
                          <a:solidFill>
                            <a:schemeClr val="dk1"/>
                          </a:solidFill>
                          <a:latin typeface="Arial" pitchFamily="34" charset="0"/>
                          <a:ea typeface="+mn-ea"/>
                          <a:cs typeface="Arial" pitchFamily="34" charset="0"/>
                        </a:rPr>
                        <a:t>., </a:t>
                      </a:r>
                      <a:r>
                        <a:rPr lang="en-US" sz="2800" b="1" i="0" kern="1200" dirty="0" smtClean="0">
                          <a:solidFill>
                            <a:schemeClr val="dk1"/>
                          </a:solidFill>
                          <a:latin typeface="Arial" pitchFamily="34" charset="0"/>
                          <a:ea typeface="+mn-ea"/>
                          <a:cs typeface="Arial" pitchFamily="34" charset="0"/>
                        </a:rPr>
                        <a:t>staple</a:t>
                      </a:r>
                      <a:r>
                        <a:rPr lang="en-US" sz="2800" b="1" i="0" kern="1200" baseline="0" dirty="0" smtClean="0">
                          <a:solidFill>
                            <a:schemeClr val="dk1"/>
                          </a:solidFill>
                          <a:latin typeface="Arial" pitchFamily="34" charset="0"/>
                          <a:ea typeface="+mn-ea"/>
                          <a:cs typeface="Arial" pitchFamily="34" charset="0"/>
                        </a:rPr>
                        <a:t> foods &amp; vegetables/fruits)</a:t>
                      </a:r>
                      <a:endParaRPr lang="en-US" sz="28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r>
                        <a:rPr lang="en-US" sz="2800" b="1" i="0" kern="1200" dirty="0" smtClean="0">
                          <a:solidFill>
                            <a:schemeClr val="dk1"/>
                          </a:solidFill>
                          <a:latin typeface="Arial" pitchFamily="34" charset="0"/>
                          <a:ea typeface="+mn-ea"/>
                          <a:cs typeface="Arial" pitchFamily="34" charset="0"/>
                        </a:rPr>
                        <a:t>Focuses on high-value cash</a:t>
                      </a:r>
                      <a:r>
                        <a:rPr lang="en-US" sz="2800" b="1" i="0" kern="1200" baseline="0" dirty="0" smtClean="0">
                          <a:solidFill>
                            <a:schemeClr val="dk1"/>
                          </a:solidFill>
                          <a:latin typeface="Arial" pitchFamily="34" charset="0"/>
                          <a:ea typeface="+mn-ea"/>
                          <a:cs typeface="Arial" pitchFamily="34" charset="0"/>
                        </a:rPr>
                        <a:t> crops or livestock</a:t>
                      </a:r>
                      <a:endParaRPr lang="en-US" sz="28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graphicFrame>
        <p:nvGraphicFramePr>
          <p:cNvPr id="7" name="Table 6"/>
          <p:cNvGraphicFramePr>
            <a:graphicFrameLocks noGrp="1"/>
          </p:cNvGraphicFramePr>
          <p:nvPr/>
        </p:nvGraphicFramePr>
        <p:xfrm>
          <a:off x="762000" y="624840"/>
          <a:ext cx="8153400" cy="3642360"/>
        </p:xfrm>
        <a:graphic>
          <a:graphicData uri="http://schemas.openxmlformats.org/drawingml/2006/table">
            <a:tbl>
              <a:tblPr firstRow="1" bandRow="1">
                <a:tableStyleId>{5C22544A-7EE6-4342-B048-85BDC9FD1C3A}</a:tableStyleId>
              </a:tblPr>
              <a:tblGrid>
                <a:gridCol w="4038600"/>
                <a:gridCol w="4114800"/>
              </a:tblGrid>
              <a:tr h="594360">
                <a:tc>
                  <a:txBody>
                    <a:bodyPr/>
                    <a:lstStyle/>
                    <a:p>
                      <a:r>
                        <a:rPr lang="en-US" sz="2800" b="1" dirty="0" smtClean="0">
                          <a:solidFill>
                            <a:schemeClr val="tx1"/>
                          </a:solidFill>
                          <a:latin typeface="Arial" pitchFamily="34" charset="0"/>
                          <a:cs typeface="Arial" pitchFamily="34" charset="0"/>
                        </a:rPr>
                        <a:t>Subsistence Farming</a:t>
                      </a:r>
                      <a:endParaRPr lang="en-US" sz="2800" dirty="0">
                        <a:solidFill>
                          <a:schemeClr val="tx1"/>
                        </a:solidFill>
                      </a:endParaRPr>
                    </a:p>
                  </a:txBody>
                  <a:tcPr>
                    <a:lnR w="12700" cap="flat" cmpd="sng" algn="ctr">
                      <a:solidFill>
                        <a:schemeClr val="tx1"/>
                      </a:solidFill>
                      <a:prstDash val="solid"/>
                      <a:round/>
                      <a:headEnd type="none" w="med" len="med"/>
                      <a:tailEnd type="none" w="med" len="med"/>
                    </a:lnR>
                    <a:solidFill>
                      <a:srgbClr val="00B0F0"/>
                    </a:solidFill>
                  </a:tcPr>
                </a:tc>
                <a:tc>
                  <a:txBody>
                    <a:bodyPr/>
                    <a:lstStyle/>
                    <a:p>
                      <a:r>
                        <a:rPr lang="en-US" sz="2800" b="1" dirty="0" smtClean="0">
                          <a:solidFill>
                            <a:schemeClr val="tx1"/>
                          </a:solidFill>
                          <a:latin typeface="Arial" pitchFamily="34" charset="0"/>
                          <a:cs typeface="Arial" pitchFamily="34" charset="0"/>
                        </a:rPr>
                        <a:t>Commercial</a:t>
                      </a:r>
                      <a:r>
                        <a:rPr lang="en-US" sz="2800" b="1" baseline="0" dirty="0" smtClean="0">
                          <a:solidFill>
                            <a:schemeClr val="tx1"/>
                          </a:solidFill>
                          <a:latin typeface="Arial" pitchFamily="34" charset="0"/>
                          <a:cs typeface="Arial" pitchFamily="34" charset="0"/>
                        </a:rPr>
                        <a:t> </a:t>
                      </a:r>
                      <a:r>
                        <a:rPr lang="en-US" sz="2800" b="1" dirty="0" smtClean="0">
                          <a:solidFill>
                            <a:schemeClr val="tx1"/>
                          </a:solidFill>
                          <a:latin typeface="Arial" pitchFamily="34" charset="0"/>
                          <a:cs typeface="Arial" pitchFamily="34" charset="0"/>
                        </a:rPr>
                        <a:t>Farming </a:t>
                      </a:r>
                      <a:endParaRPr lang="en-US" sz="2800" dirty="0">
                        <a:solidFill>
                          <a:schemeClr val="tx1"/>
                        </a:solidFill>
                      </a:endParaRPr>
                    </a:p>
                  </a:txBody>
                  <a:tcPr>
                    <a:lnL w="12700" cap="flat" cmpd="sng" algn="ctr">
                      <a:solidFill>
                        <a:schemeClr val="tx1"/>
                      </a:solidFill>
                      <a:prstDash val="solid"/>
                      <a:round/>
                      <a:headEnd type="none" w="med" len="med"/>
                      <a:tailEnd type="none" w="med" len="med"/>
                    </a:lnL>
                    <a:solidFill>
                      <a:srgbClr val="00B0F0"/>
                    </a:solidFill>
                  </a:tcPr>
                </a:tc>
              </a:tr>
              <a:tr h="594360">
                <a:tc>
                  <a:txBody>
                    <a:bodyPr/>
                    <a:lstStyle/>
                    <a:p>
                      <a:r>
                        <a:rPr lang="en-US" sz="2600" b="1" i="0" kern="1200" dirty="0" smtClean="0">
                          <a:solidFill>
                            <a:schemeClr val="dk1"/>
                          </a:solidFill>
                          <a:latin typeface="Arial" pitchFamily="34" charset="0"/>
                          <a:ea typeface="+mn-ea"/>
                          <a:cs typeface="Arial" pitchFamily="34" charset="0"/>
                        </a:rPr>
                        <a:t>Income source is mainly</a:t>
                      </a:r>
                      <a:r>
                        <a:rPr lang="en-US" sz="2600" b="1" i="0" kern="1200" baseline="0" dirty="0" smtClean="0">
                          <a:solidFill>
                            <a:schemeClr val="dk1"/>
                          </a:solidFill>
                          <a:latin typeface="Arial" pitchFamily="34" charset="0"/>
                          <a:ea typeface="+mn-ea"/>
                          <a:cs typeface="Arial" pitchFamily="34" charset="0"/>
                        </a:rPr>
                        <a:t> from off-farm work or small-scale local trade</a:t>
                      </a:r>
                      <a:endParaRPr lang="en-US" sz="2600" b="1" i="0" kern="1200" dirty="0" smtClean="0">
                        <a:solidFill>
                          <a:schemeClr val="dk1"/>
                        </a:solidFill>
                        <a:latin typeface="Arial" pitchFamily="34" charset="0"/>
                        <a:ea typeface="+mn-ea"/>
                        <a:cs typeface="Arial" pitchFamily="34" charset="0"/>
                      </a:endParaRP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600" b="1" i="0" kern="1200" dirty="0" smtClean="0">
                          <a:solidFill>
                            <a:schemeClr val="dk1"/>
                          </a:solidFill>
                          <a:latin typeface="Arial" pitchFamily="34" charset="0"/>
                          <a:ea typeface="+mn-ea"/>
                          <a:cs typeface="Arial" pitchFamily="34" charset="0"/>
                        </a:rPr>
                        <a:t>Main</a:t>
                      </a:r>
                      <a:r>
                        <a:rPr lang="en-US" sz="2600" b="1" i="0" kern="1200" baseline="0" dirty="0" smtClean="0">
                          <a:solidFill>
                            <a:schemeClr val="dk1"/>
                          </a:solidFill>
                          <a:latin typeface="Arial" pitchFamily="34" charset="0"/>
                          <a:ea typeface="+mn-ea"/>
                          <a:cs typeface="Arial" pitchFamily="34" charset="0"/>
                        </a:rPr>
                        <a:t> </a:t>
                      </a:r>
                      <a:r>
                        <a:rPr lang="en-US" sz="2600" b="1" i="0" kern="1200" dirty="0" smtClean="0">
                          <a:solidFill>
                            <a:schemeClr val="dk1"/>
                          </a:solidFill>
                          <a:latin typeface="Arial" pitchFamily="34" charset="0"/>
                          <a:ea typeface="+mn-ea"/>
                          <a:cs typeface="Arial" pitchFamily="34" charset="0"/>
                        </a:rPr>
                        <a:t>source of</a:t>
                      </a:r>
                      <a:r>
                        <a:rPr lang="en-US" sz="2600" b="1" i="0" kern="1200" baseline="0" dirty="0" smtClean="0">
                          <a:solidFill>
                            <a:schemeClr val="dk1"/>
                          </a:solidFill>
                          <a:latin typeface="Arial" pitchFamily="34" charset="0"/>
                          <a:ea typeface="+mn-ea"/>
                          <a:cs typeface="Arial" pitchFamily="34" charset="0"/>
                        </a:rPr>
                        <a:t> income from selling agricultural products in the market</a:t>
                      </a:r>
                      <a:endParaRPr lang="en-US" sz="2600" b="1" i="0" kern="1200" dirty="0" smtClean="0">
                        <a:solidFill>
                          <a:schemeClr val="dk1"/>
                        </a:solidFill>
                        <a:latin typeface="Arial" pitchFamily="34" charset="0"/>
                        <a:ea typeface="+mn-ea"/>
                        <a:cs typeface="Arial" pitchFamily="34" charset="0"/>
                      </a:endParaRPr>
                    </a:p>
                  </a:txBody>
                  <a:tcPr>
                    <a:lnL w="12700" cap="flat" cmpd="sng" algn="ctr">
                      <a:solidFill>
                        <a:schemeClr val="tx1"/>
                      </a:solidFill>
                      <a:prstDash val="solid"/>
                      <a:round/>
                      <a:headEnd type="none" w="med" len="med"/>
                      <a:tailEnd type="none" w="med" len="med"/>
                    </a:lnL>
                    <a:solidFill>
                      <a:srgbClr val="FFC000"/>
                    </a:solidFill>
                  </a:tcPr>
                </a:tc>
              </a:tr>
              <a:tr h="594360">
                <a:tc>
                  <a:txBody>
                    <a:bodyPr/>
                    <a:lstStyle/>
                    <a:p>
                      <a:r>
                        <a:rPr lang="en-US" sz="2600" b="1" i="0" kern="1200" dirty="0" smtClean="0">
                          <a:solidFill>
                            <a:schemeClr val="dk1"/>
                          </a:solidFill>
                          <a:latin typeface="Arial" pitchFamily="34" charset="0"/>
                          <a:ea typeface="+mn-ea"/>
                          <a:cs typeface="Arial" pitchFamily="34" charset="0"/>
                        </a:rPr>
                        <a:t>Higher risk due to environmental factors</a:t>
                      </a:r>
                      <a:endParaRPr lang="en-US" sz="26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r>
                        <a:rPr lang="en-US" sz="2600" b="1" i="0" kern="1200" dirty="0" smtClean="0">
                          <a:solidFill>
                            <a:schemeClr val="dk1"/>
                          </a:solidFill>
                          <a:latin typeface="Arial" pitchFamily="34" charset="0"/>
                          <a:ea typeface="+mn-ea"/>
                          <a:cs typeface="Arial" pitchFamily="34" charset="0"/>
                        </a:rPr>
                        <a:t>May implement risk management strategies</a:t>
                      </a:r>
                      <a:endParaRPr lang="en-US" sz="26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r>
              <a:tr h="594360">
                <a:tc>
                  <a:txBody>
                    <a:bodyPr/>
                    <a:lstStyle/>
                    <a:p>
                      <a:r>
                        <a:rPr lang="en-US" sz="2600" b="1" i="0" kern="1200" dirty="0" smtClean="0">
                          <a:solidFill>
                            <a:schemeClr val="dk1"/>
                          </a:solidFill>
                          <a:latin typeface="Arial" pitchFamily="34" charset="0"/>
                          <a:ea typeface="+mn-ea"/>
                          <a:cs typeface="Arial" pitchFamily="34" charset="0"/>
                        </a:rPr>
                        <a:t>Less dependency on external markets</a:t>
                      </a:r>
                      <a:endParaRPr lang="en-US" sz="26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solidFill>
                      <a:srgbClr val="FFC000"/>
                    </a:solidFill>
                  </a:tcPr>
                </a:tc>
                <a:tc>
                  <a:txBody>
                    <a:bodyPr/>
                    <a:lstStyle/>
                    <a:p>
                      <a:r>
                        <a:rPr lang="en-US" sz="2600" b="1" i="0" kern="1200" dirty="0" smtClean="0">
                          <a:solidFill>
                            <a:schemeClr val="dk1"/>
                          </a:solidFill>
                          <a:latin typeface="Arial" pitchFamily="34" charset="0"/>
                          <a:ea typeface="+mn-ea"/>
                          <a:cs typeface="Arial" pitchFamily="34" charset="0"/>
                        </a:rPr>
                        <a:t>Highly</a:t>
                      </a:r>
                      <a:r>
                        <a:rPr lang="en-US" sz="2600" b="1" i="0" kern="1200" baseline="0" dirty="0" smtClean="0">
                          <a:solidFill>
                            <a:schemeClr val="dk1"/>
                          </a:solidFill>
                          <a:latin typeface="Arial" pitchFamily="34" charset="0"/>
                          <a:ea typeface="+mn-ea"/>
                          <a:cs typeface="Arial" pitchFamily="34" charset="0"/>
                        </a:rPr>
                        <a:t> dependent on market conditions</a:t>
                      </a:r>
                      <a:endParaRPr lang="en-US" sz="26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solidFill>
                      <a:srgbClr val="FFC000"/>
                    </a:solidFill>
                  </a:tcPr>
                </a:tc>
              </a:tr>
            </a:tbl>
          </a:graphicData>
        </a:graphic>
      </p:graphicFrame>
      <p:sp>
        <p:nvSpPr>
          <p:cNvPr id="5" name="Rectangle 4"/>
          <p:cNvSpPr/>
          <p:nvPr/>
        </p:nvSpPr>
        <p:spPr>
          <a:xfrm>
            <a:off x="762000" y="4267200"/>
            <a:ext cx="8077200" cy="2492990"/>
          </a:xfrm>
          <a:prstGeom prst="rect">
            <a:avLst/>
          </a:prstGeom>
          <a:ln w="19050">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600" b="1" dirty="0" smtClean="0">
                <a:latin typeface="Arial" pitchFamily="34" charset="0"/>
                <a:cs typeface="Arial" pitchFamily="34" charset="0"/>
              </a:rPr>
              <a:t>Thus, both SF &amp; CF play vital roles in global food  production &amp; each has its unique advantages      &amp; challenges. </a:t>
            </a:r>
            <a:r>
              <a:rPr lang="en-US" sz="2600" b="1" dirty="0" smtClean="0">
                <a:solidFill>
                  <a:srgbClr val="C00000"/>
                </a:solidFill>
                <a:latin typeface="Arial" pitchFamily="34" charset="0"/>
                <a:cs typeface="Arial" pitchFamily="34" charset="0"/>
              </a:rPr>
              <a:t>Some regions practice a mix          of both types of farming, depending on         factors such as local, traditional, land      availability and economic conditions.  </a:t>
            </a:r>
            <a:endParaRPr lang="en-US" sz="26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pic>
        <p:nvPicPr>
          <p:cNvPr id="5" name="Picture 2"/>
          <p:cNvPicPr>
            <a:picLocks noChangeAspect="1" noChangeArrowheads="1"/>
          </p:cNvPicPr>
          <p:nvPr/>
        </p:nvPicPr>
        <p:blipFill>
          <a:blip r:embed="rId2"/>
          <a:srcRect/>
          <a:stretch>
            <a:fillRect/>
          </a:stretch>
        </p:blipFill>
        <p:spPr bwMode="auto">
          <a:xfrm>
            <a:off x="914400" y="762000"/>
            <a:ext cx="7749540" cy="457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64146"/>
            <a:ext cx="8229600" cy="3231654"/>
          </a:xfrm>
          <a:prstGeom prst="rect">
            <a:avLst/>
          </a:prstGeom>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Agroforestry </a:t>
            </a:r>
            <a:r>
              <a:rPr lang="en-US" sz="2600" b="1" dirty="0" smtClean="0">
                <a:latin typeface="Arial" pitchFamily="34" charset="0"/>
                <a:cs typeface="Arial" pitchFamily="34" charset="0"/>
              </a:rPr>
              <a:t>(</a:t>
            </a:r>
            <a:r>
              <a:rPr lang="hi-IN" sz="2600" b="1" dirty="0" smtClean="0"/>
              <a:t>कृषि वानिकी</a:t>
            </a:r>
            <a:r>
              <a:rPr lang="en-US" sz="2600" b="1" dirty="0" smtClean="0">
                <a:latin typeface="Arial" pitchFamily="34" charset="0"/>
                <a:cs typeface="Arial" pitchFamily="34" charset="0"/>
              </a:rPr>
              <a:t>)</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marL="566738" indent="-566738"/>
            <a:r>
              <a:rPr lang="en-US" sz="3000" b="1" dirty="0" smtClean="0">
                <a:solidFill>
                  <a:srgbClr val="C00000"/>
                </a:solidFill>
                <a:latin typeface="Arial" pitchFamily="34" charset="0"/>
                <a:cs typeface="Arial" pitchFamily="34" charset="0"/>
              </a:rPr>
              <a:t>           Agroforestry also known as </a:t>
            </a:r>
            <a:r>
              <a:rPr lang="en-US" sz="3000" b="1" dirty="0" smtClean="0">
                <a:latin typeface="Arial" pitchFamily="34" charset="0"/>
                <a:cs typeface="Arial" pitchFamily="34" charset="0"/>
              </a:rPr>
              <a:t>agro-</a:t>
            </a:r>
            <a:r>
              <a:rPr lang="en-US" sz="3000" b="1" dirty="0" err="1" smtClean="0">
                <a:latin typeface="Arial" pitchFamily="34" charset="0"/>
                <a:cs typeface="Arial" pitchFamily="34" charset="0"/>
              </a:rPr>
              <a:t>sylviculture</a:t>
            </a:r>
            <a:r>
              <a:rPr lang="en-US" sz="3000" b="1" dirty="0" smtClean="0">
                <a:latin typeface="Arial" pitchFamily="34" charset="0"/>
                <a:cs typeface="Arial" pitchFamily="34" charset="0"/>
              </a:rPr>
              <a:t> or forest farming</a:t>
            </a:r>
            <a:r>
              <a:rPr lang="en-US" sz="3000" b="1" dirty="0" smtClean="0">
                <a:solidFill>
                  <a:srgbClr val="C00000"/>
                </a:solidFill>
                <a:latin typeface="Arial" pitchFamily="34" charset="0"/>
                <a:cs typeface="Arial" pitchFamily="34" charset="0"/>
              </a:rPr>
              <a:t>. </a:t>
            </a:r>
          </a:p>
          <a:p>
            <a:pPr marL="566738" indent="-566738"/>
            <a:endParaRPr lang="en-US" sz="1200" b="1" dirty="0" smtClean="0">
              <a:solidFill>
                <a:srgbClr val="C00000"/>
              </a:solidFill>
              <a:latin typeface="Arial" pitchFamily="34" charset="0"/>
              <a:cs typeface="Arial" pitchFamily="34" charset="0"/>
            </a:endParaRP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It is a land use management system that integrate trees &amp; shrubs with crops or pasture and livestock. </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Rectangle 6"/>
          <p:cNvSpPr/>
          <p:nvPr/>
        </p:nvSpPr>
        <p:spPr>
          <a:xfrm>
            <a:off x="838200" y="4419600"/>
            <a:ext cx="8001000" cy="193899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000" b="1" dirty="0" smtClean="0">
                <a:solidFill>
                  <a:schemeClr val="tx1"/>
                </a:solidFill>
                <a:latin typeface="Arial" pitchFamily="34" charset="0"/>
                <a:cs typeface="Arial" pitchFamily="34" charset="0"/>
              </a:rPr>
              <a:t>It combines agricultural &amp; forestry technologies to improve land use and diversify production with environmental health, economic and social benefits.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64146"/>
            <a:ext cx="8229600" cy="5155257"/>
          </a:xfrm>
          <a:prstGeom prst="rect">
            <a:avLst/>
          </a:prstGeom>
        </p:spPr>
        <p:txBody>
          <a:bodyPr wrap="square">
            <a:spAutoFit/>
          </a:bodyPr>
          <a:lstStyle/>
          <a:p>
            <a:pPr marL="392113" indent="-392113"/>
            <a:r>
              <a:rPr lang="en-US" sz="3000" b="1" dirty="0" smtClean="0">
                <a:latin typeface="Arial" pitchFamily="34" charset="0"/>
                <a:cs typeface="Arial" pitchFamily="34" charset="0"/>
              </a:rPr>
              <a:t>Examples of Agroforestry </a:t>
            </a:r>
            <a:r>
              <a:rPr lang="en-US" sz="2600" b="1" dirty="0" smtClean="0">
                <a:latin typeface="Arial" pitchFamily="34" charset="0"/>
                <a:cs typeface="Arial" pitchFamily="34" charset="0"/>
              </a:rPr>
              <a:t>(</a:t>
            </a:r>
            <a:r>
              <a:rPr lang="hi-IN" sz="2600" b="1" dirty="0" smtClean="0"/>
              <a:t>कृषि वानिकी</a:t>
            </a:r>
            <a:r>
              <a:rPr lang="en-US" sz="2600" b="1" dirty="0" smtClean="0">
                <a:latin typeface="Arial" pitchFamily="34" charset="0"/>
                <a:cs typeface="Arial" pitchFamily="34" charset="0"/>
              </a:rPr>
              <a:t>)</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a:buFont typeface="Wingdings" pitchFamily="2" charset="2"/>
              <a:buChar char="§"/>
            </a:pPr>
            <a:r>
              <a:rPr lang="en-US" sz="3000" b="1" dirty="0" smtClean="0">
                <a:solidFill>
                  <a:srgbClr val="C00000"/>
                </a:solidFill>
                <a:latin typeface="Arial" pitchFamily="34" charset="0"/>
                <a:cs typeface="Arial" pitchFamily="34" charset="0"/>
              </a:rPr>
              <a:t>  </a:t>
            </a:r>
            <a:r>
              <a:rPr lang="en-US" sz="3000" b="1" dirty="0" err="1" smtClean="0">
                <a:solidFill>
                  <a:srgbClr val="C00000"/>
                </a:solidFill>
                <a:latin typeface="Arial" pitchFamily="34" charset="0"/>
                <a:cs typeface="Arial" pitchFamily="34" charset="0"/>
              </a:rPr>
              <a:t>Silvo</a:t>
            </a:r>
            <a:r>
              <a:rPr lang="en-US" sz="3000" b="1" dirty="0" smtClean="0">
                <a:solidFill>
                  <a:srgbClr val="C00000"/>
                </a:solidFill>
                <a:latin typeface="Arial" pitchFamily="34" charset="0"/>
                <a:cs typeface="Arial" pitchFamily="34" charset="0"/>
              </a:rPr>
              <a:t>-pastoral system (</a:t>
            </a:r>
            <a:r>
              <a:rPr lang="en-US" sz="3000" b="1" dirty="0" err="1" smtClean="0">
                <a:solidFill>
                  <a:srgbClr val="C00000"/>
                </a:solidFill>
                <a:latin typeface="Arial" pitchFamily="34" charset="0"/>
                <a:cs typeface="Arial" pitchFamily="34" charset="0"/>
              </a:rPr>
              <a:t>Silvopasture</a:t>
            </a:r>
            <a:r>
              <a:rPr lang="en-US" sz="3000" b="1" dirty="0" smtClean="0">
                <a:solidFill>
                  <a:srgbClr val="C00000"/>
                </a:solidFill>
                <a:latin typeface="Arial" pitchFamily="34" charset="0"/>
                <a:cs typeface="Arial" pitchFamily="34" charset="0"/>
              </a:rPr>
              <a:t>)</a:t>
            </a:r>
          </a:p>
          <a:p>
            <a:pPr marL="566738" indent="-566738"/>
            <a:endParaRPr lang="en-US" sz="500" b="1" dirty="0" smtClean="0">
              <a:solidFill>
                <a:srgbClr val="C00000"/>
              </a:solidFill>
              <a:latin typeface="Arial" pitchFamily="34" charset="0"/>
              <a:cs typeface="Arial" pitchFamily="34" charset="0"/>
            </a:endParaRPr>
          </a:p>
          <a:p>
            <a:pPr marL="347663" indent="-347663"/>
            <a:r>
              <a:rPr lang="en-US" sz="3000" b="1" dirty="0" smtClean="0">
                <a:solidFill>
                  <a:srgbClr val="C00000"/>
                </a:solidFill>
                <a:latin typeface="Arial" pitchFamily="34" charset="0"/>
                <a:cs typeface="Arial" pitchFamily="34" charset="0"/>
              </a:rPr>
              <a:t>         </a:t>
            </a:r>
            <a:r>
              <a:rPr lang="en-US" sz="3000" b="1" dirty="0" smtClean="0">
                <a:latin typeface="Arial" pitchFamily="34" charset="0"/>
                <a:cs typeface="Arial" pitchFamily="34" charset="0"/>
              </a:rPr>
              <a:t>Combines trees with pastures or animals. Trees provide shade and shelter for livestock, while also improving forage production &amp; carbon sequestration.</a:t>
            </a:r>
          </a:p>
          <a:p>
            <a:pPr marL="347663" indent="-347663"/>
            <a:endParaRPr lang="en-US" sz="900" b="1" dirty="0" smtClean="0">
              <a:latin typeface="Arial" pitchFamily="34" charset="0"/>
              <a:cs typeface="Arial" pitchFamily="34" charset="0"/>
            </a:endParaRPr>
          </a:p>
          <a:p>
            <a:pPr>
              <a:buFont typeface="Wingdings" pitchFamily="2" charset="2"/>
              <a:buChar char="§"/>
            </a:pPr>
            <a:r>
              <a:rPr lang="en-US" sz="3000" b="1" dirty="0" smtClean="0">
                <a:solidFill>
                  <a:srgbClr val="C00000"/>
                </a:solidFill>
                <a:latin typeface="Arial" pitchFamily="34" charset="0"/>
                <a:cs typeface="Arial" pitchFamily="34" charset="0"/>
              </a:rPr>
              <a:t> Alley cropping</a:t>
            </a:r>
          </a:p>
          <a:p>
            <a:pPr marL="566738" indent="-566738"/>
            <a:endParaRPr lang="en-US" sz="500" b="1" dirty="0" smtClean="0">
              <a:solidFill>
                <a:srgbClr val="C00000"/>
              </a:solidFill>
              <a:latin typeface="Arial" pitchFamily="34" charset="0"/>
              <a:cs typeface="Arial" pitchFamily="34" charset="0"/>
            </a:endParaRPr>
          </a:p>
          <a:p>
            <a:pPr marL="347663" indent="-347663"/>
            <a:r>
              <a:rPr lang="en-US" sz="3000" b="1" dirty="0" smtClean="0">
                <a:solidFill>
                  <a:srgbClr val="C00000"/>
                </a:solidFill>
                <a:latin typeface="Arial" pitchFamily="34" charset="0"/>
                <a:cs typeface="Arial" pitchFamily="34" charset="0"/>
              </a:rPr>
              <a:t>         </a:t>
            </a:r>
            <a:r>
              <a:rPr lang="en-US" sz="3000" b="1" dirty="0" smtClean="0">
                <a:latin typeface="Arial" pitchFamily="34" charset="0"/>
                <a:cs typeface="Arial" pitchFamily="34" charset="0"/>
              </a:rPr>
              <a:t>Trees planted in multiple rows combined with crops cultivated in the alleyways between the tree rows.</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64146"/>
            <a:ext cx="8229600" cy="5062924"/>
          </a:xfrm>
          <a:prstGeom prst="rect">
            <a:avLst/>
          </a:prstGeom>
        </p:spPr>
        <p:txBody>
          <a:bodyPr wrap="square">
            <a:spAutoFit/>
          </a:bodyPr>
          <a:lstStyle/>
          <a:p>
            <a:pPr marL="392113" indent="-392113"/>
            <a:r>
              <a:rPr lang="en-US" sz="3000" b="1" dirty="0" smtClean="0">
                <a:latin typeface="Arial" pitchFamily="34" charset="0"/>
                <a:cs typeface="Arial" pitchFamily="34" charset="0"/>
              </a:rPr>
              <a:t>Examples of Agroforestry </a:t>
            </a:r>
            <a:r>
              <a:rPr lang="en-US" sz="2600" b="1" dirty="0" smtClean="0">
                <a:latin typeface="Arial" pitchFamily="34" charset="0"/>
                <a:cs typeface="Arial" pitchFamily="34" charset="0"/>
              </a:rPr>
              <a:t>(</a:t>
            </a:r>
            <a:r>
              <a:rPr lang="hi-IN" sz="2600" b="1" dirty="0" smtClean="0"/>
              <a:t>कृषि वानिकी</a:t>
            </a:r>
            <a:r>
              <a:rPr lang="en-US" sz="2600" b="1" dirty="0" smtClean="0">
                <a:latin typeface="Arial" pitchFamily="34" charset="0"/>
                <a:cs typeface="Arial" pitchFamily="34" charset="0"/>
              </a:rPr>
              <a:t>)</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a:buFont typeface="Wingdings" pitchFamily="2" charset="2"/>
              <a:buChar char="§"/>
            </a:pPr>
            <a:r>
              <a:rPr lang="en-US" sz="3000" b="1" dirty="0" smtClean="0">
                <a:solidFill>
                  <a:srgbClr val="C00000"/>
                </a:solidFill>
                <a:latin typeface="Arial" pitchFamily="34" charset="0"/>
                <a:cs typeface="Arial" pitchFamily="34" charset="0"/>
              </a:rPr>
              <a:t>  Agro-</a:t>
            </a:r>
            <a:r>
              <a:rPr lang="en-US" sz="3000" b="1" dirty="0" err="1" smtClean="0">
                <a:solidFill>
                  <a:srgbClr val="C00000"/>
                </a:solidFill>
                <a:latin typeface="Arial" pitchFamily="34" charset="0"/>
                <a:cs typeface="Arial" pitchFamily="34" charset="0"/>
              </a:rPr>
              <a:t>silviculture</a:t>
            </a:r>
            <a:r>
              <a:rPr lang="en-US" sz="3000" b="1" dirty="0" smtClean="0">
                <a:solidFill>
                  <a:srgbClr val="C00000"/>
                </a:solidFill>
                <a:latin typeface="Arial" pitchFamily="34" charset="0"/>
                <a:cs typeface="Arial" pitchFamily="34" charset="0"/>
              </a:rPr>
              <a:t> </a:t>
            </a:r>
          </a:p>
          <a:p>
            <a:pPr marL="566738" indent="-566738"/>
            <a:endParaRPr lang="en-US" sz="500" b="1" dirty="0" smtClean="0">
              <a:solidFill>
                <a:srgbClr val="C00000"/>
              </a:solidFill>
              <a:latin typeface="Arial" pitchFamily="34" charset="0"/>
              <a:cs typeface="Arial" pitchFamily="34" charset="0"/>
            </a:endParaRPr>
          </a:p>
          <a:p>
            <a:pPr marL="347663" indent="-347663"/>
            <a:r>
              <a:rPr lang="en-US" sz="3000" b="1" dirty="0" smtClean="0">
                <a:solidFill>
                  <a:srgbClr val="C00000"/>
                </a:solidFill>
                <a:latin typeface="Arial" pitchFamily="34" charset="0"/>
                <a:cs typeface="Arial" pitchFamily="34" charset="0"/>
              </a:rPr>
              <a:t>         </a:t>
            </a:r>
            <a:r>
              <a:rPr lang="en-US" sz="3000" b="1" dirty="0" smtClean="0">
                <a:latin typeface="Arial" pitchFamily="34" charset="0"/>
                <a:cs typeface="Arial" pitchFamily="34" charset="0"/>
              </a:rPr>
              <a:t>Integration of trees with crop production. For example, growing fruit or</a:t>
            </a:r>
            <a:br>
              <a:rPr lang="en-US" sz="3000" b="1" dirty="0" smtClean="0">
                <a:latin typeface="Arial" pitchFamily="34" charset="0"/>
                <a:cs typeface="Arial" pitchFamily="34" charset="0"/>
              </a:rPr>
            </a:br>
            <a:r>
              <a:rPr lang="en-US" sz="3000" b="1" dirty="0" smtClean="0">
                <a:latin typeface="Arial" pitchFamily="34" charset="0"/>
                <a:cs typeface="Arial" pitchFamily="34" charset="0"/>
              </a:rPr>
              <a:t>timber trees alongside cash crops or staples.</a:t>
            </a:r>
          </a:p>
          <a:p>
            <a:pPr marL="347663" indent="-347663"/>
            <a:endParaRPr lang="en-US" sz="900" b="1" dirty="0" smtClean="0">
              <a:latin typeface="Arial" pitchFamily="34" charset="0"/>
              <a:cs typeface="Arial" pitchFamily="34" charset="0"/>
            </a:endParaRPr>
          </a:p>
          <a:p>
            <a:pPr>
              <a:buFont typeface="Wingdings" pitchFamily="2" charset="2"/>
              <a:buChar char="§"/>
            </a:pPr>
            <a:r>
              <a:rPr lang="en-US" sz="3000" b="1" dirty="0" smtClean="0">
                <a:solidFill>
                  <a:srgbClr val="C00000"/>
                </a:solidFill>
                <a:latin typeface="Arial" pitchFamily="34" charset="0"/>
                <a:cs typeface="Arial" pitchFamily="34" charset="0"/>
              </a:rPr>
              <a:t> </a:t>
            </a:r>
            <a:r>
              <a:rPr lang="en-US" sz="3000" b="1" dirty="0" err="1" smtClean="0">
                <a:solidFill>
                  <a:srgbClr val="C00000"/>
                </a:solidFill>
                <a:latin typeface="Arial" pitchFamily="34" charset="0"/>
                <a:cs typeface="Arial" pitchFamily="34" charset="0"/>
              </a:rPr>
              <a:t>Agri</a:t>
            </a:r>
            <a:r>
              <a:rPr lang="en-US" sz="3000" b="1" dirty="0" smtClean="0">
                <a:solidFill>
                  <a:srgbClr val="C00000"/>
                </a:solidFill>
                <a:latin typeface="Arial" pitchFamily="34" charset="0"/>
                <a:cs typeface="Arial" pitchFamily="34" charset="0"/>
              </a:rPr>
              <a:t>-</a:t>
            </a:r>
            <a:r>
              <a:rPr lang="en-US" sz="3000" b="1" dirty="0" err="1" smtClean="0">
                <a:solidFill>
                  <a:srgbClr val="C00000"/>
                </a:solidFill>
                <a:latin typeface="Arial" pitchFamily="34" charset="0"/>
                <a:cs typeface="Arial" pitchFamily="34" charset="0"/>
              </a:rPr>
              <a:t>Horti</a:t>
            </a:r>
            <a:r>
              <a:rPr lang="en-US" sz="3000" b="1" dirty="0" smtClean="0">
                <a:solidFill>
                  <a:srgbClr val="C00000"/>
                </a:solidFill>
                <a:latin typeface="Arial" pitchFamily="34" charset="0"/>
                <a:cs typeface="Arial" pitchFamily="34" charset="0"/>
              </a:rPr>
              <a:t>-Forestry</a:t>
            </a:r>
          </a:p>
          <a:p>
            <a:pPr marL="566738" indent="-566738"/>
            <a:endParaRPr lang="en-US" sz="500" b="1" dirty="0" smtClean="0">
              <a:solidFill>
                <a:srgbClr val="C00000"/>
              </a:solidFill>
              <a:latin typeface="Arial" pitchFamily="34" charset="0"/>
              <a:cs typeface="Arial" pitchFamily="34" charset="0"/>
            </a:endParaRPr>
          </a:p>
          <a:p>
            <a:pPr marL="347663" indent="-347663"/>
            <a:r>
              <a:rPr lang="en-US" sz="3000" b="1" dirty="0" smtClean="0">
                <a:solidFill>
                  <a:srgbClr val="C00000"/>
                </a:solidFill>
                <a:latin typeface="Arial" pitchFamily="34" charset="0"/>
                <a:cs typeface="Arial" pitchFamily="34" charset="0"/>
              </a:rPr>
              <a:t>         </a:t>
            </a:r>
            <a:r>
              <a:rPr lang="en-US" sz="3000" b="1" dirty="0" smtClean="0">
                <a:latin typeface="Arial" pitchFamily="34" charset="0"/>
                <a:cs typeface="Arial" pitchFamily="34" charset="0"/>
              </a:rPr>
              <a:t>A system combining agriculture, horticulture, and forestry to enhance</a:t>
            </a:r>
            <a:br>
              <a:rPr lang="en-US" sz="3000" b="1" dirty="0" smtClean="0">
                <a:latin typeface="Arial" pitchFamily="34" charset="0"/>
                <a:cs typeface="Arial" pitchFamily="34" charset="0"/>
              </a:rPr>
            </a:br>
            <a:r>
              <a:rPr lang="en-US" sz="3000" b="1" dirty="0" smtClean="0">
                <a:latin typeface="Arial" pitchFamily="34" charset="0"/>
                <a:cs typeface="Arial" pitchFamily="34" charset="0"/>
              </a:rPr>
              <a:t>productivity and reduce risks.</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229600" cy="5432256"/>
          </a:xfrm>
          <a:prstGeom prst="rect">
            <a:avLst/>
          </a:prstGeom>
        </p:spPr>
        <p:txBody>
          <a:bodyPr wrap="square">
            <a:spAutoFit/>
          </a:bodyPr>
          <a:lstStyle/>
          <a:p>
            <a:pPr marL="392113" indent="-392113"/>
            <a:r>
              <a:rPr lang="en-US" sz="3000" b="1" dirty="0" smtClean="0">
                <a:latin typeface="Arial" pitchFamily="34" charset="0"/>
                <a:cs typeface="Arial" pitchFamily="34" charset="0"/>
              </a:rPr>
              <a:t>Examples of Agroforestry </a:t>
            </a:r>
            <a:r>
              <a:rPr lang="en-US" sz="2600" b="1" dirty="0" smtClean="0">
                <a:latin typeface="Arial" pitchFamily="34" charset="0"/>
                <a:cs typeface="Arial" pitchFamily="34" charset="0"/>
              </a:rPr>
              <a:t>(</a:t>
            </a:r>
            <a:r>
              <a:rPr lang="hi-IN" sz="2600" b="1" dirty="0" smtClean="0"/>
              <a:t>कृषि वानिकी</a:t>
            </a:r>
            <a:r>
              <a:rPr lang="en-US" sz="2600" b="1" dirty="0" smtClean="0">
                <a:latin typeface="Arial" pitchFamily="34" charset="0"/>
                <a:cs typeface="Arial" pitchFamily="34" charset="0"/>
              </a:rPr>
              <a:t>)</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a:buFont typeface="Wingdings" pitchFamily="2" charset="2"/>
              <a:buChar char="§"/>
            </a:pPr>
            <a:r>
              <a:rPr lang="en-US" sz="3000" b="1" dirty="0" smtClean="0">
                <a:solidFill>
                  <a:srgbClr val="C00000"/>
                </a:solidFill>
                <a:latin typeface="Arial" pitchFamily="34" charset="0"/>
                <a:cs typeface="Arial" pitchFamily="34" charset="0"/>
              </a:rPr>
              <a:t>  Riparian forest buffers</a:t>
            </a:r>
          </a:p>
          <a:p>
            <a:pPr marL="566738" indent="-566738"/>
            <a:endParaRPr lang="en-US" sz="500" b="1" dirty="0" smtClean="0">
              <a:solidFill>
                <a:srgbClr val="C00000"/>
              </a:solidFill>
              <a:latin typeface="Arial" pitchFamily="34" charset="0"/>
              <a:cs typeface="Arial" pitchFamily="34" charset="0"/>
            </a:endParaRPr>
          </a:p>
          <a:p>
            <a:pPr marL="347663" indent="-347663"/>
            <a:r>
              <a:rPr lang="en-US" sz="3000" b="1" dirty="0" smtClean="0">
                <a:solidFill>
                  <a:srgbClr val="C00000"/>
                </a:solidFill>
                <a:latin typeface="Arial" pitchFamily="34" charset="0"/>
                <a:cs typeface="Arial" pitchFamily="34" charset="0"/>
              </a:rPr>
              <a:t>         </a:t>
            </a:r>
            <a:r>
              <a:rPr lang="en-US" sz="3000" b="1" dirty="0" smtClean="0">
                <a:latin typeface="Arial" pitchFamily="34" charset="0"/>
                <a:cs typeface="Arial" pitchFamily="34" charset="0"/>
              </a:rPr>
              <a:t>Natural or re-established areas along rivers and streams that are made up of trees, shrubs, and grasses. These buffers help filter farm runoff and stabilize the banks of streams, rivers, lakes, &amp; ponds.</a:t>
            </a:r>
          </a:p>
          <a:p>
            <a:pPr marL="347663" indent="-347663"/>
            <a:endParaRPr lang="en-US" sz="300" b="1" dirty="0" smtClean="0">
              <a:latin typeface="Arial" pitchFamily="34" charset="0"/>
              <a:cs typeface="Arial" pitchFamily="34" charset="0"/>
            </a:endParaRPr>
          </a:p>
          <a:p>
            <a:pPr>
              <a:buFont typeface="Wingdings" pitchFamily="2" charset="2"/>
              <a:buChar char="§"/>
            </a:pPr>
            <a:r>
              <a:rPr lang="en-US" sz="3000" b="1" dirty="0" smtClean="0">
                <a:solidFill>
                  <a:srgbClr val="C00000"/>
                </a:solidFill>
                <a:latin typeface="Arial" pitchFamily="34" charset="0"/>
                <a:cs typeface="Arial" pitchFamily="34" charset="0"/>
              </a:rPr>
              <a:t> Windbreaks</a:t>
            </a:r>
          </a:p>
          <a:p>
            <a:pPr marL="566738" indent="-566738"/>
            <a:endParaRPr lang="en-US" sz="500" b="1" dirty="0" smtClean="0">
              <a:solidFill>
                <a:srgbClr val="C00000"/>
              </a:solidFill>
              <a:latin typeface="Arial" pitchFamily="34" charset="0"/>
              <a:cs typeface="Arial" pitchFamily="34" charset="0"/>
            </a:endParaRPr>
          </a:p>
          <a:p>
            <a:pPr marL="347663" indent="-347663"/>
            <a:r>
              <a:rPr lang="en-US" sz="3000" b="1" dirty="0" smtClean="0">
                <a:solidFill>
                  <a:srgbClr val="C00000"/>
                </a:solidFill>
                <a:latin typeface="Arial" pitchFamily="34" charset="0"/>
                <a:cs typeface="Arial" pitchFamily="34" charset="0"/>
              </a:rPr>
              <a:t>         </a:t>
            </a:r>
            <a:r>
              <a:rPr lang="en-US" sz="3000" b="1" dirty="0" smtClean="0">
                <a:latin typeface="Arial" pitchFamily="34" charset="0"/>
                <a:cs typeface="Arial" pitchFamily="34" charset="0"/>
              </a:rPr>
              <a:t>Trees or shrubs planted to reduce wind speed &amp; protect crops, animals, buildings, &amp; soil from wind, snow, dust.</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646331"/>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Agroforestry</a:t>
            </a:r>
            <a:r>
              <a:rPr lang="en-US" sz="3600" b="1" dirty="0" smtClean="0">
                <a:latin typeface="Arial" pitchFamily="34" charset="0"/>
                <a:cs typeface="Arial" pitchFamily="34" charset="0"/>
              </a:rPr>
              <a:t> </a:t>
            </a:r>
            <a:r>
              <a:rPr lang="en-US" sz="3200" b="1" dirty="0" smtClean="0">
                <a:latin typeface="Arial" pitchFamily="34" charset="0"/>
                <a:cs typeface="Arial" pitchFamily="34" charset="0"/>
              </a:rPr>
              <a:t>(</a:t>
            </a:r>
            <a:r>
              <a:rPr lang="hi-IN" sz="3000" b="1" dirty="0" smtClean="0"/>
              <a:t>कृषि वानिकी</a:t>
            </a:r>
            <a:r>
              <a:rPr lang="en-US" sz="3200" b="1" dirty="0" smtClean="0">
                <a:latin typeface="Arial" pitchFamily="34" charset="0"/>
                <a:cs typeface="Arial" pitchFamily="34" charset="0"/>
              </a:rPr>
              <a:t>)</a:t>
            </a:r>
          </a:p>
        </p:txBody>
      </p:sp>
      <p:sp>
        <p:nvSpPr>
          <p:cNvPr id="8" name="Rectangle 7"/>
          <p:cNvSpPr/>
          <p:nvPr/>
        </p:nvSpPr>
        <p:spPr>
          <a:xfrm>
            <a:off x="762000" y="1490008"/>
            <a:ext cx="8001000" cy="1969770"/>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 </a:t>
            </a:r>
            <a:r>
              <a:rPr lang="en-US" sz="3000" b="1" dirty="0" smtClean="0">
                <a:solidFill>
                  <a:srgbClr val="C00000"/>
                </a:solidFill>
                <a:latin typeface="Arial" pitchFamily="34" charset="0"/>
                <a:cs typeface="Arial" pitchFamily="34" charset="0"/>
              </a:rPr>
              <a:t>Increases biodiversity, improves soil fertility and provides multiple products (timber, fruits, fuel wood).</a:t>
            </a:r>
            <a:endParaRPr lang="en-US" sz="3000" b="1" dirty="0">
              <a:solidFill>
                <a:srgbClr val="C00000"/>
              </a:solidFill>
              <a:latin typeface="Arial" pitchFamily="34" charset="0"/>
              <a:cs typeface="Arial" pitchFamily="34" charset="0"/>
            </a:endParaRPr>
          </a:p>
        </p:txBody>
      </p:sp>
      <p:sp>
        <p:nvSpPr>
          <p:cNvPr id="10" name="Rectangle 9"/>
          <p:cNvSpPr/>
          <p:nvPr/>
        </p:nvSpPr>
        <p:spPr>
          <a:xfrm>
            <a:off x="685800" y="3856672"/>
            <a:ext cx="8153400" cy="1938992"/>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Complex management system and longer time to see economic returns from tree crops.</a:t>
            </a:r>
          </a:p>
          <a:p>
            <a:pPr marL="566738" indent="-566738">
              <a:buFont typeface="Wingdings" pitchFamily="2" charset="2"/>
              <a:buChar char="Ø"/>
            </a:pPr>
            <a:endParaRPr lang="en-US" sz="3000" b="1" dirty="0" smtClean="0">
              <a:solidFill>
                <a:srgbClr val="C00000"/>
              </a:solidFill>
              <a:latin typeface="Arial" pitchFamily="34" charset="0"/>
              <a:cs typeface="Arial" pitchFamily="34" charset="0"/>
            </a:endParaRPr>
          </a:p>
        </p:txBody>
      </p:sp>
      <p:cxnSp>
        <p:nvCxnSpPr>
          <p:cNvPr id="11" name="Straight Connector 10"/>
          <p:cNvCxnSpPr/>
          <p:nvPr/>
        </p:nvCxnSpPr>
        <p:spPr>
          <a:xfrm>
            <a:off x="892629" y="34290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p:nvPr/>
        </p:nvSpPr>
        <p:spPr>
          <a:xfrm rot="14618950">
            <a:off x="2362542" y="3158509"/>
            <a:ext cx="1322184" cy="3651249"/>
          </a:xfrm>
          <a:prstGeom prst="wedgeRoundRect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4267200" cy="3108543"/>
          </a:xfrm>
          <a:prstGeom prst="rect">
            <a:avLst/>
          </a:prstGeom>
        </p:spPr>
        <p:txBody>
          <a:bodyPr wrap="square">
            <a:spAutoFit/>
          </a:bodyPr>
          <a:lstStyle/>
          <a:p>
            <a:pPr marL="465138" indent="-465138">
              <a:buFont typeface="Courier New" pitchFamily="49" charset="0"/>
              <a:buChar char="o"/>
            </a:pPr>
            <a:r>
              <a:rPr lang="en-US" sz="3000" b="1" dirty="0" smtClean="0">
                <a:latin typeface="Arial" pitchFamily="34" charset="0"/>
                <a:cs typeface="Arial" pitchFamily="34" charset="0"/>
              </a:rPr>
              <a:t>Hydroponics </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marL="465138" indent="-465138"/>
            <a:r>
              <a:rPr lang="en-US" sz="3000" b="1" dirty="0" smtClean="0">
                <a:solidFill>
                  <a:srgbClr val="C00000"/>
                </a:solidFill>
                <a:latin typeface="Arial" pitchFamily="34" charset="0"/>
                <a:cs typeface="Arial" pitchFamily="34" charset="0"/>
              </a:rPr>
              <a:t>    Soilless farming systems where plants are grown in nutrient rich water solutions.</a:t>
            </a:r>
          </a:p>
          <a:p>
            <a:pPr marL="566738" indent="-566738"/>
            <a:endParaRPr lang="en-US" sz="1200" b="1" dirty="0" smtClean="0">
              <a:solidFill>
                <a:srgbClr val="C00000"/>
              </a:solidFill>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pic>
        <p:nvPicPr>
          <p:cNvPr id="6145" name="Picture 1"/>
          <p:cNvPicPr>
            <a:picLocks noChangeAspect="1" noChangeArrowheads="1"/>
          </p:cNvPicPr>
          <p:nvPr/>
        </p:nvPicPr>
        <p:blipFill>
          <a:blip r:embed="rId2"/>
          <a:srcRect/>
          <a:stretch>
            <a:fillRect/>
          </a:stretch>
        </p:blipFill>
        <p:spPr bwMode="auto">
          <a:xfrm>
            <a:off x="5543550" y="914400"/>
            <a:ext cx="3143250" cy="39778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rot="20047101">
            <a:off x="1116539" y="4369994"/>
            <a:ext cx="3784426" cy="1107996"/>
          </a:xfrm>
          <a:prstGeom prst="rect">
            <a:avLst/>
          </a:prstGeom>
          <a:noFill/>
        </p:spPr>
        <p:txBody>
          <a:bodyPr wrap="square" rtlCol="0">
            <a:spAutoFit/>
          </a:bodyPr>
          <a:lstStyle/>
          <a:p>
            <a:pPr algn="ctr"/>
            <a:r>
              <a:rPr lang="en-US" b="1" dirty="0" smtClean="0">
                <a:solidFill>
                  <a:srgbClr val="C00000"/>
                </a:solidFill>
                <a:latin typeface="Arial" pitchFamily="34" charset="0"/>
                <a:cs typeface="Arial" pitchFamily="34" charset="0"/>
              </a:rPr>
              <a:t>A space-efficient hydroponic: </a:t>
            </a:r>
            <a:endParaRPr lang="en-US" dirty="0" smtClean="0">
              <a:solidFill>
                <a:srgbClr val="C00000"/>
              </a:solidFill>
            </a:endParaRPr>
          </a:p>
          <a:p>
            <a:pPr algn="r"/>
            <a:r>
              <a:rPr lang="en-US" sz="2400" b="1" dirty="0" smtClean="0">
                <a:latin typeface="Arial" pitchFamily="34" charset="0"/>
                <a:cs typeface="Arial" pitchFamily="34" charset="0"/>
              </a:rPr>
              <a:t>A- Frame using PVC tubes &amp; a Vertical Frame</a:t>
            </a:r>
            <a:endParaRPr lang="en-US" sz="2400" b="1" dirty="0">
              <a:latin typeface="Arial" pitchFamily="34" charset="0"/>
              <a:cs typeface="Arial" pitchFamily="34" charset="0"/>
            </a:endParaRPr>
          </a:p>
        </p:txBody>
      </p:sp>
      <p:sp>
        <p:nvSpPr>
          <p:cNvPr id="10" name="Rectangle 9"/>
          <p:cNvSpPr/>
          <p:nvPr/>
        </p:nvSpPr>
        <p:spPr>
          <a:xfrm>
            <a:off x="4343400" y="5168205"/>
            <a:ext cx="4572000" cy="1384995"/>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2800" b="1" dirty="0" smtClean="0">
                <a:latin typeface="Arial" pitchFamily="34" charset="0"/>
                <a:cs typeface="Arial" pitchFamily="34" charset="0"/>
              </a:rPr>
              <a:t>Hydroponics is used by small farmers, hobbyists &amp; commercial enterprises</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264146"/>
            <a:ext cx="7848600" cy="3570208"/>
          </a:xfrm>
          <a:prstGeom prst="rect">
            <a:avLst/>
          </a:prstGeom>
        </p:spPr>
        <p:txBody>
          <a:bodyPr wrap="square">
            <a:spAutoFit/>
          </a:bodyPr>
          <a:lstStyle/>
          <a:p>
            <a:pPr marL="465138" indent="-465138"/>
            <a:r>
              <a:rPr lang="en-US" sz="3000" b="1" dirty="0" smtClean="0">
                <a:latin typeface="Arial" pitchFamily="34" charset="0"/>
                <a:cs typeface="Arial" pitchFamily="34" charset="0"/>
              </a:rPr>
              <a:t>    Crops Choice in Hydroponics </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marL="465138" indent="-465138">
              <a:buFont typeface="Wingdings" pitchFamily="2" charset="2"/>
              <a:buChar char="ü"/>
            </a:pPr>
            <a:r>
              <a:rPr lang="en-US" sz="3000" b="1" dirty="0" smtClean="0">
                <a:solidFill>
                  <a:srgbClr val="C00000"/>
                </a:solidFill>
                <a:latin typeface="Arial" pitchFamily="34" charset="0"/>
                <a:cs typeface="Arial" pitchFamily="34" charset="0"/>
              </a:rPr>
              <a:t>Although almost anything can be grown hydroponically, short-season crops or crops that do not produce fruit such as herbs and leafy greens are great choices for indoor production in the winter.</a:t>
            </a:r>
          </a:p>
          <a:p>
            <a:pPr marL="566738" indent="-566738"/>
            <a:endParaRPr lang="en-US" sz="1200" b="1" dirty="0" smtClean="0">
              <a:solidFill>
                <a:srgbClr val="C00000"/>
              </a:solidFill>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TextBox 6"/>
          <p:cNvSpPr txBox="1"/>
          <p:nvPr/>
        </p:nvSpPr>
        <p:spPr>
          <a:xfrm>
            <a:off x="762000" y="4648200"/>
            <a:ext cx="7696200" cy="1477328"/>
          </a:xfrm>
          <a:prstGeom prst="rect">
            <a:avLst/>
          </a:prstGeom>
          <a:noFill/>
        </p:spPr>
        <p:txBody>
          <a:bodyPr wrap="square" rtlCol="0">
            <a:spAutoFit/>
          </a:bodyPr>
          <a:lstStyle/>
          <a:p>
            <a:pPr marL="401638" indent="-401638">
              <a:buFont typeface="Wingdings" pitchFamily="2" charset="2"/>
              <a:buChar char="ü"/>
            </a:pPr>
            <a:r>
              <a:rPr lang="en-US" sz="3000" b="1" dirty="0" smtClean="0">
                <a:latin typeface="Arial" pitchFamily="34" charset="0"/>
                <a:cs typeface="Arial" pitchFamily="34" charset="0"/>
              </a:rPr>
              <a:t>In the summer, strawberries, tomatoes, cucumbers and peppers are all great choices. </a:t>
            </a:r>
            <a:endParaRPr lang="en-US" sz="3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buFont typeface="Wingdings" pitchFamily="2" charset="2"/>
              <a:buChar char="q"/>
            </a:pPr>
            <a:r>
              <a:rPr lang="en-US" sz="3000" b="1" dirty="0" smtClean="0">
                <a:solidFill>
                  <a:srgbClr val="C00000"/>
                </a:solidFill>
                <a:latin typeface="Arial" pitchFamily="34" charset="0"/>
                <a:cs typeface="Arial" pitchFamily="34" charset="0"/>
              </a:rPr>
              <a:t> Subsistence Farming/Agriculture</a:t>
            </a:r>
            <a:endParaRPr lang="en-US" sz="2500" b="1" dirty="0">
              <a:solidFill>
                <a:srgbClr val="C00000"/>
              </a:solidFill>
              <a:latin typeface="Arial" pitchFamily="34" charset="0"/>
              <a:cs typeface="Arial" pitchFamily="34" charset="0"/>
            </a:endParaRPr>
          </a:p>
        </p:txBody>
      </p:sp>
      <p:sp>
        <p:nvSpPr>
          <p:cNvPr id="7" name="Rectangle 6"/>
          <p:cNvSpPr/>
          <p:nvPr/>
        </p:nvSpPr>
        <p:spPr>
          <a:xfrm>
            <a:off x="762000" y="1371600"/>
            <a:ext cx="8077200" cy="3477875"/>
          </a:xfrm>
          <a:prstGeom prst="rect">
            <a:avLst/>
          </a:prstGeom>
        </p:spPr>
        <p:txBody>
          <a:bodyPr wrap="square">
            <a:spAutoFit/>
          </a:bodyPr>
          <a:lstStyle/>
          <a:p>
            <a:pPr marL="347663" indent="-347663"/>
            <a:r>
              <a:rPr lang="en-US" sz="3000" b="1" dirty="0" smtClean="0">
                <a:latin typeface="Arial" pitchFamily="34" charset="0"/>
                <a:cs typeface="Arial" pitchFamily="34" charset="0"/>
              </a:rPr>
              <a:t>	      A traditional farming practice where farmers grow crops &amp; raise livestock to meet the needs of their families &amp; communities rather than sale in market. </a:t>
            </a:r>
          </a:p>
          <a:p>
            <a:pPr marL="566738" indent="-566738"/>
            <a:endParaRPr lang="en-US" sz="1000" b="1" dirty="0" smtClean="0">
              <a:latin typeface="Arial" pitchFamily="34" charset="0"/>
              <a:cs typeface="Arial" pitchFamily="34" charset="0"/>
            </a:endParaRP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It is labor-intensive, often reliant on family labor, and uses traditional tools like hoes and plows. </a:t>
            </a:r>
          </a:p>
        </p:txBody>
      </p:sp>
      <p:sp>
        <p:nvSpPr>
          <p:cNvPr id="9" name="Rectangle 8"/>
          <p:cNvSpPr/>
          <p:nvPr/>
        </p:nvSpPr>
        <p:spPr>
          <a:xfrm>
            <a:off x="762000" y="4923472"/>
            <a:ext cx="7772400" cy="1477328"/>
          </a:xfrm>
          <a:prstGeom prst="rect">
            <a:avLst/>
          </a:prstGeom>
        </p:spPr>
        <p:txBody>
          <a:bodyPr wrap="square">
            <a:spAutoFit/>
          </a:bodyPr>
          <a:lstStyle/>
          <a:p>
            <a:pPr marL="566738" indent="-566738">
              <a:buFont typeface="Wingdings" pitchFamily="2" charset="2"/>
              <a:buChar char="ü"/>
            </a:pPr>
            <a:r>
              <a:rPr lang="en-US" sz="3000" b="1" dirty="0" smtClean="0">
                <a:latin typeface="Arial" pitchFamily="34" charset="0"/>
                <a:cs typeface="Arial" pitchFamily="34" charset="0"/>
              </a:rPr>
              <a:t>The goal is to produce enough food &amp; other goods for survival with little or no surplus for trade or sale.</a:t>
            </a:r>
            <a:endParaRPr lang="en-US" sz="3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92173"/>
            <a:ext cx="7848600" cy="4370427"/>
          </a:xfrm>
          <a:prstGeom prst="rect">
            <a:avLst/>
          </a:prstGeom>
        </p:spPr>
        <p:txBody>
          <a:bodyPr wrap="square">
            <a:spAutoFit/>
          </a:bodyPr>
          <a:lstStyle/>
          <a:p>
            <a:pPr marL="336550" indent="-336550">
              <a:buFont typeface="Courier New" pitchFamily="49" charset="0"/>
              <a:buChar char="o"/>
            </a:pPr>
            <a:r>
              <a:rPr lang="en-US" sz="3000" b="1" dirty="0" smtClean="0">
                <a:latin typeface="Arial" pitchFamily="34" charset="0"/>
                <a:cs typeface="Arial" pitchFamily="34" charset="0"/>
              </a:rPr>
              <a:t>Aquaponics</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a:p>
            <a:pPr marL="288925" indent="-288925"/>
            <a:r>
              <a:rPr lang="en-US" sz="3000" b="1" dirty="0" smtClean="0">
                <a:solidFill>
                  <a:srgbClr val="C00000"/>
                </a:solidFill>
                <a:latin typeface="Arial" pitchFamily="34" charset="0"/>
                <a:cs typeface="Arial" pitchFamily="34" charset="0"/>
              </a:rPr>
              <a:t>         Aquaponics is a food production system that couples aquaculture   (raising aquatic animals such as fish, crayfish, snails or prawns  in tanks) with hydroponics (cultivating plants in water) whereby the nutrient-rich aquaculture water is fed to hydroponically grown plants.</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8" name="Rectangle 7"/>
          <p:cNvSpPr/>
          <p:nvPr/>
        </p:nvSpPr>
        <p:spPr>
          <a:xfrm>
            <a:off x="2362200" y="5029200"/>
            <a:ext cx="6400800" cy="1477328"/>
          </a:xfrm>
          <a:prstGeom prst="rect">
            <a:avLst/>
          </a:prstGeom>
          <a:ln>
            <a:solidFill>
              <a:schemeClr val="tx1"/>
            </a:solidFill>
          </a:ln>
        </p:spPr>
        <p:txBody>
          <a:bodyPr wrap="square">
            <a:spAutoFit/>
          </a:bodyPr>
          <a:lstStyle/>
          <a:p>
            <a:r>
              <a:rPr lang="en-US" sz="3000" b="1" dirty="0" smtClean="0">
                <a:latin typeface="Arial" pitchFamily="34" charset="0"/>
                <a:cs typeface="Arial" pitchFamily="34" charset="0"/>
              </a:rPr>
              <a:t>In aquaponics, the amount of water required is 90-99% less than that of agriculture. </a:t>
            </a:r>
            <a:endParaRPr lang="en-US" sz="3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rot="19484045">
            <a:off x="943680" y="1717005"/>
            <a:ext cx="2447946" cy="615553"/>
          </a:xfrm>
          <a:prstGeom prst="rect">
            <a:avLst/>
          </a:prstGeom>
        </p:spPr>
        <p:txBody>
          <a:bodyPr wrap="square">
            <a:spAutoFit/>
          </a:bodyPr>
          <a:lstStyle/>
          <a:p>
            <a:pPr marL="336550" indent="-336550"/>
            <a:r>
              <a:rPr lang="en-US" sz="3000" b="1" dirty="0" smtClean="0">
                <a:latin typeface="Arial" pitchFamily="34" charset="0"/>
                <a:cs typeface="Arial" pitchFamily="34" charset="0"/>
              </a:rPr>
              <a:t>Aquaponics</a:t>
            </a:r>
          </a:p>
          <a:p>
            <a:pPr marL="566738" indent="-566738"/>
            <a:endParaRPr lang="en-US" sz="100" b="1" dirty="0" smtClean="0">
              <a:latin typeface="Arial" pitchFamily="34" charset="0"/>
              <a:cs typeface="Arial" pitchFamily="34" charset="0"/>
            </a:endParaRP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pic>
        <p:nvPicPr>
          <p:cNvPr id="72706" name="Picture 2"/>
          <p:cNvPicPr>
            <a:picLocks noChangeAspect="1" noChangeArrowheads="1"/>
          </p:cNvPicPr>
          <p:nvPr/>
        </p:nvPicPr>
        <p:blipFill>
          <a:blip r:embed="rId2"/>
          <a:srcRect/>
          <a:stretch>
            <a:fillRect/>
          </a:stretch>
        </p:blipFill>
        <p:spPr bwMode="auto">
          <a:xfrm>
            <a:off x="4648200" y="1143000"/>
            <a:ext cx="4343400" cy="3276600"/>
          </a:xfrm>
          <a:prstGeom prst="rect">
            <a:avLst/>
          </a:prstGeom>
          <a:noFill/>
          <a:ln w="9525">
            <a:noFill/>
            <a:miter lim="800000"/>
            <a:headEnd/>
            <a:tailEnd/>
          </a:ln>
          <a:effectLst/>
        </p:spPr>
      </p:pic>
      <p:pic>
        <p:nvPicPr>
          <p:cNvPr id="73730" name="Picture 2"/>
          <p:cNvPicPr>
            <a:picLocks noChangeAspect="1" noChangeArrowheads="1"/>
          </p:cNvPicPr>
          <p:nvPr/>
        </p:nvPicPr>
        <p:blipFill>
          <a:blip r:embed="rId3"/>
          <a:srcRect/>
          <a:stretch>
            <a:fillRect/>
          </a:stretch>
        </p:blipFill>
        <p:spPr bwMode="auto">
          <a:xfrm>
            <a:off x="609601" y="3200400"/>
            <a:ext cx="3962400" cy="3257550"/>
          </a:xfrm>
          <a:prstGeom prst="rect">
            <a:avLst/>
          </a:prstGeom>
          <a:noFill/>
          <a:ln w="9525">
            <a:noFill/>
            <a:miter lim="800000"/>
            <a:headEnd/>
            <a:tailEnd/>
          </a:ln>
          <a:effectLst/>
        </p:spPr>
      </p:pic>
      <p:sp>
        <p:nvSpPr>
          <p:cNvPr id="8" name="Right Arrow 7"/>
          <p:cNvSpPr/>
          <p:nvPr/>
        </p:nvSpPr>
        <p:spPr>
          <a:xfrm>
            <a:off x="2819400" y="1905000"/>
            <a:ext cx="16002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5400000">
            <a:off x="1981200" y="2438400"/>
            <a:ext cx="7620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800600" y="4572000"/>
            <a:ext cx="4114800" cy="2092881"/>
          </a:xfrm>
          <a:prstGeom prst="rect">
            <a:avLst/>
          </a:prstGeom>
          <a:ln>
            <a:solidFill>
              <a:schemeClr val="tx1"/>
            </a:solidFill>
          </a:ln>
        </p:spPr>
        <p:txBody>
          <a:bodyPr wrap="square">
            <a:spAutoFit/>
          </a:bodyPr>
          <a:lstStyle/>
          <a:p>
            <a:r>
              <a:rPr lang="en-US" sz="2600" b="1" dirty="0" smtClean="0">
                <a:latin typeface="Arial" pitchFamily="34" charset="0"/>
                <a:cs typeface="Arial" pitchFamily="34" charset="0"/>
              </a:rPr>
              <a:t>In aquaponics</a:t>
            </a:r>
            <a:r>
              <a:rPr lang="en-US" sz="2600" b="1" dirty="0" smtClean="0">
                <a:solidFill>
                  <a:srgbClr val="C00000"/>
                </a:solidFill>
                <a:latin typeface="Arial" pitchFamily="34" charset="0"/>
                <a:cs typeface="Arial" pitchFamily="34" charset="0"/>
              </a:rPr>
              <a:t>, animals provide nutrients in the form of broken down excretions, which allow the plants to grow.</a:t>
            </a:r>
            <a:endParaRPr lang="en-US" sz="26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60198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Hydroponics &amp; Aquaponics</a:t>
            </a:r>
          </a:p>
        </p:txBody>
      </p:sp>
      <p:sp>
        <p:nvSpPr>
          <p:cNvPr id="8" name="Rectangle 7"/>
          <p:cNvSpPr/>
          <p:nvPr/>
        </p:nvSpPr>
        <p:spPr>
          <a:xfrm>
            <a:off x="762000" y="1295400"/>
            <a:ext cx="8001000" cy="3816429"/>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 </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Uses less water, </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no soil degradation, </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no weed problem, </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high efficiency in small spaces, </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reduced use of pesticides,</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faster growth and higher yields,  </a:t>
            </a:r>
          </a:p>
          <a:p>
            <a:pPr marL="1095375" indent="-566738">
              <a:buFont typeface="Wingdings" pitchFamily="2" charset="2"/>
              <a:buChar char="ü"/>
            </a:pPr>
            <a:r>
              <a:rPr lang="en-US" sz="3000" b="1" dirty="0" smtClean="0">
                <a:solidFill>
                  <a:srgbClr val="C00000"/>
                </a:solidFill>
                <a:latin typeface="Arial" pitchFamily="34" charset="0"/>
                <a:cs typeface="Arial" pitchFamily="34" charset="0"/>
              </a:rPr>
              <a:t>Crops can grow all year long.</a:t>
            </a:r>
            <a:endParaRPr lang="en-US" sz="3000" b="1" dirty="0">
              <a:solidFill>
                <a:srgbClr val="C00000"/>
              </a:solidFill>
              <a:latin typeface="Arial" pitchFamily="34" charset="0"/>
              <a:cs typeface="Arial" pitchFamily="34" charset="0"/>
            </a:endParaRPr>
          </a:p>
        </p:txBody>
      </p:sp>
      <p:sp>
        <p:nvSpPr>
          <p:cNvPr id="10" name="Rectangle 9"/>
          <p:cNvSpPr/>
          <p:nvPr/>
        </p:nvSpPr>
        <p:spPr>
          <a:xfrm>
            <a:off x="685800" y="5152072"/>
            <a:ext cx="8153400" cy="1477328"/>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High setup costs, need for technical expertise and dependence on external inputs.</a:t>
            </a:r>
          </a:p>
        </p:txBody>
      </p:sp>
      <p:cxnSp>
        <p:nvCxnSpPr>
          <p:cNvPr id="11" name="Straight Connector 10"/>
          <p:cNvCxnSpPr/>
          <p:nvPr/>
        </p:nvCxnSpPr>
        <p:spPr>
          <a:xfrm>
            <a:off x="892629" y="5103812"/>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229600" cy="3831818"/>
          </a:xfrm>
          <a:prstGeom prst="rect">
            <a:avLst/>
          </a:prstGeom>
        </p:spPr>
        <p:txBody>
          <a:bodyPr wrap="square">
            <a:spAutoFit/>
          </a:bodyPr>
          <a:lstStyle/>
          <a:p>
            <a:pPr marL="401638" indent="-401638">
              <a:buFont typeface="Courier New" pitchFamily="49" charset="0"/>
              <a:buChar char="o"/>
            </a:pPr>
            <a:r>
              <a:rPr lang="en-US" sz="3000" b="1" dirty="0" smtClean="0">
                <a:latin typeface="Arial" pitchFamily="34" charset="0"/>
                <a:cs typeface="Arial" pitchFamily="34" charset="0"/>
              </a:rPr>
              <a:t>Precision</a:t>
            </a:r>
            <a:r>
              <a:rPr lang="en-US" sz="3000" b="1" dirty="0" smtClean="0"/>
              <a:t> </a:t>
            </a:r>
            <a:r>
              <a:rPr lang="en-US" sz="3000" b="1" dirty="0" smtClean="0">
                <a:latin typeface="Arial" pitchFamily="34" charset="0"/>
                <a:cs typeface="Arial" pitchFamily="34" charset="0"/>
              </a:rPr>
              <a:t>Farming/ Precision Agriculture</a:t>
            </a:r>
          </a:p>
          <a:p>
            <a:pPr marL="566738" indent="-566738"/>
            <a:endParaRPr lang="en-US" sz="300" b="1" dirty="0" smtClean="0">
              <a:latin typeface="Arial" pitchFamily="34" charset="0"/>
              <a:cs typeface="Arial" pitchFamily="34" charset="0"/>
            </a:endParaRPr>
          </a:p>
          <a:p>
            <a:pPr marL="566738" indent="-566738"/>
            <a:r>
              <a:rPr lang="en-US" sz="3000" b="1" dirty="0" smtClean="0">
                <a:solidFill>
                  <a:srgbClr val="C00000"/>
                </a:solidFill>
                <a:latin typeface="Arial" pitchFamily="34" charset="0"/>
                <a:cs typeface="Arial" pitchFamily="34" charset="0"/>
              </a:rPr>
              <a:t>         A technology-driven approach that uses GPS, sensors, and data analytics to </a:t>
            </a:r>
          </a:p>
          <a:p>
            <a:pPr marL="566738" indent="-566738">
              <a:buFont typeface="Wingdings" pitchFamily="2" charset="2"/>
              <a:buChar char="ü"/>
            </a:pPr>
            <a:r>
              <a:rPr lang="en-US" sz="3000" b="1" dirty="0" smtClean="0">
                <a:latin typeface="Arial" pitchFamily="34" charset="0"/>
                <a:cs typeface="Arial" pitchFamily="34" charset="0"/>
              </a:rPr>
              <a:t>Optimize farm inputs (fertilizers, water, seeds), </a:t>
            </a: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Monitor crop conditions/ health in real-time and </a:t>
            </a:r>
          </a:p>
          <a:p>
            <a:pPr marL="566738" indent="-566738">
              <a:buFont typeface="Wingdings" pitchFamily="2" charset="2"/>
              <a:buChar char="ü"/>
            </a:pPr>
            <a:r>
              <a:rPr lang="en-US" sz="3000" b="1" dirty="0" smtClean="0">
                <a:latin typeface="Arial" pitchFamily="34" charset="0"/>
                <a:cs typeface="Arial" pitchFamily="34" charset="0"/>
              </a:rPr>
              <a:t>Increased productivity of crops and soil</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Rectangle 6"/>
          <p:cNvSpPr/>
          <p:nvPr/>
        </p:nvSpPr>
        <p:spPr>
          <a:xfrm>
            <a:off x="838200" y="4953000"/>
            <a:ext cx="7924800" cy="181588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2800" b="1" dirty="0" smtClean="0">
                <a:solidFill>
                  <a:srgbClr val="C00000"/>
                </a:solidFill>
                <a:latin typeface="Arial" pitchFamily="34" charset="0"/>
                <a:cs typeface="Arial" pitchFamily="34" charset="0"/>
              </a:rPr>
              <a:t>    It can help farmers make better decisions about planting, managing, and harvesting crops, and can also help reduce costs and environmental impact. </a:t>
            </a:r>
            <a:endParaRPr lang="en-US" sz="28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rot="18779622">
            <a:off x="313783" y="2289540"/>
            <a:ext cx="3577656" cy="538609"/>
          </a:xfrm>
          <a:prstGeom prst="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401638" indent="-401638" algn="ctr"/>
            <a:r>
              <a:rPr lang="en-US" sz="2900" b="1" dirty="0" smtClean="0">
                <a:latin typeface="Arial" pitchFamily="34" charset="0"/>
                <a:cs typeface="Arial" pitchFamily="34" charset="0"/>
              </a:rPr>
              <a:t>Precision Farming</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9" name="Right Arrow 8"/>
          <p:cNvSpPr/>
          <p:nvPr/>
        </p:nvSpPr>
        <p:spPr>
          <a:xfrm>
            <a:off x="2667000" y="2362200"/>
            <a:ext cx="1066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2698428">
            <a:off x="1899318" y="3396705"/>
            <a:ext cx="9906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066800" y="4191000"/>
            <a:ext cx="7696200" cy="240065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p>
            <a:r>
              <a:rPr lang="en-US" sz="3000" b="1" dirty="0" smtClean="0">
                <a:latin typeface="Arial" pitchFamily="34" charset="0"/>
                <a:cs typeface="Arial" pitchFamily="34" charset="0"/>
              </a:rPr>
              <a:t>PA means application of precise &amp; correct amount of inputs like water, fertilizer, pesticides etc. at the correct time to the crop for increasing its productivity and maximizing its yields</a:t>
            </a:r>
            <a:endParaRPr lang="en-US" sz="3000" b="1" dirty="0">
              <a:solidFill>
                <a:srgbClr val="006600"/>
              </a:solidFill>
              <a:latin typeface="Arial" pitchFamily="34" charset="0"/>
              <a:cs typeface="Arial" pitchFamily="34" charset="0"/>
            </a:endParaRPr>
          </a:p>
        </p:txBody>
      </p:sp>
      <p:pic>
        <p:nvPicPr>
          <p:cNvPr id="71682" name="Picture 2"/>
          <p:cNvPicPr>
            <a:picLocks noChangeAspect="1" noChangeArrowheads="1"/>
          </p:cNvPicPr>
          <p:nvPr/>
        </p:nvPicPr>
        <p:blipFill>
          <a:blip r:embed="rId2"/>
          <a:srcRect/>
          <a:stretch>
            <a:fillRect/>
          </a:stretch>
        </p:blipFill>
        <p:spPr bwMode="auto">
          <a:xfrm>
            <a:off x="3810000" y="1142794"/>
            <a:ext cx="5029200" cy="28196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6096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Precision</a:t>
            </a:r>
            <a:r>
              <a:rPr lang="en-US" sz="3000" b="1" dirty="0" smtClean="0"/>
              <a:t> </a:t>
            </a:r>
            <a:r>
              <a:rPr lang="en-US" sz="3000" b="1" dirty="0" smtClean="0">
                <a:latin typeface="Arial" pitchFamily="34" charset="0"/>
                <a:cs typeface="Arial" pitchFamily="34" charset="0"/>
              </a:rPr>
              <a:t>Farming</a:t>
            </a:r>
          </a:p>
        </p:txBody>
      </p:sp>
      <p:sp>
        <p:nvSpPr>
          <p:cNvPr id="8" name="Rectangle 7"/>
          <p:cNvSpPr/>
          <p:nvPr/>
        </p:nvSpPr>
        <p:spPr>
          <a:xfrm>
            <a:off x="762000" y="990600"/>
            <a:ext cx="8382000" cy="4278094"/>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a:t>
            </a: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Increases resource use efficiency, </a:t>
            </a:r>
          </a:p>
          <a:p>
            <a:pPr marL="566738" indent="-566738">
              <a:buFont typeface="Wingdings" pitchFamily="2" charset="2"/>
              <a:buChar char="ü"/>
            </a:pPr>
            <a:r>
              <a:rPr lang="en-US" sz="3000" b="1" dirty="0" smtClean="0">
                <a:solidFill>
                  <a:srgbClr val="000099"/>
                </a:solidFill>
                <a:latin typeface="Arial" pitchFamily="34" charset="0"/>
                <a:cs typeface="Arial" pitchFamily="34" charset="0"/>
              </a:rPr>
              <a:t>Reduce costs, which can increase overall profitability,</a:t>
            </a: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Reduce the amount of labor required,</a:t>
            </a:r>
          </a:p>
          <a:p>
            <a:pPr marL="566738" indent="-566738">
              <a:buFont typeface="Wingdings" pitchFamily="2" charset="2"/>
              <a:buChar char="ü"/>
            </a:pPr>
            <a:r>
              <a:rPr lang="en-US" sz="3000" b="1" dirty="0" smtClean="0">
                <a:solidFill>
                  <a:srgbClr val="000099"/>
                </a:solidFill>
                <a:latin typeface="Arial" pitchFamily="34" charset="0"/>
                <a:cs typeface="Arial" pitchFamily="34" charset="0"/>
              </a:rPr>
              <a:t>Help to improve the quality of produce,</a:t>
            </a:r>
          </a:p>
          <a:p>
            <a:pPr marL="566738" indent="-566738">
              <a:buFont typeface="Wingdings" pitchFamily="2" charset="2"/>
              <a:buChar char="ü"/>
            </a:pPr>
            <a:r>
              <a:rPr lang="en-US" sz="3000" b="1" dirty="0" smtClean="0">
                <a:solidFill>
                  <a:srgbClr val="C00000"/>
                </a:solidFill>
                <a:latin typeface="Arial" pitchFamily="34" charset="0"/>
                <a:cs typeface="Arial" pitchFamily="34" charset="0"/>
              </a:rPr>
              <a:t>Reduces waste, and </a:t>
            </a:r>
          </a:p>
          <a:p>
            <a:pPr marL="566738" indent="-566738">
              <a:buFont typeface="Wingdings" pitchFamily="2" charset="2"/>
              <a:buChar char="ü"/>
            </a:pPr>
            <a:r>
              <a:rPr lang="en-US" sz="3000" b="1" dirty="0" smtClean="0">
                <a:solidFill>
                  <a:srgbClr val="000099"/>
                </a:solidFill>
                <a:latin typeface="Arial" pitchFamily="34" charset="0"/>
                <a:cs typeface="Arial" pitchFamily="34" charset="0"/>
              </a:rPr>
              <a:t>Enhances the productivity by fine-tuning inputs to specific field conditions.</a:t>
            </a:r>
            <a:endParaRPr lang="en-US" sz="3000" b="1" dirty="0">
              <a:solidFill>
                <a:srgbClr val="000099"/>
              </a:solidFill>
              <a:latin typeface="Arial" pitchFamily="34" charset="0"/>
              <a:cs typeface="Arial" pitchFamily="34" charset="0"/>
            </a:endParaRPr>
          </a:p>
        </p:txBody>
      </p:sp>
      <p:sp>
        <p:nvSpPr>
          <p:cNvPr id="10" name="Rectangle 9"/>
          <p:cNvSpPr/>
          <p:nvPr/>
        </p:nvSpPr>
        <p:spPr>
          <a:xfrm>
            <a:off x="685800" y="5257800"/>
            <a:ext cx="8153400" cy="1477328"/>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High initial investment, dependence on technology &amp; skill gap and training requirements.</a:t>
            </a:r>
          </a:p>
        </p:txBody>
      </p:sp>
      <p:cxnSp>
        <p:nvCxnSpPr>
          <p:cNvPr id="11" name="Straight Connector 10"/>
          <p:cNvCxnSpPr/>
          <p:nvPr/>
        </p:nvCxnSpPr>
        <p:spPr>
          <a:xfrm>
            <a:off x="892629" y="52578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229600" cy="5678478"/>
          </a:xfrm>
          <a:prstGeom prst="rect">
            <a:avLst/>
          </a:prstGeom>
        </p:spPr>
        <p:txBody>
          <a:bodyPr wrap="square">
            <a:spAutoFit/>
          </a:bodyPr>
          <a:lstStyle/>
          <a:p>
            <a:pPr marL="457200" indent="-457200">
              <a:buFont typeface="Courier New" pitchFamily="49" charset="0"/>
              <a:buChar char="o"/>
            </a:pPr>
            <a:r>
              <a:rPr lang="en-US" sz="3000" b="1" dirty="0" smtClean="0">
                <a:latin typeface="Arial" pitchFamily="34" charset="0"/>
                <a:cs typeface="Arial" pitchFamily="34" charset="0"/>
              </a:rPr>
              <a:t>Vertical Farming</a:t>
            </a:r>
          </a:p>
          <a:p>
            <a:pPr marL="566738" indent="-566738"/>
            <a:endParaRPr lang="en-US" sz="300" b="1" dirty="0" smtClean="0">
              <a:latin typeface="Arial" pitchFamily="34" charset="0"/>
              <a:cs typeface="Arial" pitchFamily="34" charset="0"/>
            </a:endParaRPr>
          </a:p>
          <a:p>
            <a:r>
              <a:rPr lang="en-US" sz="100" b="1" dirty="0" smtClean="0">
                <a:solidFill>
                  <a:srgbClr val="C00000"/>
                </a:solidFill>
                <a:latin typeface="Arial" pitchFamily="34" charset="0"/>
                <a:cs typeface="Arial" pitchFamily="34" charset="0"/>
              </a:rPr>
              <a:t>       </a:t>
            </a:r>
            <a:r>
              <a:rPr lang="en-US" sz="600" b="1" dirty="0" smtClean="0">
                <a:solidFill>
                  <a:srgbClr val="C00000"/>
                </a:solidFill>
                <a:latin typeface="Arial" pitchFamily="34" charset="0"/>
                <a:cs typeface="Arial" pitchFamily="34" charset="0"/>
              </a:rPr>
              <a:t>  </a:t>
            </a:r>
            <a:r>
              <a:rPr lang="en-US" sz="3000" b="1" dirty="0" smtClean="0">
                <a:solidFill>
                  <a:srgbClr val="C00000"/>
                </a:solidFill>
                <a:latin typeface="Arial" pitchFamily="34" charset="0"/>
                <a:cs typeface="Arial" pitchFamily="34" charset="0"/>
              </a:rPr>
              <a:t>    Growing crops in vertically stacked layers or vertically inclined surfaces, rather than in horizontal rows, often in controlled environments (indoors or greenhouses),                                            to increase crop yield and reduce                                          land use is referred as VF. </a:t>
            </a:r>
          </a:p>
          <a:p>
            <a:pPr marL="525463" indent="-525463">
              <a:buFont typeface="Wingdings" pitchFamily="2" charset="2"/>
              <a:buChar char="ü"/>
            </a:pPr>
            <a:r>
              <a:rPr lang="en-US" sz="3000" b="1" dirty="0" smtClean="0">
                <a:latin typeface="Arial" pitchFamily="34" charset="0"/>
                <a:cs typeface="Arial" pitchFamily="34" charset="0"/>
              </a:rPr>
              <a:t>Crops like vegetables, ornamentals &amp; herbs are mostly grown in VF.</a:t>
            </a:r>
          </a:p>
          <a:p>
            <a:pPr marL="525463" indent="-525463">
              <a:buFont typeface="Wingdings" pitchFamily="2" charset="2"/>
              <a:buChar char="ü"/>
            </a:pPr>
            <a:r>
              <a:rPr lang="en-US" sz="3000" b="1" dirty="0" smtClean="0">
                <a:solidFill>
                  <a:srgbClr val="C00000"/>
                </a:solidFill>
                <a:latin typeface="Arial" pitchFamily="34" charset="0"/>
                <a:cs typeface="Arial" pitchFamily="34" charset="0"/>
              </a:rPr>
              <a:t>Artificial light &amp; nutrient solutions, without much sunshine &amp; soil is exploited in VF. </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rot="18468522">
            <a:off x="429095" y="2409162"/>
            <a:ext cx="3454096" cy="600164"/>
          </a:xfrm>
          <a:prstGeom prst="rect">
            <a:avLst/>
          </a:prstGeom>
          <a:ln>
            <a:solidFill>
              <a:srgbClr val="C00000"/>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401638" indent="-401638" algn="ctr"/>
            <a:r>
              <a:rPr lang="en-US" sz="3000" b="1" dirty="0" smtClean="0">
                <a:latin typeface="Arial" pitchFamily="34" charset="0"/>
                <a:cs typeface="Arial" pitchFamily="34" charset="0"/>
              </a:rPr>
              <a:t>Vertical Farming</a:t>
            </a:r>
          </a:p>
          <a:p>
            <a:pPr marL="566738" indent="-566738"/>
            <a:endParaRPr lang="en-US" sz="300" b="1" dirty="0" smtClean="0">
              <a:latin typeface="Arial" pitchFamily="34" charset="0"/>
              <a:cs typeface="Arial" pitchFamily="34" charset="0"/>
            </a:endParaRP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pic>
        <p:nvPicPr>
          <p:cNvPr id="7" name="Picture 2" descr="Four myths about vertical farming debunked by an expert"/>
          <p:cNvPicPr>
            <a:picLocks noChangeAspect="1" noChangeArrowheads="1"/>
          </p:cNvPicPr>
          <p:nvPr/>
        </p:nvPicPr>
        <p:blipFill>
          <a:blip r:embed="rId2"/>
          <a:srcRect/>
          <a:stretch>
            <a:fillRect/>
          </a:stretch>
        </p:blipFill>
        <p:spPr bwMode="auto">
          <a:xfrm>
            <a:off x="914400" y="4370430"/>
            <a:ext cx="3716638" cy="23351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0658" name="Picture 2"/>
          <p:cNvPicPr>
            <a:picLocks noChangeAspect="1" noChangeArrowheads="1"/>
          </p:cNvPicPr>
          <p:nvPr/>
        </p:nvPicPr>
        <p:blipFill>
          <a:blip r:embed="rId3"/>
          <a:srcRect/>
          <a:stretch>
            <a:fillRect/>
          </a:stretch>
        </p:blipFill>
        <p:spPr bwMode="auto">
          <a:xfrm>
            <a:off x="3886200" y="1219200"/>
            <a:ext cx="5036914" cy="26669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Right Arrow 8"/>
          <p:cNvSpPr/>
          <p:nvPr/>
        </p:nvSpPr>
        <p:spPr>
          <a:xfrm>
            <a:off x="2743200" y="2438400"/>
            <a:ext cx="1066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rot="2698428">
            <a:off x="1986882" y="3461295"/>
            <a:ext cx="9906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876800" y="4038600"/>
            <a:ext cx="3962400" cy="2677656"/>
          </a:xfrm>
          <a:prstGeom prst="rect">
            <a:avLst/>
          </a:prstGeom>
          <a:ln>
            <a:solidFill>
              <a:srgbClr val="C00000"/>
            </a:solidFill>
          </a:ln>
        </p:spPr>
        <p:txBody>
          <a:bodyPr wrap="square">
            <a:spAutoFit/>
          </a:bodyPr>
          <a:lstStyle/>
          <a:p>
            <a:r>
              <a:rPr lang="en-US" sz="2400" b="1" dirty="0" smtClean="0">
                <a:solidFill>
                  <a:srgbClr val="000099"/>
                </a:solidFill>
                <a:latin typeface="Arial" pitchFamily="34" charset="0"/>
                <a:cs typeface="Arial" pitchFamily="34" charset="0"/>
              </a:rPr>
              <a:t>Crops that are well suited to VF include tomatoes, cow pea, beans, cucumber, bottle gourd, sponge gourd, ridge gourd, snake gourd, and bitter gourd</a:t>
            </a:r>
            <a:endParaRPr lang="en-US" sz="2400" b="1" dirty="0">
              <a:solidFill>
                <a:srgbClr val="000099"/>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Vertical Farming</a:t>
            </a:r>
          </a:p>
        </p:txBody>
      </p:sp>
      <p:sp>
        <p:nvSpPr>
          <p:cNvPr id="8" name="Rectangle 7"/>
          <p:cNvSpPr/>
          <p:nvPr/>
        </p:nvSpPr>
        <p:spPr>
          <a:xfrm>
            <a:off x="762000" y="1490008"/>
            <a:ext cx="8001000" cy="1938992"/>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Advantages: </a:t>
            </a:r>
            <a:r>
              <a:rPr lang="en-US" sz="3000" b="1" dirty="0" smtClean="0">
                <a:solidFill>
                  <a:srgbClr val="C00000"/>
                </a:solidFill>
                <a:latin typeface="Arial" pitchFamily="34" charset="0"/>
                <a:cs typeface="Arial" pitchFamily="34" charset="0"/>
              </a:rPr>
              <a:t>Efficient use of space, controlled environment allows year-round production, reduces need for pesticides.</a:t>
            </a:r>
          </a:p>
        </p:txBody>
      </p:sp>
      <p:sp>
        <p:nvSpPr>
          <p:cNvPr id="10" name="Rectangle 9"/>
          <p:cNvSpPr/>
          <p:nvPr/>
        </p:nvSpPr>
        <p:spPr>
          <a:xfrm>
            <a:off x="685800" y="3856672"/>
            <a:ext cx="8153400" cy="1969770"/>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High energy costs for artificial lighting and climate control,</a:t>
            </a:r>
            <a:br>
              <a:rPr lang="en-US" sz="3000" b="1" dirty="0" smtClean="0">
                <a:solidFill>
                  <a:srgbClr val="C00000"/>
                </a:solidFill>
                <a:latin typeface="Arial" pitchFamily="34" charset="0"/>
                <a:cs typeface="Arial" pitchFamily="34" charset="0"/>
              </a:rPr>
            </a:br>
            <a:r>
              <a:rPr lang="en-US" sz="3000" b="1" dirty="0" smtClean="0">
                <a:solidFill>
                  <a:srgbClr val="C00000"/>
                </a:solidFill>
                <a:latin typeface="Arial" pitchFamily="34" charset="0"/>
                <a:cs typeface="Arial" pitchFamily="34" charset="0"/>
              </a:rPr>
              <a:t>expensive setup, and limited crop variety.</a:t>
            </a:r>
          </a:p>
        </p:txBody>
      </p:sp>
      <p:cxnSp>
        <p:nvCxnSpPr>
          <p:cNvPr id="11" name="Straight Connector 10"/>
          <p:cNvCxnSpPr/>
          <p:nvPr/>
        </p:nvCxnSpPr>
        <p:spPr>
          <a:xfrm>
            <a:off x="892629" y="3579812"/>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685800" y="1143000"/>
            <a:ext cx="8229600" cy="2908489"/>
          </a:xfrm>
          <a:prstGeom prst="rect">
            <a:avLst/>
          </a:prstGeom>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Genetically modified (GM) Farming</a:t>
            </a:r>
          </a:p>
          <a:p>
            <a:pPr marL="566738" indent="-566738"/>
            <a:endParaRPr lang="en-US" sz="300" b="1" dirty="0" smtClean="0">
              <a:latin typeface="Arial" pitchFamily="34" charset="0"/>
              <a:cs typeface="Arial" pitchFamily="34" charset="0"/>
            </a:endParaRPr>
          </a:p>
          <a:p>
            <a:pPr marL="566738" indent="-566738"/>
            <a:r>
              <a:rPr lang="en-US" sz="3000" b="1" dirty="0" smtClean="0">
                <a:solidFill>
                  <a:srgbClr val="C00000"/>
                </a:solidFill>
                <a:latin typeface="Arial" pitchFamily="34" charset="0"/>
                <a:cs typeface="Arial" pitchFamily="34" charset="0"/>
              </a:rPr>
              <a:t>           A type of farming that utilizes genetically modified crops that are engineered for traits like pest resistance, herbicide tolerance, and improved nutritional content.</a:t>
            </a:r>
          </a:p>
        </p:txBody>
      </p:sp>
      <p:sp>
        <p:nvSpPr>
          <p:cNvPr id="6" name="Rectangle 5"/>
          <p:cNvSpPr/>
          <p:nvPr/>
        </p:nvSpPr>
        <p:spPr>
          <a:xfrm>
            <a:off x="609600" y="609600"/>
            <a:ext cx="53340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r>
              <a:rPr lang="en-US" sz="3000" b="1" dirty="0" smtClean="0">
                <a:solidFill>
                  <a:srgbClr val="C00000"/>
                </a:solidFill>
                <a:latin typeface="Arial" pitchFamily="34" charset="0"/>
                <a:cs typeface="Arial" pitchFamily="34" charset="0"/>
              </a:rPr>
              <a:t>Types of Modern Farming</a:t>
            </a:r>
            <a:endParaRPr lang="en-US" sz="3000" b="1" dirty="0">
              <a:solidFill>
                <a:srgbClr val="C00000"/>
              </a:solidFill>
              <a:latin typeface="Arial" pitchFamily="34" charset="0"/>
              <a:cs typeface="Arial" pitchFamily="34" charset="0"/>
            </a:endParaRPr>
          </a:p>
        </p:txBody>
      </p:sp>
      <p:sp>
        <p:nvSpPr>
          <p:cNvPr id="7" name="Rectangle 6"/>
          <p:cNvSpPr/>
          <p:nvPr/>
        </p:nvSpPr>
        <p:spPr>
          <a:xfrm>
            <a:off x="762000" y="3962400"/>
            <a:ext cx="7848600" cy="1477328"/>
          </a:xfrm>
          <a:prstGeom prst="rect">
            <a:avLst/>
          </a:prstGeom>
        </p:spPr>
        <p:txBody>
          <a:bodyPr wrap="square">
            <a:spAutoFit/>
          </a:bodyPr>
          <a:lstStyle/>
          <a:p>
            <a:pPr fontAlgn="ctr">
              <a:buFont typeface="Wingdings" pitchFamily="2" charset="2"/>
              <a:buChar char="ü"/>
            </a:pPr>
            <a:r>
              <a:rPr lang="en-US" sz="3000" b="1" dirty="0" smtClean="0">
                <a:latin typeface="Arial" pitchFamily="34" charset="0"/>
                <a:cs typeface="Arial" pitchFamily="34" charset="0"/>
              </a:rPr>
              <a:t> The goal is to meet the increasing demand for food while providing a balanced diet for everyone.</a:t>
            </a:r>
            <a:endParaRPr lang="en-US" sz="3000" b="1" dirty="0">
              <a:latin typeface="Arial" pitchFamily="34" charset="0"/>
              <a:cs typeface="Arial" pitchFamily="34" charset="0"/>
            </a:endParaRPr>
          </a:p>
        </p:txBody>
      </p:sp>
      <p:sp>
        <p:nvSpPr>
          <p:cNvPr id="8" name="Rectangle 7"/>
          <p:cNvSpPr/>
          <p:nvPr/>
        </p:nvSpPr>
        <p:spPr>
          <a:xfrm>
            <a:off x="914400" y="5456872"/>
            <a:ext cx="7848600" cy="101566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fontAlgn="ctr"/>
            <a:r>
              <a:rPr lang="en-US" sz="3000" b="1" dirty="0" smtClean="0">
                <a:solidFill>
                  <a:srgbClr val="C00000"/>
                </a:solidFill>
                <a:latin typeface="Arial" pitchFamily="34" charset="0"/>
                <a:cs typeface="Arial" pitchFamily="34" charset="0"/>
              </a:rPr>
              <a:t>Examples of GM crops</a:t>
            </a:r>
            <a:r>
              <a:rPr lang="en-US" sz="3000" b="1" dirty="0" smtClean="0">
                <a:latin typeface="Arial" pitchFamily="34" charset="0"/>
                <a:cs typeface="Arial" pitchFamily="34" charset="0"/>
              </a:rPr>
              <a:t>: Soybean, corn, potato, papaya, </a:t>
            </a:r>
            <a:r>
              <a:rPr lang="en-US" sz="3000" b="1" dirty="0" err="1" smtClean="0">
                <a:latin typeface="Arial" pitchFamily="34" charset="0"/>
                <a:cs typeface="Arial" pitchFamily="34" charset="0"/>
              </a:rPr>
              <a:t>sugarbeet</a:t>
            </a:r>
            <a:r>
              <a:rPr lang="en-US" sz="3000" b="1" dirty="0" smtClean="0">
                <a:latin typeface="Arial" pitchFamily="34" charset="0"/>
                <a:cs typeface="Arial" pitchFamily="34" charset="0"/>
              </a:rPr>
              <a:t>, Alfalfa, etc.</a:t>
            </a:r>
            <a:endParaRPr lang="en-US" sz="3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5" name="Rectangle 4"/>
          <p:cNvSpPr/>
          <p:nvPr/>
        </p:nvSpPr>
        <p:spPr>
          <a:xfrm>
            <a:off x="762000" y="1418272"/>
            <a:ext cx="7772400" cy="553998"/>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Advantages</a:t>
            </a:r>
            <a:endParaRPr lang="en-US" sz="3000" b="1" dirty="0">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buFont typeface="Wingdings" pitchFamily="2" charset="2"/>
              <a:buChar char="q"/>
            </a:pPr>
            <a:r>
              <a:rPr lang="en-US" sz="3000" b="1" dirty="0" smtClean="0">
                <a:solidFill>
                  <a:srgbClr val="C00000"/>
                </a:solidFill>
                <a:latin typeface="Arial" pitchFamily="34" charset="0"/>
                <a:cs typeface="Arial" pitchFamily="34" charset="0"/>
              </a:rPr>
              <a:t> Subsistence Farming/Agriculture</a:t>
            </a:r>
            <a:endParaRPr lang="en-US" sz="2500" b="1" dirty="0">
              <a:solidFill>
                <a:srgbClr val="C00000"/>
              </a:solidFill>
              <a:latin typeface="Arial" pitchFamily="34" charset="0"/>
              <a:cs typeface="Arial" pitchFamily="34" charset="0"/>
            </a:endParaRPr>
          </a:p>
        </p:txBody>
      </p:sp>
      <p:sp>
        <p:nvSpPr>
          <p:cNvPr id="7" name="Rectangle 6"/>
          <p:cNvSpPr/>
          <p:nvPr/>
        </p:nvSpPr>
        <p:spPr>
          <a:xfrm>
            <a:off x="762000" y="1981200"/>
            <a:ext cx="8001000" cy="1015663"/>
          </a:xfrm>
          <a:prstGeom prst="rect">
            <a:avLst/>
          </a:prstGeom>
        </p:spPr>
        <p:txBody>
          <a:bodyPr wrap="square">
            <a:spAutoFit/>
          </a:bodyPr>
          <a:lstStyle/>
          <a:p>
            <a:pPr marL="566738" indent="-566738">
              <a:buFont typeface="Wingdings" pitchFamily="2" charset="2"/>
              <a:buChar char="ü"/>
            </a:pPr>
            <a:r>
              <a:rPr lang="en-US" sz="3000" b="1" dirty="0" smtClean="0">
                <a:solidFill>
                  <a:srgbClr val="C00000"/>
                </a:solidFill>
                <a:latin typeface="Arial" pitchFamily="34" charset="0"/>
                <a:cs typeface="Arial" pitchFamily="34" charset="0"/>
              </a:rPr>
              <a:t>Low input costs and minimal environmental degradation. </a:t>
            </a:r>
          </a:p>
        </p:txBody>
      </p:sp>
      <p:sp>
        <p:nvSpPr>
          <p:cNvPr id="9" name="Rectangle 8"/>
          <p:cNvSpPr/>
          <p:nvPr/>
        </p:nvSpPr>
        <p:spPr>
          <a:xfrm>
            <a:off x="762000" y="4267200"/>
            <a:ext cx="7772400" cy="1477328"/>
          </a:xfrm>
          <a:prstGeom prst="rect">
            <a:avLst/>
          </a:prstGeom>
        </p:spPr>
        <p:txBody>
          <a:bodyPr wrap="square">
            <a:spAutoFit/>
          </a:bodyPr>
          <a:lstStyle/>
          <a:p>
            <a:pPr marL="566738" indent="-566738">
              <a:buFont typeface="Wingdings" pitchFamily="2" charset="2"/>
              <a:buChar char="ü"/>
            </a:pPr>
            <a:r>
              <a:rPr lang="en-US" sz="3000" b="1" dirty="0" smtClean="0">
                <a:solidFill>
                  <a:srgbClr val="C00000"/>
                </a:solidFill>
                <a:latin typeface="Arial" pitchFamily="34" charset="0"/>
                <a:cs typeface="Arial" pitchFamily="34" charset="0"/>
              </a:rPr>
              <a:t>Low yields, limited surplus for trade, and high vulnerability to climate</a:t>
            </a:r>
            <a:br>
              <a:rPr lang="en-US" sz="3000" b="1" dirty="0" smtClean="0">
                <a:solidFill>
                  <a:srgbClr val="C00000"/>
                </a:solidFill>
                <a:latin typeface="Arial" pitchFamily="34" charset="0"/>
                <a:cs typeface="Arial" pitchFamily="34" charset="0"/>
              </a:rPr>
            </a:br>
            <a:r>
              <a:rPr lang="en-US" sz="3000" b="1" dirty="0" smtClean="0">
                <a:solidFill>
                  <a:srgbClr val="C00000"/>
                </a:solidFill>
                <a:latin typeface="Arial" pitchFamily="34" charset="0"/>
                <a:cs typeface="Arial" pitchFamily="34" charset="0"/>
              </a:rPr>
              <a:t>variations.</a:t>
            </a:r>
          </a:p>
        </p:txBody>
      </p:sp>
      <p:sp>
        <p:nvSpPr>
          <p:cNvPr id="10" name="Rectangle 9"/>
          <p:cNvSpPr/>
          <p:nvPr/>
        </p:nvSpPr>
        <p:spPr>
          <a:xfrm>
            <a:off x="762000" y="3581400"/>
            <a:ext cx="7772400" cy="553998"/>
          </a:xfrm>
          <a:prstGeom prst="rect">
            <a:avLst/>
          </a:prstGeom>
        </p:spPr>
        <p:txBody>
          <a:bodyPr wrap="square">
            <a:spAutoFit/>
          </a:bodyPr>
          <a:lstStyle/>
          <a:p>
            <a:pPr marL="566738" indent="-566738" algn="just">
              <a:buFont typeface="Wingdings" pitchFamily="2" charset="2"/>
              <a:buChar char="Ø"/>
            </a:pPr>
            <a:r>
              <a:rPr lang="en-US" sz="3000" b="1" dirty="0" smtClean="0">
                <a:latin typeface="Arial" pitchFamily="34" charset="0"/>
                <a:cs typeface="Arial" pitchFamily="34" charset="0"/>
              </a:rPr>
              <a:t>Disadvantages</a:t>
            </a:r>
            <a:endParaRPr lang="en-US" sz="3000" b="1" dirty="0">
              <a:latin typeface="Arial" pitchFamily="34" charset="0"/>
              <a:cs typeface="Arial" pitchFamily="34" charset="0"/>
            </a:endParaRPr>
          </a:p>
        </p:txBody>
      </p:sp>
      <p:cxnSp>
        <p:nvCxnSpPr>
          <p:cNvPr id="14" name="Straight Connector 13"/>
          <p:cNvCxnSpPr/>
          <p:nvPr/>
        </p:nvCxnSpPr>
        <p:spPr>
          <a:xfrm>
            <a:off x="914400" y="3276600"/>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6096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566738" indent="-566738">
              <a:buFont typeface="Courier New" pitchFamily="49" charset="0"/>
              <a:buChar char="o"/>
            </a:pPr>
            <a:r>
              <a:rPr lang="en-US" sz="3000" b="1" dirty="0" smtClean="0">
                <a:latin typeface="Arial" pitchFamily="34" charset="0"/>
                <a:cs typeface="Arial" pitchFamily="34" charset="0"/>
              </a:rPr>
              <a:t>Genetically modified (GM) Farming</a:t>
            </a:r>
          </a:p>
        </p:txBody>
      </p:sp>
      <p:sp>
        <p:nvSpPr>
          <p:cNvPr id="8" name="Rectangle 7"/>
          <p:cNvSpPr/>
          <p:nvPr/>
        </p:nvSpPr>
        <p:spPr>
          <a:xfrm>
            <a:off x="762000" y="1143000"/>
            <a:ext cx="8001000" cy="3785652"/>
          </a:xfrm>
          <a:prstGeom prst="rect">
            <a:avLst/>
          </a:prstGeom>
        </p:spPr>
        <p:txBody>
          <a:bodyPr wrap="square">
            <a:spAutoFit/>
          </a:bodyPr>
          <a:lstStyle/>
          <a:p>
            <a:pPr marL="392113" indent="-392113">
              <a:buFont typeface="Wingdings" pitchFamily="2" charset="2"/>
              <a:buChar char="Ø"/>
            </a:pPr>
            <a:r>
              <a:rPr lang="en-US" sz="3000" b="1" dirty="0" smtClean="0">
                <a:latin typeface="Arial" pitchFamily="34" charset="0"/>
                <a:cs typeface="Arial" pitchFamily="34" charset="0"/>
              </a:rPr>
              <a:t>Advantages: </a:t>
            </a:r>
          </a:p>
          <a:p>
            <a:pPr marL="392113" indent="-392113">
              <a:buFont typeface="Wingdings" pitchFamily="2" charset="2"/>
              <a:buChar char="ü"/>
            </a:pPr>
            <a:r>
              <a:rPr lang="en-US" sz="3000" b="1" dirty="0" smtClean="0">
                <a:solidFill>
                  <a:srgbClr val="C00000"/>
                </a:solidFill>
                <a:latin typeface="Arial" pitchFamily="34" charset="0"/>
                <a:cs typeface="Arial" pitchFamily="34" charset="0"/>
              </a:rPr>
              <a:t>More nutritious food with extending shelf life,</a:t>
            </a:r>
          </a:p>
          <a:p>
            <a:pPr marL="392113" indent="-392113">
              <a:buFont typeface="Wingdings" pitchFamily="2" charset="2"/>
              <a:buChar char="ü"/>
            </a:pPr>
            <a:r>
              <a:rPr lang="en-US" sz="3000" b="1" dirty="0" smtClean="0">
                <a:solidFill>
                  <a:srgbClr val="000099"/>
                </a:solidFill>
                <a:latin typeface="Arial" pitchFamily="34" charset="0"/>
                <a:cs typeface="Arial" pitchFamily="34" charset="0"/>
              </a:rPr>
              <a:t>Higher yields, </a:t>
            </a:r>
          </a:p>
          <a:p>
            <a:pPr marL="392113" indent="-392113">
              <a:buFont typeface="Wingdings" pitchFamily="2" charset="2"/>
              <a:buChar char="ü"/>
            </a:pPr>
            <a:r>
              <a:rPr lang="en-US" sz="3000" b="1" dirty="0" smtClean="0">
                <a:solidFill>
                  <a:srgbClr val="C00000"/>
                </a:solidFill>
                <a:latin typeface="Arial" pitchFamily="34" charset="0"/>
                <a:cs typeface="Arial" pitchFamily="34" charset="0"/>
              </a:rPr>
              <a:t>Resistant to diseases &amp; drought</a:t>
            </a:r>
          </a:p>
          <a:p>
            <a:pPr marL="392113" indent="-392113">
              <a:buFont typeface="Wingdings" pitchFamily="2" charset="2"/>
              <a:buChar char="ü"/>
            </a:pPr>
            <a:r>
              <a:rPr lang="en-US" sz="3000" b="1" dirty="0" smtClean="0">
                <a:solidFill>
                  <a:srgbClr val="000099"/>
                </a:solidFill>
                <a:latin typeface="Arial" pitchFamily="34" charset="0"/>
                <a:cs typeface="Arial" pitchFamily="34" charset="0"/>
              </a:rPr>
              <a:t>Reduced use of pesticides &amp; water, </a:t>
            </a:r>
          </a:p>
          <a:p>
            <a:pPr marL="392113" indent="-392113">
              <a:buFont typeface="Wingdings" pitchFamily="2" charset="2"/>
              <a:buChar char="ü"/>
            </a:pPr>
            <a:r>
              <a:rPr lang="en-US" sz="3000" b="1" dirty="0" smtClean="0">
                <a:solidFill>
                  <a:srgbClr val="C00000"/>
                </a:solidFill>
                <a:latin typeface="Arial" pitchFamily="34" charset="0"/>
                <a:cs typeface="Arial" pitchFamily="34" charset="0"/>
              </a:rPr>
              <a:t>Resistance to environmental stresses, </a:t>
            </a:r>
          </a:p>
          <a:p>
            <a:pPr marL="392113" indent="-392113">
              <a:buFont typeface="Wingdings" pitchFamily="2" charset="2"/>
              <a:buChar char="ü"/>
            </a:pPr>
            <a:r>
              <a:rPr lang="en-US" sz="3000" b="1" dirty="0" smtClean="0">
                <a:solidFill>
                  <a:srgbClr val="000099"/>
                </a:solidFill>
                <a:latin typeface="Arial" pitchFamily="34" charset="0"/>
                <a:cs typeface="Arial" pitchFamily="34" charset="0"/>
              </a:rPr>
              <a:t>Faster growth of plants.</a:t>
            </a:r>
          </a:p>
        </p:txBody>
      </p:sp>
      <p:sp>
        <p:nvSpPr>
          <p:cNvPr id="10" name="Rectangle 9"/>
          <p:cNvSpPr/>
          <p:nvPr/>
        </p:nvSpPr>
        <p:spPr>
          <a:xfrm>
            <a:off x="762000" y="4999672"/>
            <a:ext cx="8153400" cy="1477328"/>
          </a:xfrm>
          <a:prstGeom prst="rect">
            <a:avLst/>
          </a:prstGeom>
        </p:spPr>
        <p:txBody>
          <a:bodyPr wrap="square">
            <a:spAutoFit/>
          </a:bodyPr>
          <a:lstStyle/>
          <a:p>
            <a:pPr marL="566738" indent="-566738">
              <a:buFont typeface="Wingdings" pitchFamily="2" charset="2"/>
              <a:buChar char="Ø"/>
            </a:pPr>
            <a:r>
              <a:rPr lang="en-US" sz="3000" b="1" dirty="0" smtClean="0">
                <a:latin typeface="Arial" pitchFamily="34" charset="0"/>
                <a:cs typeface="Arial" pitchFamily="34" charset="0"/>
              </a:rPr>
              <a:t>Disadvantages: </a:t>
            </a:r>
            <a:r>
              <a:rPr lang="en-US" sz="3000" b="1" dirty="0" smtClean="0">
                <a:solidFill>
                  <a:srgbClr val="C00000"/>
                </a:solidFill>
                <a:latin typeface="Arial" pitchFamily="34" charset="0"/>
                <a:cs typeface="Arial" pitchFamily="34" charset="0"/>
              </a:rPr>
              <a:t>Ethical concerns, potential environmental risks, and market resistance to GM products.</a:t>
            </a:r>
          </a:p>
        </p:txBody>
      </p:sp>
      <p:cxnSp>
        <p:nvCxnSpPr>
          <p:cNvPr id="11" name="Straight Connector 10"/>
          <p:cNvCxnSpPr/>
          <p:nvPr/>
        </p:nvCxnSpPr>
        <p:spPr>
          <a:xfrm>
            <a:off x="892629" y="4951412"/>
            <a:ext cx="76962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b="1" smtClean="0">
                <a:solidFill>
                  <a:srgbClr val="C00000"/>
                </a:solidFill>
                <a:latin typeface="Arial" pitchFamily="34" charset="0"/>
                <a:cs typeface="Arial" pitchFamily="34" charset="0"/>
              </a:rPr>
              <a:t>Traditional &amp; Modern Farming Systems</a:t>
            </a:r>
            <a:endParaRPr lang="en-US" dirty="0">
              <a:solidFill>
                <a:srgbClr val="C00000"/>
              </a:solidFill>
              <a:latin typeface="Arial" pitchFamily="34" charset="0"/>
              <a:cs typeface="Arial" pitchFamily="34" charset="0"/>
            </a:endParaRPr>
          </a:p>
        </p:txBody>
      </p:sp>
      <p:sp>
        <p:nvSpPr>
          <p:cNvPr id="13" name="Title 1"/>
          <p:cNvSpPr txBox="1">
            <a:spLocks/>
          </p:cNvSpPr>
          <p:nvPr/>
        </p:nvSpPr>
        <p:spPr>
          <a:xfrm flipV="1">
            <a:off x="0" y="0"/>
            <a:ext cx="533400" cy="6858000"/>
          </a:xfrm>
          <a:prstGeom prst="rect">
            <a:avLst/>
          </a:prstGeom>
          <a:solidFill>
            <a:srgbClr val="C00000"/>
          </a:solidFill>
        </p:spPr>
        <p:style>
          <a:lnRef idx="2">
            <a:schemeClr val="accent2"/>
          </a:lnRef>
          <a:fillRef idx="1">
            <a:schemeClr val="lt1"/>
          </a:fillRef>
          <a:effectRef idx="0">
            <a:schemeClr val="accent2"/>
          </a:effectRef>
          <a:fontRef idx="minor">
            <a:schemeClr val="dk1"/>
          </a:fontRef>
        </p:style>
        <p:txBody>
          <a:bodyPr vert="vert"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rgbClr val="FFFF00"/>
                </a:solidFill>
                <a:effectLst/>
                <a:uLnTx/>
                <a:uFillTx/>
                <a:latin typeface="+mn-lt"/>
                <a:ea typeface="+mn-ea"/>
                <a:cs typeface="+mn-cs"/>
              </a:rPr>
              <a:t>Farming Based Livelihood Systems</a:t>
            </a:r>
            <a:endParaRPr kumimoji="0" lang="en-US" sz="3200" b="1" i="0" u="none" strike="noStrike" kern="1200" cap="none" spc="0" normalizeH="0" baseline="0" noProof="0" dirty="0">
              <a:ln>
                <a:noFill/>
              </a:ln>
              <a:solidFill>
                <a:srgbClr val="FFFF00"/>
              </a:solidFill>
              <a:effectLst/>
              <a:uLnTx/>
              <a:uFillTx/>
              <a:latin typeface="+mn-lt"/>
              <a:ea typeface="+mn-ea"/>
              <a:cs typeface="+mn-cs"/>
            </a:endParaRPr>
          </a:p>
        </p:txBody>
      </p:sp>
      <p:pic>
        <p:nvPicPr>
          <p:cNvPr id="4098" name="Picture 2"/>
          <p:cNvPicPr>
            <a:picLocks noChangeAspect="1" noChangeArrowheads="1"/>
          </p:cNvPicPr>
          <p:nvPr/>
        </p:nvPicPr>
        <p:blipFill>
          <a:blip r:embed="rId2"/>
          <a:srcRect/>
          <a:stretch>
            <a:fillRect/>
          </a:stretch>
        </p:blipFill>
        <p:spPr bwMode="auto">
          <a:xfrm>
            <a:off x="533400" y="682781"/>
            <a:ext cx="8610600" cy="59149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7620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buFont typeface="Wingdings" pitchFamily="2" charset="2"/>
              <a:buChar char="q"/>
            </a:pPr>
            <a:r>
              <a:rPr lang="en-US" sz="3000" b="1" dirty="0" err="1" smtClean="0">
                <a:solidFill>
                  <a:srgbClr val="C00000"/>
                </a:solidFill>
                <a:latin typeface="Arial" pitchFamily="34" charset="0"/>
                <a:cs typeface="Arial" pitchFamily="34" charset="0"/>
              </a:rPr>
              <a:t>Pastoralism</a:t>
            </a:r>
            <a:r>
              <a:rPr lang="en-US" sz="2800" b="1" dirty="0" smtClean="0">
                <a:solidFill>
                  <a:srgbClr val="C00000"/>
                </a:solidFill>
                <a:latin typeface="Arial" pitchFamily="34" charset="0"/>
                <a:cs typeface="Arial" pitchFamily="34" charset="0"/>
              </a:rPr>
              <a:t> </a:t>
            </a:r>
            <a:r>
              <a:rPr lang="en-US" sz="3000" b="1" dirty="0" smtClean="0">
                <a:solidFill>
                  <a:srgbClr val="C00000"/>
                </a:solidFill>
                <a:latin typeface="Arial" pitchFamily="34" charset="0"/>
                <a:cs typeface="Arial" pitchFamily="34" charset="0"/>
              </a:rPr>
              <a:t>(</a:t>
            </a:r>
            <a:r>
              <a:rPr lang="hi-IN" sz="3000" b="1" dirty="0" smtClean="0"/>
              <a:t>चरवाहापन</a:t>
            </a:r>
            <a:r>
              <a:rPr lang="en-US" sz="3000" b="1" dirty="0" smtClean="0">
                <a:solidFill>
                  <a:srgbClr val="C00000"/>
                </a:solidFill>
                <a:latin typeface="Arial" pitchFamily="34" charset="0"/>
                <a:cs typeface="Arial" pitchFamily="34" charset="0"/>
              </a:rPr>
              <a:t>) Agriculture</a:t>
            </a:r>
            <a:endParaRPr lang="en-US" sz="3000" b="1" dirty="0">
              <a:solidFill>
                <a:srgbClr val="C00000"/>
              </a:solidFill>
              <a:latin typeface="Arial" pitchFamily="34" charset="0"/>
              <a:cs typeface="Arial" pitchFamily="34" charset="0"/>
            </a:endParaRPr>
          </a:p>
        </p:txBody>
      </p:sp>
      <p:sp>
        <p:nvSpPr>
          <p:cNvPr id="7" name="Rectangle 6"/>
          <p:cNvSpPr/>
          <p:nvPr/>
        </p:nvSpPr>
        <p:spPr>
          <a:xfrm>
            <a:off x="381000" y="1524000"/>
            <a:ext cx="8382000" cy="4493538"/>
          </a:xfrm>
          <a:prstGeom prst="rect">
            <a:avLst/>
          </a:prstGeom>
        </p:spPr>
        <p:txBody>
          <a:bodyPr wrap="square">
            <a:spAutoFit/>
          </a:bodyPr>
          <a:lstStyle/>
          <a:p>
            <a:pPr marL="392113" indent="-392113"/>
            <a:r>
              <a:rPr lang="en-US" sz="3000" b="1" dirty="0" smtClean="0">
                <a:latin typeface="Arial" pitchFamily="34" charset="0"/>
                <a:cs typeface="Arial" pitchFamily="34" charset="0"/>
              </a:rPr>
              <a:t>          A type of agriculture or system where livestock (cattle, sheep, goats) are moved seasonally in search of grazing areas.</a:t>
            </a:r>
          </a:p>
          <a:p>
            <a:pPr marL="392113" indent="-392113"/>
            <a:endParaRPr lang="en-US" sz="1600" b="1" dirty="0" smtClean="0">
              <a:latin typeface="Arial" pitchFamily="34" charset="0"/>
              <a:cs typeface="Arial" pitchFamily="34" charset="0"/>
            </a:endParaRPr>
          </a:p>
          <a:p>
            <a:pPr marL="566738" indent="-566738"/>
            <a:r>
              <a:rPr lang="en-US" sz="3000" b="1" dirty="0" smtClean="0">
                <a:solidFill>
                  <a:srgbClr val="C00000"/>
                </a:solidFill>
                <a:latin typeface="Arial" pitchFamily="34" charset="0"/>
                <a:cs typeface="Arial" pitchFamily="34" charset="0"/>
              </a:rPr>
              <a:t>          It is the extensive livestock production system that involves the tracking and use of grazing and water across a given landscape (normally a “rangeland”). </a:t>
            </a:r>
            <a:r>
              <a:rPr lang="en-US" sz="3000" b="1" dirty="0" smtClean="0">
                <a:latin typeface="Arial" pitchFamily="34" charset="0"/>
                <a:cs typeface="Arial" pitchFamily="34" charset="0"/>
              </a:rPr>
              <a:t>Normally practiced in </a:t>
            </a:r>
            <a:r>
              <a:rPr lang="en-US" sz="3000" b="1" dirty="0" err="1" smtClean="0">
                <a:latin typeface="Arial" pitchFamily="34" charset="0"/>
                <a:cs typeface="Arial" pitchFamily="34" charset="0"/>
              </a:rPr>
              <a:t>dryland</a:t>
            </a:r>
            <a:r>
              <a:rPr lang="en-US" sz="3000" b="1" dirty="0" smtClean="0">
                <a:latin typeface="Arial" pitchFamily="34" charset="0"/>
                <a:cs typeface="Arial" pitchFamily="34" charset="0"/>
              </a:rPr>
              <a:t> areas, mobility is the key to this system.</a:t>
            </a:r>
            <a:endParaRPr lang="en-US" sz="3000" b="1" dirty="0" smtClean="0">
              <a:solidFill>
                <a:srgbClr val="C00000"/>
              </a:solidFill>
              <a:latin typeface="Arial" pitchFamily="34" charset="0"/>
              <a:cs typeface="Arial" pitchFamily="34" charset="0"/>
            </a:endParaRPr>
          </a:p>
        </p:txBody>
      </p:sp>
      <p:cxnSp>
        <p:nvCxnSpPr>
          <p:cNvPr id="13" name="Straight Connector 12"/>
          <p:cNvCxnSpPr/>
          <p:nvPr/>
        </p:nvCxnSpPr>
        <p:spPr>
          <a:xfrm>
            <a:off x="914400" y="3080658"/>
            <a:ext cx="76200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6858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r>
              <a:rPr lang="en-US" sz="2800" b="1" dirty="0" smtClean="0">
                <a:solidFill>
                  <a:srgbClr val="C00000"/>
                </a:solidFill>
                <a:latin typeface="Arial" pitchFamily="34" charset="0"/>
                <a:cs typeface="Arial" pitchFamily="34" charset="0"/>
              </a:rPr>
              <a:t>  </a:t>
            </a:r>
            <a:r>
              <a:rPr lang="en-US" sz="3000" b="1" dirty="0" smtClean="0">
                <a:solidFill>
                  <a:srgbClr val="C00000"/>
                </a:solidFill>
                <a:latin typeface="Arial" pitchFamily="34" charset="0"/>
                <a:cs typeface="Arial" pitchFamily="34" charset="0"/>
              </a:rPr>
              <a:t>Pastoralists are of two types</a:t>
            </a:r>
            <a:endParaRPr lang="en-US" sz="3000" b="1" dirty="0">
              <a:solidFill>
                <a:srgbClr val="C00000"/>
              </a:solidFill>
              <a:latin typeface="Arial" pitchFamily="34" charset="0"/>
              <a:cs typeface="Arial" pitchFamily="34" charset="0"/>
            </a:endParaRPr>
          </a:p>
        </p:txBody>
      </p:sp>
      <p:sp>
        <p:nvSpPr>
          <p:cNvPr id="7" name="Rectangle 6"/>
          <p:cNvSpPr/>
          <p:nvPr/>
        </p:nvSpPr>
        <p:spPr>
          <a:xfrm>
            <a:off x="762000" y="1295400"/>
            <a:ext cx="8382000" cy="5386090"/>
          </a:xfrm>
          <a:prstGeom prst="rect">
            <a:avLst/>
          </a:prstGeom>
        </p:spPr>
        <p:txBody>
          <a:bodyPr wrap="square">
            <a:spAutoFit/>
          </a:bodyPr>
          <a:lstStyle/>
          <a:p>
            <a:pPr marL="566738" indent="-566738">
              <a:buFont typeface="Wingdings" pitchFamily="2" charset="2"/>
              <a:buChar char="ü"/>
            </a:pPr>
            <a:r>
              <a:rPr lang="en-US" sz="3000" b="1" dirty="0" smtClean="0">
                <a:latin typeface="Arial" pitchFamily="34" charset="0"/>
                <a:cs typeface="Arial" pitchFamily="34" charset="0"/>
              </a:rPr>
              <a:t>Nomadic pastoralists </a:t>
            </a:r>
            <a:r>
              <a:rPr lang="en-US" sz="3000" b="1" dirty="0" smtClean="0">
                <a:solidFill>
                  <a:srgbClr val="C00000"/>
                </a:solidFill>
                <a:latin typeface="Arial" pitchFamily="34" charset="0"/>
                <a:cs typeface="Arial" pitchFamily="34" charset="0"/>
              </a:rPr>
              <a:t>(</a:t>
            </a:r>
            <a:r>
              <a:rPr lang="hi-IN" sz="2800" b="1" dirty="0" smtClean="0"/>
              <a:t>खानाबदोश चरवाहे</a:t>
            </a:r>
            <a:r>
              <a:rPr lang="en-US" sz="3000" b="1" dirty="0" smtClean="0">
                <a:solidFill>
                  <a:srgbClr val="C00000"/>
                </a:solidFill>
                <a:latin typeface="Arial" pitchFamily="34" charset="0"/>
                <a:cs typeface="Arial" pitchFamily="34" charset="0"/>
              </a:rPr>
              <a:t>) are constantly on the move to search fresh pastures for their livestock &amp; their livelihood is purely based on livestock.</a:t>
            </a:r>
          </a:p>
          <a:p>
            <a:pPr marL="566738" indent="-566738"/>
            <a:r>
              <a:rPr lang="en-US" sz="1000" b="1" dirty="0" smtClean="0">
                <a:solidFill>
                  <a:srgbClr val="C00000"/>
                </a:solidFill>
                <a:latin typeface="Arial" pitchFamily="34" charset="0"/>
                <a:cs typeface="Arial" pitchFamily="34" charset="0"/>
              </a:rPr>
              <a:t> </a:t>
            </a:r>
            <a:r>
              <a:rPr lang="en-US" sz="200" b="1" dirty="0" smtClean="0">
                <a:solidFill>
                  <a:srgbClr val="C00000"/>
                </a:solidFill>
                <a:latin typeface="Arial" pitchFamily="34" charset="0"/>
                <a:cs typeface="Arial" pitchFamily="34" charset="0"/>
              </a:rPr>
              <a:t>   </a:t>
            </a:r>
            <a:r>
              <a:rPr lang="en-US" sz="100" b="1" dirty="0" smtClean="0">
                <a:solidFill>
                  <a:srgbClr val="C00000"/>
                </a:solidFill>
                <a:latin typeface="Arial" pitchFamily="34" charset="0"/>
                <a:cs typeface="Arial" pitchFamily="34" charset="0"/>
              </a:rPr>
              <a:t>  </a:t>
            </a:r>
            <a:endParaRPr lang="en-US" sz="500" b="1" dirty="0" smtClean="0">
              <a:solidFill>
                <a:srgbClr val="C00000"/>
              </a:solidFill>
              <a:latin typeface="Arial" pitchFamily="34" charset="0"/>
              <a:cs typeface="Arial" pitchFamily="34" charset="0"/>
            </a:endParaRPr>
          </a:p>
          <a:p>
            <a:pPr>
              <a:buFont typeface="Wingdings" pitchFamily="2" charset="2"/>
              <a:buChar char="ü"/>
            </a:pPr>
            <a:r>
              <a:rPr lang="en-US" sz="3000" b="1" dirty="0" smtClean="0">
                <a:latin typeface="Arial" pitchFamily="34" charset="0"/>
                <a:cs typeface="Arial" pitchFamily="34" charset="0"/>
              </a:rPr>
              <a:t>  Semi-nomadic (</a:t>
            </a:r>
            <a:r>
              <a:rPr lang="hi-IN" sz="2800" b="1" dirty="0" smtClean="0"/>
              <a:t>अर्ध खानाबदोश चरवाहे</a:t>
            </a:r>
            <a:r>
              <a:rPr lang="en-US" sz="3000" b="1" dirty="0" smtClean="0">
                <a:latin typeface="Arial" pitchFamily="34" charset="0"/>
                <a:cs typeface="Arial" pitchFamily="34" charset="0"/>
              </a:rPr>
              <a:t>)   </a:t>
            </a:r>
          </a:p>
          <a:p>
            <a:pPr marL="566738" indent="-566738"/>
            <a:r>
              <a:rPr lang="en-US" sz="3000" b="1" dirty="0" smtClean="0">
                <a:latin typeface="Arial" pitchFamily="34" charset="0"/>
                <a:cs typeface="Arial" pitchFamily="34" charset="0"/>
              </a:rPr>
              <a:t>     </a:t>
            </a:r>
            <a:r>
              <a:rPr lang="en-US" sz="3000" b="1" dirty="0" smtClean="0">
                <a:solidFill>
                  <a:srgbClr val="C00000"/>
                </a:solidFill>
                <a:latin typeface="Arial" pitchFamily="34" charset="0"/>
                <a:cs typeface="Arial" pitchFamily="34" charset="0"/>
              </a:rPr>
              <a:t>people have a permanent  home but additionally, they also build a semi-permanent home for several months or years. In this type of animal herds are moved from one place to another to ensure fodder and water.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flipV="1">
            <a:off x="0" y="0"/>
            <a:ext cx="533400" cy="6858000"/>
          </a:xfrm>
          <a:solidFill>
            <a:srgbClr val="C00000"/>
          </a:solidFill>
        </p:spPr>
        <p:style>
          <a:lnRef idx="2">
            <a:schemeClr val="accent2"/>
          </a:lnRef>
          <a:fillRef idx="1">
            <a:schemeClr val="lt1"/>
          </a:fillRef>
          <a:effectRef idx="0">
            <a:schemeClr val="accent2"/>
          </a:effectRef>
          <a:fontRef idx="minor">
            <a:schemeClr val="dk1"/>
          </a:fontRef>
        </p:style>
        <p:txBody>
          <a:bodyPr vert="vert">
            <a:noAutofit/>
          </a:bodyPr>
          <a:lstStyle/>
          <a:p>
            <a:r>
              <a:rPr lang="en-US" sz="3200" b="1" dirty="0" smtClean="0">
                <a:solidFill>
                  <a:srgbClr val="FFFF00"/>
                </a:solidFill>
              </a:rPr>
              <a:t>Farming Based Livelihood Systems</a:t>
            </a:r>
            <a:endParaRPr lang="en-US" sz="3200" b="1" dirty="0">
              <a:solidFill>
                <a:srgbClr val="FFFF00"/>
              </a:solidFill>
            </a:endParaRPr>
          </a:p>
        </p:txBody>
      </p:sp>
      <p:sp>
        <p:nvSpPr>
          <p:cNvPr id="3" name="Subtitle 2"/>
          <p:cNvSpPr>
            <a:spLocks noGrp="1"/>
          </p:cNvSpPr>
          <p:nvPr>
            <p:ph type="subTitle" idx="1"/>
          </p:nvPr>
        </p:nvSpPr>
        <p:spPr>
          <a:xfrm>
            <a:off x="533400" y="0"/>
            <a:ext cx="8610600" cy="533400"/>
          </a:xfrm>
          <a:solidFill>
            <a:srgbClr val="92D050"/>
          </a:solidFill>
        </p:spPr>
        <p:txBody>
          <a:bodyPr>
            <a:noAutofit/>
          </a:bodyPr>
          <a:lstStyle/>
          <a:p>
            <a:r>
              <a:rPr lang="en-US" sz="3000" b="1" dirty="0" smtClean="0">
                <a:solidFill>
                  <a:srgbClr val="C00000"/>
                </a:solidFill>
                <a:latin typeface="Arial" pitchFamily="34" charset="0"/>
                <a:cs typeface="Arial" pitchFamily="34" charset="0"/>
              </a:rPr>
              <a:t>Traditional &amp; Modern Farming Systems</a:t>
            </a:r>
            <a:endParaRPr lang="en-US" sz="3000" dirty="0">
              <a:solidFill>
                <a:srgbClr val="C00000"/>
              </a:solidFill>
              <a:latin typeface="Arial" pitchFamily="34" charset="0"/>
              <a:cs typeface="Arial" pitchFamily="34" charset="0"/>
            </a:endParaRPr>
          </a:p>
        </p:txBody>
      </p:sp>
      <p:sp>
        <p:nvSpPr>
          <p:cNvPr id="6" name="Rectangle 5"/>
          <p:cNvSpPr/>
          <p:nvPr/>
        </p:nvSpPr>
        <p:spPr>
          <a:xfrm>
            <a:off x="685800" y="685800"/>
            <a:ext cx="8229600" cy="553998"/>
          </a:xfrm>
          <a:prstGeom prst="rect">
            <a:avLst/>
          </a:prstGeom>
          <a:ln w="28575">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457200" indent="-457200" algn="ctr"/>
            <a:r>
              <a:rPr lang="en-US" sz="2800" b="1" dirty="0" smtClean="0">
                <a:solidFill>
                  <a:srgbClr val="C00000"/>
                </a:solidFill>
                <a:latin typeface="Arial" pitchFamily="34" charset="0"/>
                <a:cs typeface="Arial" pitchFamily="34" charset="0"/>
              </a:rPr>
              <a:t> </a:t>
            </a:r>
            <a:r>
              <a:rPr lang="en-US" sz="3000" b="1" dirty="0" err="1" smtClean="0">
                <a:solidFill>
                  <a:srgbClr val="C00000"/>
                </a:solidFill>
                <a:latin typeface="Arial" pitchFamily="34" charset="0"/>
                <a:cs typeface="Arial" pitchFamily="34" charset="0"/>
              </a:rPr>
              <a:t>Pastoralism</a:t>
            </a:r>
            <a:endParaRPr lang="en-US" sz="3000" b="1" dirty="0">
              <a:solidFill>
                <a:srgbClr val="C00000"/>
              </a:solidFill>
              <a:latin typeface="Arial" pitchFamily="34" charset="0"/>
              <a:cs typeface="Arial" pitchFamily="34" charset="0"/>
            </a:endParaRPr>
          </a:p>
        </p:txBody>
      </p:sp>
      <p:pic>
        <p:nvPicPr>
          <p:cNvPr id="8" name="Picture 3" descr="E:\Computer data latest\agronomy notes\Notes-Farming based livelhood\image pastoralism.jpeg"/>
          <p:cNvPicPr>
            <a:picLocks noChangeAspect="1" noChangeArrowheads="1"/>
          </p:cNvPicPr>
          <p:nvPr/>
        </p:nvPicPr>
        <p:blipFill>
          <a:blip r:embed="rId2"/>
          <a:srcRect/>
          <a:stretch>
            <a:fillRect/>
          </a:stretch>
        </p:blipFill>
        <p:spPr bwMode="auto">
          <a:xfrm>
            <a:off x="990600" y="1374836"/>
            <a:ext cx="3657600" cy="2438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5" descr="E:\Computer data latest\agronomy notes\Notes-Farming based livelhood\image pastoralism 2.jpeg"/>
          <p:cNvPicPr>
            <a:picLocks noChangeAspect="1" noChangeArrowheads="1"/>
          </p:cNvPicPr>
          <p:nvPr/>
        </p:nvPicPr>
        <p:blipFill>
          <a:blip r:embed="rId3"/>
          <a:srcRect/>
          <a:stretch>
            <a:fillRect/>
          </a:stretch>
        </p:blipFill>
        <p:spPr bwMode="auto">
          <a:xfrm>
            <a:off x="5105400" y="1600200"/>
            <a:ext cx="3352800" cy="25113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555" name="Picture 3" descr="E:\Computer data latest\agronomy notes\Notes-Farming based livelhood\image pastoralism 1.jpeg"/>
          <p:cNvPicPr>
            <a:picLocks noChangeAspect="1" noChangeArrowheads="1"/>
          </p:cNvPicPr>
          <p:nvPr/>
        </p:nvPicPr>
        <p:blipFill>
          <a:blip r:embed="rId4"/>
          <a:srcRect/>
          <a:stretch>
            <a:fillRect/>
          </a:stretch>
        </p:blipFill>
        <p:spPr bwMode="auto">
          <a:xfrm>
            <a:off x="2667000" y="4190999"/>
            <a:ext cx="3886200" cy="24288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2045</TotalTime>
  <Words>3465</Words>
  <Application>Microsoft Office PowerPoint</Application>
  <PresentationFormat>On-screen Show (4:3)</PresentationFormat>
  <Paragraphs>493</Paragraphs>
  <Slides>61</Slides>
  <Notes>0</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Farming Based Livelihood Systems</vt:lpstr>
      <vt:lpstr>Slide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Agronomy (Cr.hrs 3+1)</dc:title>
  <dc:creator>win 10</dc:creator>
  <cp:lastModifiedBy>PK Tyagi</cp:lastModifiedBy>
  <cp:revision>258</cp:revision>
  <dcterms:created xsi:type="dcterms:W3CDTF">2006-08-16T00:00:00Z</dcterms:created>
  <dcterms:modified xsi:type="dcterms:W3CDTF">2024-12-19T11:18:23Z</dcterms:modified>
</cp:coreProperties>
</file>