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85"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54B179-AC0B-4012-998E-C1329E66E702}" type="datetimeFigureOut">
              <a:rPr lang="en-US" smtClean="0"/>
              <a:pPr/>
              <a:t>24/06/2020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F215A1-28E8-4E20-AA3F-0A6AC4DF1CF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CF215A1-28E8-4E20-AA3F-0A6AC4DF1CF6}" type="slidenum">
              <a:rPr lang="en-US" smtClean="0"/>
              <a:pPr/>
              <a:t>39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24/06/2020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24/06/2020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24/06/2020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24/06/2020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24/06/2020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24/06/2020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24/06/2020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24/06/2020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24/06/2020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24/06/2020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24/06/2020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24/06/2020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Realizing sustainable agricultural mechanisation&#10;Historical Perspectives&#10;Ploughing of the virgin lands led to the “Dust&#10;Bo..."/>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Realizing sustainable agricultural mechanisation&#10;…taking advantage of macroporosity&#10;Water infiltrates...&#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Realizing sustainable agricultural mechanisation&#10;Zero till Conventional&#10;35% more infiltration&#10;Field soil measurement&#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Realizing sustainable agricultural mechanisation&#10;Tillage effects on water infiltration and&#10;ground cover&#10;120.8Moldboard plo..."/>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Realizing sustainable agricultural mechanisation&#10;What equipment for&#10;Conservation Agriculture?&#10;Hand tools: Jab&#10;planter, ho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Realizing sustainable agricultural mechanisation&#10;Let the roots and soil flora and&#10;fauna do the work&#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Realizing sustainable agricultural mechanisation&#10;Concepts of Agricultural production and management&#10;(Derpsch and Moriya, 1..."/>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Realizing sustainable agricultural mechanisation&#10;SOIL COVER&#10;- the most important principle?? -&#10; Soil cover by crop residu..."/>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Realizing sustainable agricultural mechanisation&#10;Soil cover by cover crops -&#10;• Intercropped cover• Imported mulch&#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Realizing sustainable agricultural mechanisation&#10;Why soil cover?&#10; More soil organic matter and available nutrients&#10; Prom..."/>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Realizing sustainable agricultural mechanisation&#10;Why soil cover?&#10; Cushions temperature changes-dampening extremes&#10; Bett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Realizing sustainable agricultural mechanisation&#10;What is Conservation Agriculture?&#10; Three principles&#10; No or minimum soi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Realizing sustainable agricultural mechanisation&#10;Permanent soil cover&#10;Maize &gt; Tephrosia&#10;relay after 8 months&#10;Maize –&#10;Canav..."/>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Realizing sustainable agricultural mechanisation&#10;In drylands the more soil cover, the more water&#10;infiltration and the les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Realizing sustainable agricultural mechanisation&#10;Early crop growth in a&#10;mulched soil&#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Realizing sustainable agricultural mechanisation&#10;Imperata cylindrica controlled by Mucuna&#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Realizing sustainable agricultural mechanisation&#10;How Much Residue is Enough?&#10;10 % 30&#10;%&#10;50&#10;%&#10;90&#10;%&#10;Source: Purdue University&#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Realizing sustainable agricultural mechanisation&#10;Principle 3 : Rotations and associations&#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Realizing sustainable agricultural mechanisation&#10;Crop Rotations&#10;Definition:&#10;A planned system of alternating crops aimed at..."/>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Realizing sustainable agricultural mechanisation&#10;Crop rotations-principles&#10;Basis of a good rotation is alternation of crop..."/>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Realizing sustainable agricultural mechanisation&#10;Crop rotations - principles&#10;1. Effects on the succeeding crop due to:&#10;2.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Realizing sustainable agricultural mechanisation&#10;Rotational schemes for annual crops&#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Realizing sustainable agricultural mechanisation&#10;A = Absence of soil tillage: No mechanical soil disturbance&#10;B = Cover of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ealizing sustainable agricultural mechanisation&#10;Intercropping grain and cover crops&#10; Cereals/grasses and legumes&#10; Cerea..."/>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Realizing sustainable agricultural mechanisation&#10;Crop mixtures: for weed suppression&#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Realizing sustainable agricultural mechanisation&#10;Summary&#10; Greater crop production overall&#10; Break pests cycles and contro..."/>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Realizing sustainable agricultural mechanisation&#10;Integrated&#10;holistic approach !&#10;Management&#10;Cover crop Rotations&#10;Improved&#10;w..."/>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AutoShape 2" descr="Realizing sustainable agricultural mechanisation&#10;More roots…&#10; "/>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348" name="AutoShape 4" descr="Realizing sustainable agricultural mechanisation&#10;More roots…&#10;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314" name="Picture 2" descr="Realizing sustainable agricultural mechanisation&#10;Soil health&#10;• contains many beneficial organisms&#10;• better movement of ai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AutoShape 2" descr="Realizing sustainable agricultural mechanisation&#10;Biological activity&#10;is restored; soil fauna&#10;is back...&#10; "/>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6324" name="AutoShape 4" descr="Realizing sustainable agricultural mechanisation&#10;Biological activity&#10;is restored; soil fauna&#10;is back...&#10;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290" name="Picture 2" descr="Realizing sustainable agricultural mechanisation LABRANZA PÓS COSECHA DE&#10;Sweet pepper&#10;Cassava&#10;CA is applicable to virtual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Realizing sustainable agricultural mechanisation&#10;LABRANZA PÓS COSECHA DE&#10;CA is applicable in different&#10;agroecological situ..."/>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Realizing sustainable agricultural mechanisation&#10;Challenges&#10;• Crop-livestock integration&#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ealizing sustainable agricultural mechanisation&#10;Challenges&#10;• Weeding&#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ealizing sustainable agricultural mechanisation&#10;Challenges&#10;• Labour&#10; "/>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Realizing sustainable agricultural mechanisation&#10;The 3 CA principles MUST be complimented by&#10;GAP enhancers.. (which are ho..."/>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ealizing sustainable agricultural mechanisation&#10;Consider Agroforestry&#10;• Fertiliser trees&#10;(Faidherbia albida, )&#10;• Multi-pu..."/>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alizing sustainable agricultural mechanisation&#10;Challenges to CA&#10;• Change of mindset. Need champions/role models.&#10;• Crop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78642"/>
          </a:xfrm>
          <a:prstGeom prst="rect">
            <a:avLst/>
          </a:prstGeom>
        </p:spPr>
        <p:txBody>
          <a:bodyPr wrap="square">
            <a:spAutoFit/>
          </a:bodyPr>
          <a:lstStyle/>
          <a:p>
            <a:pPr algn="ctr"/>
            <a:r>
              <a:rPr lang="en-US" sz="2400" b="1" dirty="0" smtClean="0">
                <a:solidFill>
                  <a:srgbClr val="FF0000"/>
                </a:solidFill>
                <a:latin typeface="Cambria" pitchFamily="18" charset="0"/>
              </a:rPr>
              <a:t>TABLE 2. </a:t>
            </a:r>
            <a:r>
              <a:rPr lang="en-US" b="1" dirty="0" smtClean="0">
                <a:solidFill>
                  <a:srgbClr val="FF0000"/>
                </a:solidFill>
                <a:latin typeface="Cambria" pitchFamily="18" charset="0"/>
              </a:rPr>
              <a:t>EXTENT OF AREA UNDER ZERO-TILLAGE IN DIFFERENT COUNTRIES</a:t>
            </a:r>
          </a:p>
          <a:p>
            <a:pPr algn="just"/>
            <a:r>
              <a:rPr lang="en-US" b="1" dirty="0" smtClean="0">
                <a:latin typeface="Cambria" pitchFamily="18" charset="0"/>
              </a:rPr>
              <a:t> 	</a:t>
            </a:r>
            <a:r>
              <a:rPr lang="en-US" b="1" dirty="0" smtClean="0">
                <a:solidFill>
                  <a:srgbClr val="0070C0"/>
                </a:solidFill>
                <a:latin typeface="Cambria" pitchFamily="18" charset="0"/>
              </a:rPr>
              <a:t>Country	</a:t>
            </a:r>
            <a:r>
              <a:rPr lang="en-US" b="1" dirty="0" smtClean="0">
                <a:latin typeface="Cambria" pitchFamily="18" charset="0"/>
              </a:rPr>
              <a:t>			</a:t>
            </a:r>
            <a:r>
              <a:rPr lang="en-US" b="1" dirty="0" smtClean="0">
                <a:solidFill>
                  <a:srgbClr val="0070C0"/>
                </a:solidFill>
                <a:latin typeface="Cambria" pitchFamily="18" charset="0"/>
              </a:rPr>
              <a:t>Area under no-tillage (ha) </a:t>
            </a:r>
          </a:p>
          <a:p>
            <a:pPr algn="just"/>
            <a:r>
              <a:rPr lang="en-US" b="1" dirty="0" smtClean="0">
                <a:latin typeface="Cambria" pitchFamily="18" charset="0"/>
              </a:rPr>
              <a:t>	U.S.A 					26,500,000 </a:t>
            </a:r>
          </a:p>
          <a:p>
            <a:pPr algn="just"/>
            <a:r>
              <a:rPr lang="en-US" b="1" dirty="0" smtClean="0">
                <a:latin typeface="Cambria" pitchFamily="18" charset="0"/>
              </a:rPr>
              <a:t>	Brazil 					25,500,000</a:t>
            </a:r>
          </a:p>
          <a:p>
            <a:pPr algn="just"/>
            <a:r>
              <a:rPr lang="en-US" b="1" dirty="0" smtClean="0">
                <a:latin typeface="Cambria" pitchFamily="18" charset="0"/>
              </a:rPr>
              <a:t> 	Argentina 				19,700,000</a:t>
            </a:r>
          </a:p>
          <a:p>
            <a:pPr algn="just"/>
            <a:r>
              <a:rPr lang="en-US" b="1" dirty="0" smtClean="0">
                <a:latin typeface="Cambria" pitchFamily="18" charset="0"/>
              </a:rPr>
              <a:t>	 Canada 					12,522,000 </a:t>
            </a:r>
          </a:p>
          <a:p>
            <a:pPr algn="just"/>
            <a:r>
              <a:rPr lang="en-US" b="1" dirty="0" smtClean="0">
                <a:latin typeface="Cambria" pitchFamily="18" charset="0"/>
              </a:rPr>
              <a:t>	Australia				   9,000,000 </a:t>
            </a:r>
          </a:p>
          <a:p>
            <a:pPr algn="just"/>
            <a:r>
              <a:rPr lang="en-US" b="1" dirty="0" smtClean="0">
                <a:latin typeface="Cambria" pitchFamily="18" charset="0"/>
              </a:rPr>
              <a:t>	Paraguay 				   1,700,000</a:t>
            </a:r>
          </a:p>
          <a:p>
            <a:pPr algn="just"/>
            <a:r>
              <a:rPr lang="en-US" b="1" dirty="0" smtClean="0">
                <a:latin typeface="Cambria" pitchFamily="18" charset="0"/>
              </a:rPr>
              <a:t>	 Indo-</a:t>
            </a:r>
            <a:r>
              <a:rPr lang="en-US" b="1" dirty="0" err="1" smtClean="0">
                <a:latin typeface="Cambria" pitchFamily="18" charset="0"/>
              </a:rPr>
              <a:t>Gangetic</a:t>
            </a:r>
            <a:r>
              <a:rPr lang="en-US" b="1" dirty="0" smtClean="0">
                <a:latin typeface="Cambria" pitchFamily="18" charset="0"/>
              </a:rPr>
              <a:t> Plains 			   2,500,000 </a:t>
            </a:r>
          </a:p>
          <a:p>
            <a:pPr algn="just"/>
            <a:r>
              <a:rPr lang="en-US" b="1" dirty="0" smtClean="0">
                <a:latin typeface="Cambria" pitchFamily="18" charset="0"/>
              </a:rPr>
              <a:t>	Bolivia 					       550,000 </a:t>
            </a:r>
          </a:p>
          <a:p>
            <a:pPr algn="just"/>
            <a:r>
              <a:rPr lang="en-US" b="1" dirty="0" smtClean="0">
                <a:latin typeface="Cambria" pitchFamily="18" charset="0"/>
              </a:rPr>
              <a:t>	South Africa 				       377,000 </a:t>
            </a:r>
          </a:p>
          <a:p>
            <a:pPr algn="just"/>
            <a:r>
              <a:rPr lang="en-US" b="1" dirty="0" smtClean="0">
                <a:latin typeface="Cambria" pitchFamily="18" charset="0"/>
              </a:rPr>
              <a:t>	Spain 					       300,000 </a:t>
            </a:r>
          </a:p>
          <a:p>
            <a:pPr algn="just"/>
            <a:r>
              <a:rPr lang="en-US" b="1" dirty="0" smtClean="0">
                <a:latin typeface="Cambria" pitchFamily="18" charset="0"/>
              </a:rPr>
              <a:t>	Venezuela 				       300,000 </a:t>
            </a:r>
          </a:p>
          <a:p>
            <a:pPr algn="just"/>
            <a:r>
              <a:rPr lang="en-US" b="1" dirty="0" smtClean="0">
                <a:latin typeface="Cambria" pitchFamily="18" charset="0"/>
              </a:rPr>
              <a:t>	Uruguay					       263,000 </a:t>
            </a:r>
          </a:p>
          <a:p>
            <a:pPr algn="just"/>
            <a:r>
              <a:rPr lang="en-US" b="1" dirty="0" smtClean="0">
                <a:latin typeface="Cambria" pitchFamily="18" charset="0"/>
              </a:rPr>
              <a:t>	New Zealand 				       200,000</a:t>
            </a:r>
          </a:p>
          <a:p>
            <a:pPr algn="just"/>
            <a:r>
              <a:rPr lang="en-US" b="1" dirty="0" smtClean="0">
                <a:latin typeface="Cambria" pitchFamily="18" charset="0"/>
              </a:rPr>
              <a:t>	 France 					       150,000 </a:t>
            </a:r>
          </a:p>
          <a:p>
            <a:pPr algn="just"/>
            <a:r>
              <a:rPr lang="en-US" b="1" dirty="0" smtClean="0">
                <a:latin typeface="Cambria" pitchFamily="18" charset="0"/>
              </a:rPr>
              <a:t>	Chile 					       120,000</a:t>
            </a:r>
          </a:p>
          <a:p>
            <a:pPr algn="just"/>
            <a:r>
              <a:rPr lang="en-US" b="1" dirty="0" smtClean="0">
                <a:latin typeface="Cambria" pitchFamily="18" charset="0"/>
              </a:rPr>
              <a:t>	 Colombia				       102,000</a:t>
            </a:r>
          </a:p>
          <a:p>
            <a:pPr algn="just"/>
            <a:r>
              <a:rPr lang="en-US" b="1" dirty="0" smtClean="0">
                <a:latin typeface="Cambria" pitchFamily="18" charset="0"/>
              </a:rPr>
              <a:t>	 China					       100,000 </a:t>
            </a:r>
          </a:p>
          <a:p>
            <a:pPr algn="just"/>
            <a:r>
              <a:rPr lang="en-US" b="1" dirty="0" smtClean="0">
                <a:latin typeface="Cambria" pitchFamily="18" charset="0"/>
              </a:rPr>
              <a:t>	Other (estimates)			    1000,000</a:t>
            </a:r>
          </a:p>
          <a:p>
            <a:pPr algn="just"/>
            <a:r>
              <a:rPr lang="en-US" b="1" dirty="0" smtClean="0">
                <a:latin typeface="Cambria" pitchFamily="18" charset="0"/>
              </a:rPr>
              <a:t>	 Total				                 105,863,000 </a:t>
            </a:r>
          </a:p>
          <a:p>
            <a:pPr algn="just"/>
            <a:r>
              <a:rPr lang="en-US" b="1" dirty="0" smtClean="0">
                <a:latin typeface="Cambria" pitchFamily="18" charset="0"/>
              </a:rPr>
              <a:t>	</a:t>
            </a:r>
            <a:r>
              <a:rPr lang="en-US" b="1" i="1" dirty="0" smtClean="0">
                <a:solidFill>
                  <a:srgbClr val="FF0000"/>
                </a:solidFill>
                <a:latin typeface="Cambria" pitchFamily="18" charset="0"/>
              </a:rPr>
              <a:t>Source: </a:t>
            </a:r>
            <a:r>
              <a:rPr lang="en-US" b="1" i="1" dirty="0" err="1" smtClean="0">
                <a:solidFill>
                  <a:srgbClr val="FF0000"/>
                </a:solidFill>
                <a:latin typeface="Cambria" pitchFamily="18" charset="0"/>
              </a:rPr>
              <a:t>Derpsch</a:t>
            </a:r>
            <a:r>
              <a:rPr lang="en-US" b="1" i="1" dirty="0" smtClean="0">
                <a:solidFill>
                  <a:srgbClr val="FF0000"/>
                </a:solidFill>
                <a:latin typeface="Cambria" pitchFamily="18" charset="0"/>
              </a:rPr>
              <a:t>, 2008. </a:t>
            </a:r>
            <a:endParaRPr lang="en-US" b="1" i="1" dirty="0">
              <a:solidFill>
                <a:srgbClr val="FF0000"/>
              </a:solidFill>
              <a:latin typeface="Cambria"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909310"/>
          </a:xfrm>
          <a:prstGeom prst="rect">
            <a:avLst/>
          </a:prstGeom>
        </p:spPr>
        <p:txBody>
          <a:bodyPr wrap="square">
            <a:spAutoFit/>
          </a:bodyPr>
          <a:lstStyle/>
          <a:p>
            <a:pPr algn="ctr">
              <a:lnSpc>
                <a:spcPct val="150000"/>
              </a:lnSpc>
            </a:pPr>
            <a:r>
              <a:rPr lang="en-US" sz="2800" dirty="0" smtClean="0">
                <a:solidFill>
                  <a:srgbClr val="FF0000"/>
                </a:solidFill>
                <a:latin typeface="Cambria" pitchFamily="18" charset="0"/>
              </a:rPr>
              <a:t>BENEFITS OF CONSERVATION AGRICULTURE </a:t>
            </a:r>
          </a:p>
          <a:p>
            <a:pPr algn="just">
              <a:lnSpc>
                <a:spcPct val="150000"/>
              </a:lnSpc>
            </a:pPr>
            <a:r>
              <a:rPr lang="en-US" sz="2800" dirty="0" smtClean="0">
                <a:latin typeface="Cambria" pitchFamily="18" charset="0"/>
              </a:rPr>
              <a:t>The benefits of the conservation agriculture can be seen at farm, regional and national level. The benefits can be classified into three broad categories:</a:t>
            </a:r>
          </a:p>
          <a:p>
            <a:pPr algn="just">
              <a:lnSpc>
                <a:spcPct val="150000"/>
              </a:lnSpc>
            </a:pPr>
            <a:r>
              <a:rPr lang="en-US" sz="2800" dirty="0" smtClean="0">
                <a:latin typeface="Cambria" pitchFamily="18" charset="0"/>
              </a:rPr>
              <a:t> (</a:t>
            </a:r>
            <a:r>
              <a:rPr lang="en-US" sz="2800" dirty="0" err="1" smtClean="0">
                <a:latin typeface="Cambria" pitchFamily="18" charset="0"/>
              </a:rPr>
              <a:t>i</a:t>
            </a:r>
            <a:r>
              <a:rPr lang="en-US" sz="2800" dirty="0" smtClean="0">
                <a:latin typeface="Cambria" pitchFamily="18" charset="0"/>
              </a:rPr>
              <a:t>)	 Agronomic benefits that improve soil productivity; </a:t>
            </a:r>
          </a:p>
          <a:p>
            <a:pPr algn="just">
              <a:lnSpc>
                <a:spcPct val="150000"/>
              </a:lnSpc>
            </a:pPr>
            <a:r>
              <a:rPr lang="en-US" sz="2800" dirty="0" smtClean="0">
                <a:latin typeface="Cambria" pitchFamily="18" charset="0"/>
              </a:rPr>
              <a:t>(ii)  Economic benefits that improve the production       	 efficiency and profitability; and</a:t>
            </a:r>
          </a:p>
          <a:p>
            <a:pPr algn="just">
              <a:lnSpc>
                <a:spcPct val="150000"/>
              </a:lnSpc>
            </a:pPr>
            <a:r>
              <a:rPr lang="en-US" sz="2800" dirty="0" smtClean="0">
                <a:latin typeface="Cambria" pitchFamily="18" charset="0"/>
              </a:rPr>
              <a:t> (iii) 	Environmental and social benefits that protect the 	soil and make agriculture more sustainable. </a:t>
            </a:r>
            <a:endParaRPr lang="en-US" sz="2800" dirty="0">
              <a:latin typeface="Cambria"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2282"/>
            <a:ext cx="9144000" cy="7325082"/>
          </a:xfrm>
          <a:prstGeom prst="rect">
            <a:avLst/>
          </a:prstGeom>
        </p:spPr>
        <p:txBody>
          <a:bodyPr wrap="square">
            <a:spAutoFit/>
          </a:bodyPr>
          <a:lstStyle/>
          <a:p>
            <a:pPr algn="ctr"/>
            <a:r>
              <a:rPr lang="en-US" sz="2000" b="1" dirty="0" smtClean="0">
                <a:solidFill>
                  <a:srgbClr val="FF0000"/>
                </a:solidFill>
                <a:latin typeface="Cambria" pitchFamily="18" charset="0"/>
              </a:rPr>
              <a:t>Some of the benefits of conservation agriculture are listed below: </a:t>
            </a:r>
          </a:p>
          <a:p>
            <a:pPr marL="457200" indent="-457200" algn="just">
              <a:lnSpc>
                <a:spcPct val="150000"/>
              </a:lnSpc>
              <a:buAutoNum type="arabicPeriod"/>
            </a:pPr>
            <a:r>
              <a:rPr lang="en-US" sz="2000" dirty="0" smtClean="0">
                <a:latin typeface="Cambria" pitchFamily="18" charset="0"/>
              </a:rPr>
              <a:t>Improve the sustainability of different production systems. </a:t>
            </a:r>
          </a:p>
          <a:p>
            <a:pPr marL="457200" indent="-457200" algn="just">
              <a:lnSpc>
                <a:spcPct val="150000"/>
              </a:lnSpc>
              <a:buAutoNum type="arabicPeriod"/>
            </a:pPr>
            <a:r>
              <a:rPr lang="en-US" sz="2000" dirty="0" smtClean="0">
                <a:latin typeface="Cambria" pitchFamily="18" charset="0"/>
              </a:rPr>
              <a:t>Provides soil as sink for carbon dioxide, thereby improves soil organic carbon content and contribute in reducing global warming. Conservation agriculture is now receiving global focus for its carbon sequestration potential. </a:t>
            </a:r>
          </a:p>
          <a:p>
            <a:pPr marL="457200" indent="-457200" algn="just">
              <a:lnSpc>
                <a:spcPct val="150000"/>
              </a:lnSpc>
              <a:buAutoNum type="arabicPeriod"/>
            </a:pPr>
            <a:r>
              <a:rPr lang="en-US" sz="2000" dirty="0" smtClean="0">
                <a:latin typeface="Cambria" pitchFamily="18" charset="0"/>
              </a:rPr>
              <a:t>Improves water infiltration and thereby reduces run-off of surface and ground water and enhance ground water recharge. </a:t>
            </a:r>
          </a:p>
          <a:p>
            <a:pPr marL="457200" indent="-457200" algn="just">
              <a:lnSpc>
                <a:spcPct val="150000"/>
              </a:lnSpc>
              <a:buAutoNum type="arabicPeriod"/>
            </a:pPr>
            <a:r>
              <a:rPr lang="en-US" sz="2000" dirty="0" smtClean="0">
                <a:latin typeface="Cambria" pitchFamily="18" charset="0"/>
              </a:rPr>
              <a:t>Improves habitation of organisms, from larger insects down to soil borne fungi and bacteria, which improve soil biological, physical and chemical properties, thereby contribute in increasing crop productivity. </a:t>
            </a:r>
          </a:p>
          <a:p>
            <a:pPr marL="457200" indent="-457200" algn="just">
              <a:lnSpc>
                <a:spcPct val="150000"/>
              </a:lnSpc>
              <a:buAutoNum type="arabicPeriod"/>
            </a:pPr>
            <a:r>
              <a:rPr lang="en-US" sz="2000" dirty="0" smtClean="0">
                <a:latin typeface="Cambria" pitchFamily="18" charset="0"/>
              </a:rPr>
              <a:t>Reduce cost of production (15-16 per cent) by saving energy, labor and water, thereby increase farm income. </a:t>
            </a:r>
          </a:p>
          <a:p>
            <a:pPr marL="457200" indent="-457200" algn="just">
              <a:lnSpc>
                <a:spcPct val="150000"/>
              </a:lnSpc>
              <a:buAutoNum type="arabicPeriod"/>
            </a:pPr>
            <a:r>
              <a:rPr lang="en-US" sz="2000" dirty="0" smtClean="0">
                <a:latin typeface="Cambria" pitchFamily="18" charset="0"/>
              </a:rPr>
              <a:t>Enhance biodiversity and improves the value of environmental services. </a:t>
            </a:r>
          </a:p>
          <a:p>
            <a:pPr marL="457200" indent="-457200" algn="just">
              <a:lnSpc>
                <a:spcPct val="150000"/>
              </a:lnSpc>
              <a:buAutoNum type="arabicPeriod"/>
            </a:pPr>
            <a:r>
              <a:rPr lang="en-US" sz="2000" dirty="0" smtClean="0">
                <a:latin typeface="Cambria" pitchFamily="18" charset="0"/>
              </a:rPr>
              <a:t>Reduction in poverty and enhance food and nutritional security due to higher, more stable yields and lower food prices.</a:t>
            </a:r>
          </a:p>
          <a:p>
            <a:pPr marL="457200" indent="-457200" algn="just">
              <a:lnSpc>
                <a:spcPct val="150000"/>
              </a:lnSpc>
              <a:buAutoNum type="arabicPeriod"/>
            </a:pPr>
            <a:r>
              <a:rPr lang="en-US" sz="2000" dirty="0" smtClean="0">
                <a:latin typeface="Cambria" pitchFamily="18" charset="0"/>
              </a:rPr>
              <a:t>Greater rural incomes, which are leading to check in rural-urban migration. </a:t>
            </a:r>
            <a:endParaRPr lang="en-US" sz="2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Realizing sustainable agricultural mechanisation&#10;Why Zero or Minimum Tillage?&#10; Tillage or ploughing – is the most time an..."/>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Realizing sustainable agricultural mechanisation&#10;Minimum soil disturbance&#10;The “Deceiving” effects of ploughing&#10;IMMEDIATE 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Realizing sustainable agricultural mechanisation&#10;More tractors needed, but not for ploughing&#10;Not to rob our grand&#10;children..."/>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Realizing sustainable agricultural mechanisation&#10;CA is needed now, in …&#10; Adapting to climate change&#10; Tillage accelerate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Realizing sustainable agricultural mechanisation&#10;When zero “tillage” means plenty&#10;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218</Words>
  <Application>Microsoft Office PowerPoint</Application>
  <PresentationFormat>On-screen Show (4:3)</PresentationFormat>
  <Paragraphs>37</Paragraphs>
  <Slides>46</Slides>
  <Notes>1</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Atul</dc:creator>
  <cp:lastModifiedBy>Atul</cp:lastModifiedBy>
  <cp:revision>3</cp:revision>
  <dcterms:created xsi:type="dcterms:W3CDTF">2006-08-16T00:00:00Z</dcterms:created>
  <dcterms:modified xsi:type="dcterms:W3CDTF">2020-06-24T12:42:17Z</dcterms:modified>
</cp:coreProperties>
</file>