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26"/>
  </p:notesMasterIdLst>
  <p:sldIdLst>
    <p:sldId id="256" r:id="rId4"/>
    <p:sldId id="302" r:id="rId5"/>
    <p:sldId id="303" r:id="rId6"/>
    <p:sldId id="304" r:id="rId7"/>
    <p:sldId id="299" r:id="rId8"/>
    <p:sldId id="298" r:id="rId9"/>
    <p:sldId id="300" r:id="rId10"/>
    <p:sldId id="301" r:id="rId11"/>
    <p:sldId id="284" r:id="rId12"/>
    <p:sldId id="285" r:id="rId13"/>
    <p:sldId id="286" r:id="rId14"/>
    <p:sldId id="287" r:id="rId15"/>
    <p:sldId id="288" r:id="rId16"/>
    <p:sldId id="289" r:id="rId17"/>
    <p:sldId id="290" r:id="rId18"/>
    <p:sldId id="291" r:id="rId19"/>
    <p:sldId id="292" r:id="rId20"/>
    <p:sldId id="293" r:id="rId21"/>
    <p:sldId id="295" r:id="rId22"/>
    <p:sldId id="296" r:id="rId23"/>
    <p:sldId id="297" r:id="rId24"/>
    <p:sldId id="281" r:id="rId25"/>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Arial" panose="020B0604020202020204" pitchFamily="34" charset="0"/>
        <a:cs typeface="+mn-cs"/>
      </a:defRPr>
    </a:lvl9pPr>
  </p:defaultTextStyle>
  <p:extLst>
    <p:ext uri="{EFAFB233-063F-42B5-8137-9DF3F51BA10A}">
      <p15:sldGuideLst xmlns:p15="http://schemas.microsoft.com/office/powerpoint/2012/main">
        <p15:guide id="1" orient="horz" pos="2160" userDrawn="1">
          <p15:clr>
            <a:srgbClr val="A4A3A4"/>
          </p15:clr>
        </p15:guide>
        <p15:guide id="2" pos="285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8" d="100"/>
          <a:sy n="68" d="100"/>
        </p:scale>
        <p:origin x="-1446" y="-96"/>
      </p:cViewPr>
      <p:guideLst>
        <p:guide orient="horz" pos="2160"/>
        <p:guide pos="285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notesMaster" Target="notesMasters/notes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white">
      <p:bgRef idx="1001">
        <a:schemeClr val="bg1"/>
      </p:bgRef>
    </p:bg>
    <p:spTree>
      <p:nvGrpSpPr>
        <p:cNvPr id="1" name=""/>
        <p:cNvGrpSpPr/>
        <p:nvPr/>
      </p:nvGrpSpPr>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fld id="{42E99D75-6720-44EF-B7F3-DC1A9C7C40AA}"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fld>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p>
            <a:pPr lvl="0" algn="r">
              <a:buNone/>
            </a:pPr>
            <a:fld id="{9A0DB2DC-4C9A-4742-B13C-FB6460FD3503}" type="slidenum">
              <a:rPr lang="en-US" sz="1200" dirty="0">
                <a:latin typeface="Calibri" panose="020F0502020204030204" pitchFamily="34" charset="0"/>
              </a:rPr>
            </a:fld>
            <a:endParaRPr 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1" name="Right Triangle 10"/>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051" name="Group 15"/>
          <p:cNvGrpSpPr/>
          <p:nvPr/>
        </p:nvGrpSpPr>
        <p:grpSpPr>
          <a:xfrm>
            <a:off x="-3175" y="4953000"/>
            <a:ext cx="9147175" cy="1911350"/>
            <a:chOff x="-3765" y="4832896"/>
            <a:chExt cx="9147765" cy="2032192"/>
          </a:xfrm>
        </p:grpSpPr>
        <p:sp>
          <p:nvSpPr>
            <p:cNvPr id="2" name="Freeform 1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9" name="Freeform 18"/>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0" name="Freeform 19"/>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1" name="Straight Connector 20"/>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3" name="Date Placeholder 29"/>
          <p:cNvSpPr>
            <a:spLocks noGrp="1"/>
          </p:cNvSpPr>
          <p:nvPr>
            <p:ph type="dt" sz="half" idx="2"/>
          </p:nvPr>
        </p:nvSpPr>
        <p:spPr>
          <a:xfrm>
            <a:off x="6727825" y="6408738"/>
            <a:ext cx="1919288" cy="365125"/>
          </a:xfrm>
          <a:prstGeom prst="rect">
            <a:avLst/>
          </a:prstGeom>
        </p:spPr>
        <p:txBody>
          <a:bodyPr vert="horz" anchor="b"/>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rgbClr val="FFFFFF"/>
                </a:solidFill>
                <a:effectLst/>
                <a:uLnTx/>
                <a:uFillTx/>
                <a:latin typeface="+mn-lt"/>
                <a:ea typeface="+mn-ea"/>
                <a:cs typeface="+mn-cs"/>
              </a:rPr>
            </a:fld>
            <a:endParaRPr kumimoji="0" lang="en-US" sz="1000" b="0" i="0" u="none" strike="noStrike" kern="1200" cap="none" spc="0" normalizeH="0" baseline="0" noProof="0">
              <a:ln>
                <a:noFill/>
              </a:ln>
              <a:solidFill>
                <a:srgbClr val="FFFFFF"/>
              </a:solidFill>
              <a:effectLst/>
              <a:uLnTx/>
              <a:uFillTx/>
              <a:latin typeface="+mn-lt"/>
              <a:ea typeface="+mn-ea"/>
              <a:cs typeface="+mn-cs"/>
            </a:endParaRPr>
          </a:p>
        </p:txBody>
      </p:sp>
      <p:sp>
        <p:nvSpPr>
          <p:cNvPr id="24" name="Footer Placeholder 18"/>
          <p:cNvSpPr>
            <a:spLocks noGrp="1"/>
          </p:cNvSpPr>
          <p:nvPr>
            <p:ph type="ftr" sz="quarter" idx="3"/>
          </p:nvPr>
        </p:nvSpPr>
        <p:spPr>
          <a:xfrm>
            <a:off x="4379913" y="6408738"/>
            <a:ext cx="2351088" cy="365125"/>
          </a:xfrm>
          <a:prstGeom prst="rect">
            <a:avLst/>
          </a:prstGeom>
        </p:spPr>
        <p:txBody>
          <a:bodyPr vert="horz" anchor="b"/>
          <a:lstStyle>
            <a:lvl1pPr>
              <a:defRPr>
                <a:solidFill>
                  <a:schemeClr val="accent1">
                    <a:tint val="2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accent1">
                  <a:tint val="20000"/>
                </a:schemeClr>
              </a:solidFill>
              <a:effectLst/>
              <a:uLnTx/>
              <a:uFillTx/>
              <a:latin typeface="+mn-lt"/>
              <a:ea typeface="+mn-ea"/>
              <a:cs typeface="+mn-cs"/>
            </a:endParaRPr>
          </a:p>
        </p:txBody>
      </p:sp>
      <p:sp>
        <p:nvSpPr>
          <p:cNvPr id="25" name="Slide Number Placeholder 2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solidFill>
                  <a:srgbClr val="FFFFFF"/>
                </a:solidFill>
              </a:rPr>
            </a:fld>
            <a:endParaRPr lang="en-US" dirty="0">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1" name="Right Triangle 10"/>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051" name="Group 15"/>
          <p:cNvGrpSpPr/>
          <p:nvPr/>
        </p:nvGrpSpPr>
        <p:grpSpPr>
          <a:xfrm>
            <a:off x="-3175" y="4953000"/>
            <a:ext cx="9147175" cy="1911350"/>
            <a:chOff x="-3765" y="4832896"/>
            <a:chExt cx="9147765" cy="2032192"/>
          </a:xfrm>
        </p:grpSpPr>
        <p:sp>
          <p:nvSpPr>
            <p:cNvPr id="2" name="Freeform 1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9" name="Freeform 18"/>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0" name="Freeform 19"/>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1" name="Straight Connector 20"/>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3" name="Date Placeholder 29"/>
          <p:cNvSpPr>
            <a:spLocks noGrp="1"/>
          </p:cNvSpPr>
          <p:nvPr>
            <p:ph type="dt" sz="half" idx="2"/>
          </p:nvPr>
        </p:nvSpPr>
        <p:spPr>
          <a:xfrm>
            <a:off x="6727825" y="6408738"/>
            <a:ext cx="1919288" cy="365125"/>
          </a:xfrm>
          <a:prstGeom prst="rect">
            <a:avLst/>
          </a:prstGeom>
        </p:spPr>
        <p:txBody>
          <a:bodyPr vert="horz" anchor="b"/>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rgbClr val="FFFFFF"/>
                </a:solidFill>
                <a:effectLst/>
                <a:uLnTx/>
                <a:uFillTx/>
                <a:latin typeface="+mn-lt"/>
                <a:ea typeface="+mn-ea"/>
                <a:cs typeface="+mn-cs"/>
              </a:rPr>
            </a:fld>
            <a:endParaRPr kumimoji="0" lang="en-US" sz="1000" b="0" i="0" u="none" strike="noStrike" kern="1200" cap="none" spc="0" normalizeH="0" baseline="0" noProof="0">
              <a:ln>
                <a:noFill/>
              </a:ln>
              <a:solidFill>
                <a:srgbClr val="FFFFFF"/>
              </a:solidFill>
              <a:effectLst/>
              <a:uLnTx/>
              <a:uFillTx/>
              <a:latin typeface="+mn-lt"/>
              <a:ea typeface="+mn-ea"/>
              <a:cs typeface="+mn-cs"/>
            </a:endParaRPr>
          </a:p>
        </p:txBody>
      </p:sp>
      <p:sp>
        <p:nvSpPr>
          <p:cNvPr id="24" name="Footer Placeholder 18"/>
          <p:cNvSpPr>
            <a:spLocks noGrp="1"/>
          </p:cNvSpPr>
          <p:nvPr>
            <p:ph type="ftr" sz="quarter" idx="3"/>
          </p:nvPr>
        </p:nvSpPr>
        <p:spPr>
          <a:xfrm>
            <a:off x="4379913" y="6408738"/>
            <a:ext cx="2351088" cy="365125"/>
          </a:xfrm>
          <a:prstGeom prst="rect">
            <a:avLst/>
          </a:prstGeom>
        </p:spPr>
        <p:txBody>
          <a:bodyPr vert="horz" anchor="b"/>
          <a:lstStyle>
            <a:lvl1pPr>
              <a:defRPr>
                <a:solidFill>
                  <a:schemeClr val="accent1">
                    <a:tint val="2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accent1">
                  <a:tint val="20000"/>
                </a:schemeClr>
              </a:solidFill>
              <a:effectLst/>
              <a:uLnTx/>
              <a:uFillTx/>
              <a:latin typeface="+mn-lt"/>
              <a:ea typeface="+mn-ea"/>
              <a:cs typeface="+mn-cs"/>
            </a:endParaRPr>
          </a:p>
        </p:txBody>
      </p:sp>
      <p:sp>
        <p:nvSpPr>
          <p:cNvPr id="25" name="Slide Number Placeholder 2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solidFill>
                  <a:srgbClr val="FFFFFF"/>
                </a:solidFill>
              </a:rPr>
            </a:fld>
            <a:endParaRPr lang="en-US" dirty="0">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bwMode="white">
      <p:bgRef idx="1002">
        <a:schemeClr val="bg1"/>
      </p:bgRef>
    </p:bg>
    <p:spTree>
      <p:nvGrpSpPr>
        <p:cNvPr id="1" name=""/>
        <p:cNvGrpSpPr/>
        <p:nvPr/>
      </p:nvGrpSpPr>
      <p:grpSpPr>
        <a:xfrm>
          <a:off x="0" y="0"/>
          <a:ext cx="0" cy="0"/>
          <a:chOff x="0" y="0"/>
          <a:chExt cx="0" cy="0"/>
        </a:xfrm>
      </p:grpSpPr>
      <p:sp>
        <p:nvSpPr>
          <p:cNvPr id="11" name="Chevron 10"/>
          <p:cNvSpPr/>
          <p:nvPr/>
        </p:nvSpPr>
        <p:spPr>
          <a:xfrm>
            <a:off x="3636963" y="3005138"/>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Chevron 15"/>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endParaRPr kumimoji="0" lang="en-US" smtClean="0"/>
          </a:p>
        </p:txBody>
      </p:sp>
      <p:sp>
        <p:nvSpPr>
          <p:cNvPr id="17" name="Date Placeholder 3"/>
          <p:cNvSpPr>
            <a:spLocks noGrp="1"/>
          </p:cNvSpPr>
          <p:nvPr>
            <p:ph type="dt" sz="half" idx="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9" name="Footer Placeholder 4"/>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20" name="Slide Number Placeholder 5"/>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bwMode="white">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
        <p:nvSpPr>
          <p:cNvPr id="11" name="Date Placeholder 4"/>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5"/>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showMasterSp="0">
  <p:cSld name="Comparison">
    <p:bg bwMode="white">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11" name="Date Placeholder 6"/>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7"/>
          <p:cNvSpPr>
            <a:spLocks noGrp="1"/>
          </p:cNvSpPr>
          <p:nvPr>
            <p:ph type="ftr" sz="quarter" idx="1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8"/>
          <p:cNvSpPr>
            <a:spLocks noGrp="1"/>
          </p:cNvSpPr>
          <p:nvPr>
            <p:ph type="sldNum" sz="quarter" idx="1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bwMode="white">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kumimoji="0" lang="en-US" smtClean="0"/>
              <a:t>Click to edit Master title style</a:t>
            </a:r>
            <a:endParaRPr kumimoji="0" lang="en-US"/>
          </a:p>
        </p:txBody>
      </p:sp>
      <p:sp>
        <p:nvSpPr>
          <p:cNvPr id="11" name="Date Placeholder 2"/>
          <p:cNvSpPr>
            <a:spLocks noGrp="1"/>
          </p:cNvSpPr>
          <p:nvPr>
            <p:ph type="dt" sz="half" idx="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3"/>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4"/>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bg bwMode="white">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endParaRPr kumimoji="0" lang="en-US" smtClean="0"/>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11" name="Date Placeholder 4"/>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5"/>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bwMode="white">
      <p:bgRef idx="1002">
        <a:schemeClr val="bg1"/>
      </p:bgRef>
    </p:bg>
    <p:spTree>
      <p:nvGrpSpPr>
        <p:cNvPr id="1" name=""/>
        <p:cNvGrpSpPr/>
        <p:nvPr/>
      </p:nvGrpSpPr>
      <p:grpSpPr>
        <a:xfrm>
          <a:off x="0" y="0"/>
          <a:ext cx="0" cy="0"/>
          <a:chOff x="0" y="0"/>
          <a:chExt cx="0" cy="0"/>
        </a:xfrm>
      </p:grpSpPr>
      <p:sp>
        <p:nvSpPr>
          <p:cNvPr id="11" name="Freeform 10"/>
          <p:cNvSpPr/>
          <p:nvPr/>
        </p:nvSpPr>
        <p:spPr bwMode="auto">
          <a:xfrm>
            <a:off x="715963" y="5002213"/>
            <a:ext cx="3802063" cy="144303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6" name="Freeform 15"/>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7" name="Right Triangle 16"/>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9" name="Straight Connector 18"/>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20" name="Chevron 19"/>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Chevron 20"/>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endParaRPr kumimoji="0" lang="en-US" smtClean="0"/>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vert="horz">
            <a:normAutofit/>
          </a:bodyPr>
          <a:lstStyle>
            <a:lvl1pPr marL="0" indent="0">
              <a:buNone/>
              <a:defRPr sz="3200"/>
            </a:lvl1p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r>
              <a:rPr kumimoji="0" lang="en-US" sz="3200" b="0" i="0" u="none" strike="noStrike" kern="1200" cap="none" spc="0" normalizeH="0" baseline="0" noProof="0" smtClean="0">
                <a:ln>
                  <a:noFill/>
                </a:ln>
                <a:solidFill>
                  <a:schemeClr val="tx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smtClean="0"/>
              <a:t>Click to edit Master title style</a:t>
            </a:r>
            <a:endParaRPr kumimoji="0" lang="en-US"/>
          </a:p>
        </p:txBody>
      </p:sp>
      <p:sp>
        <p:nvSpPr>
          <p:cNvPr id="23" name="Date Placeholder 4"/>
          <p:cNvSpPr>
            <a:spLocks noGrp="1"/>
          </p:cNvSpPr>
          <p:nvPr>
            <p:ph type="dt" sz="half" idx="12"/>
          </p:nvPr>
        </p:nvSpPr>
        <p:spPr>
          <a:xfrm>
            <a:off x="6727825" y="6408738"/>
            <a:ext cx="1919288" cy="365125"/>
          </a:xfrm>
          <a:prstGeom prst="rect">
            <a:avLst/>
          </a:prstGeom>
        </p:spPr>
        <p:txBody>
          <a:bodyPr vert="horz" anchor="b"/>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24" name="Footer Placeholder 5"/>
          <p:cNvSpPr>
            <a:spLocks noGrp="1"/>
          </p:cNvSpPr>
          <p:nvPr>
            <p:ph type="ftr" sz="quarter" idx="3"/>
          </p:nvPr>
        </p:nvSpPr>
        <p:spPr>
          <a:xfrm>
            <a:off x="4379913" y="6408738"/>
            <a:ext cx="2351088" cy="365125"/>
          </a:xfrm>
          <a:prstGeom prst="rect">
            <a:avLst/>
          </a:prstGeom>
        </p:spPr>
        <p:txBody>
          <a:bodyPr vert="horz" anchor="b"/>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25"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bwMode="white">
      <p:bgRef idx="1002">
        <a:schemeClr val="bg1"/>
      </p:bgRef>
    </p:bg>
    <p:spTree>
      <p:nvGrpSpPr>
        <p:cNvPr id="1" name=""/>
        <p:cNvGrpSpPr/>
        <p:nvPr/>
      </p:nvGrpSpPr>
      <p:grpSpPr>
        <a:xfrm>
          <a:off x="0" y="0"/>
          <a:ext cx="0" cy="0"/>
          <a:chOff x="0" y="0"/>
          <a:chExt cx="0" cy="0"/>
        </a:xfrm>
      </p:grpSpPr>
      <p:sp>
        <p:nvSpPr>
          <p:cNvPr id="11" name="Chevron 10"/>
          <p:cNvSpPr/>
          <p:nvPr/>
        </p:nvSpPr>
        <p:spPr>
          <a:xfrm>
            <a:off x="3636963" y="3005138"/>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Chevron 15"/>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endParaRPr kumimoji="0" lang="en-US" smtClean="0"/>
          </a:p>
        </p:txBody>
      </p:sp>
      <p:sp>
        <p:nvSpPr>
          <p:cNvPr id="17" name="Date Placeholder 3"/>
          <p:cNvSpPr>
            <a:spLocks noGrp="1"/>
          </p:cNvSpPr>
          <p:nvPr>
            <p:ph type="dt" sz="half" idx="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9" name="Footer Placeholder 4"/>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20" name="Slide Number Placeholder 5"/>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bwMode="white">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
        <p:nvSpPr>
          <p:cNvPr id="11" name="Date Placeholder 4"/>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5"/>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bg bwMode="white">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11" name="Date Placeholder 6"/>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7"/>
          <p:cNvSpPr>
            <a:spLocks noGrp="1"/>
          </p:cNvSpPr>
          <p:nvPr>
            <p:ph type="ftr" sz="quarter" idx="1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8"/>
          <p:cNvSpPr>
            <a:spLocks noGrp="1"/>
          </p:cNvSpPr>
          <p:nvPr>
            <p:ph type="sldNum" sz="quarter" idx="1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bwMode="white">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kumimoji="0" lang="en-US" smtClean="0"/>
              <a:t>Click to edit Master title style</a:t>
            </a:r>
            <a:endParaRPr kumimoji="0" lang="en-US"/>
          </a:p>
        </p:txBody>
      </p:sp>
      <p:sp>
        <p:nvSpPr>
          <p:cNvPr id="11" name="Date Placeholder 2"/>
          <p:cNvSpPr>
            <a:spLocks noGrp="1"/>
          </p:cNvSpPr>
          <p:nvPr>
            <p:ph type="dt" sz="half" idx="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3"/>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4"/>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bg bwMode="white">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endParaRPr kumimoji="0" lang="en-US" smtClean="0"/>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11" name="Date Placeholder 4"/>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6" name="Footer Placeholder 5"/>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7"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bwMode="white">
      <p:bgRef idx="1002">
        <a:schemeClr val="bg1"/>
      </p:bgRef>
    </p:bg>
    <p:spTree>
      <p:nvGrpSpPr>
        <p:cNvPr id="1" name=""/>
        <p:cNvGrpSpPr/>
        <p:nvPr/>
      </p:nvGrpSpPr>
      <p:grpSpPr>
        <a:xfrm>
          <a:off x="0" y="0"/>
          <a:ext cx="0" cy="0"/>
          <a:chOff x="0" y="0"/>
          <a:chExt cx="0" cy="0"/>
        </a:xfrm>
      </p:grpSpPr>
      <p:sp>
        <p:nvSpPr>
          <p:cNvPr id="11" name="Freeform 10"/>
          <p:cNvSpPr/>
          <p:nvPr/>
        </p:nvSpPr>
        <p:spPr bwMode="auto">
          <a:xfrm>
            <a:off x="715963" y="5002213"/>
            <a:ext cx="3802063" cy="144303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6" name="Freeform 15"/>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7" name="Right Triangle 16"/>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9" name="Straight Connector 18"/>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20" name="Chevron 19"/>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Chevron 20"/>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endParaRPr kumimoji="0" lang="en-US" smtClean="0"/>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vert="horz">
            <a:normAutofit/>
          </a:bodyPr>
          <a:lstStyle>
            <a:lvl1pPr marL="0" indent="0">
              <a:buNone/>
              <a:defRPr sz="3200"/>
            </a:lvl1p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r>
              <a:rPr kumimoji="0" lang="en-US" sz="3200" b="0" i="0" u="none" strike="noStrike" kern="1200" cap="none" spc="0" normalizeH="0" baseline="0" noProof="0" smtClean="0">
                <a:ln>
                  <a:noFill/>
                </a:ln>
                <a:solidFill>
                  <a:schemeClr val="tx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smtClean="0"/>
              <a:t>Click to edit Master title style</a:t>
            </a:r>
            <a:endParaRPr kumimoji="0" lang="en-US"/>
          </a:p>
        </p:txBody>
      </p:sp>
      <p:sp>
        <p:nvSpPr>
          <p:cNvPr id="23" name="Date Placeholder 4"/>
          <p:cNvSpPr>
            <a:spLocks noGrp="1"/>
          </p:cNvSpPr>
          <p:nvPr>
            <p:ph type="dt" sz="half" idx="12"/>
          </p:nvPr>
        </p:nvSpPr>
        <p:spPr>
          <a:xfrm>
            <a:off x="6727825" y="6408738"/>
            <a:ext cx="1919288" cy="365125"/>
          </a:xfrm>
          <a:prstGeom prst="rect">
            <a:avLst/>
          </a:prstGeom>
        </p:spPr>
        <p:txBody>
          <a:bodyPr vert="horz" anchor="b"/>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24" name="Footer Placeholder 5"/>
          <p:cNvSpPr>
            <a:spLocks noGrp="1"/>
          </p:cNvSpPr>
          <p:nvPr>
            <p:ph type="ftr" sz="quarter" idx="3"/>
          </p:nvPr>
        </p:nvSpPr>
        <p:spPr>
          <a:xfrm>
            <a:off x="4379913" y="6408738"/>
            <a:ext cx="2351088" cy="365125"/>
          </a:xfrm>
          <a:prstGeom prst="rect">
            <a:avLst/>
          </a:prstGeom>
        </p:spPr>
        <p:txBody>
          <a:bodyPr vert="horz" anchor="b"/>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25"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Ref idx="1001">
        <a:schemeClr val="bg1"/>
      </p:bgRef>
    </p:bg>
    <p:spTree>
      <p:nvGrpSpPr>
        <p:cNvPr id="1" name=""/>
        <p:cNvGrpSpPr/>
        <p:nvPr/>
      </p:nvGrpSpPr>
      <p:grpSpPr/>
      <p:sp>
        <p:nvSpPr>
          <p:cNvPr id="13" name="Freeform 12"/>
          <p:cNvSpPr/>
          <p:nvPr/>
        </p:nvSpPr>
        <p:spPr bwMode="auto">
          <a:xfrm>
            <a:off x="715963" y="5002213"/>
            <a:ext cx="3802063" cy="144303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 name="Freeform 11"/>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4" name="Right Triangle 13"/>
          <p:cNvSpPr/>
          <p:nvPr/>
        </p:nvSpPr>
        <p:spPr bwMode="auto">
          <a:xfrm>
            <a:off x="-6042" y="5791253"/>
            <a:ext cx="3402314" cy="1080868"/>
          </a:xfrm>
          <a:prstGeom prst="rtTriangle">
            <a:avLst/>
          </a:prstGeom>
          <a:blipFill>
            <a:blip r:embed="rId1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1033" name="Text Placeholder 29"/>
          <p:cNvSpPr>
            <a:spLocks noGrp="1"/>
          </p:cNvSpPr>
          <p:nvPr>
            <p:ph type="body" idx="1"/>
          </p:nvPr>
        </p:nvSpPr>
        <p:spPr>
          <a:xfrm>
            <a:off x="457200" y="1481138"/>
            <a:ext cx="8229600" cy="4525962"/>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22" name="Footer Placeholder 21"/>
          <p:cNvSpPr>
            <a:spLocks noGrp="1"/>
          </p:cNvSpPr>
          <p:nvPr>
            <p:ph type="ftr" sz="quarter" idx="3"/>
          </p:nvPr>
        </p:nvSpPr>
        <p:spPr>
          <a:xfrm>
            <a:off x="4379913" y="6408738"/>
            <a:ext cx="2351088" cy="365125"/>
          </a:xfrm>
          <a:prstGeom prst="rect">
            <a:avLst/>
          </a:prstGeom>
        </p:spPr>
        <p:txBody>
          <a:bodyPr vert="horz" anchor="b"/>
          <a:lstStyle>
            <a:lvl1pPr algn="r" eaLnBrk="1" latinLnBrk="0" hangingPunct="1">
              <a:defRPr kumimoji="0" sz="10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8" name="Slide Number Placeholder 17"/>
          <p:cNvSpPr>
            <a:spLocks noGrp="1"/>
          </p:cNvSpPr>
          <p:nvPr>
            <p:ph type="sldNum" sz="quarter" idx="4"/>
          </p:nvPr>
        </p:nvSpPr>
        <p:spPr>
          <a:xfrm>
            <a:off x="8647113" y="6408738"/>
            <a:ext cx="366713" cy="365125"/>
          </a:xfrm>
          <a:prstGeom prst="rect">
            <a:avLst/>
          </a:prstGeom>
        </p:spPr>
        <p:txBody>
          <a:bodyPr vert="horz" anchor="b"/>
          <a:lstStyle>
            <a:lvl1pPr algn="r">
              <a:defRPr sz="1000"/>
            </a:lvl1pPr>
          </a:lstStyle>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white">
      <p:bgRef idx="1001">
        <a:schemeClr val="bg1"/>
      </p:bgRef>
    </p:bg>
    <p:spTree>
      <p:nvGrpSpPr>
        <p:cNvPr id="1" name=""/>
        <p:cNvGrpSpPr/>
        <p:nvPr/>
      </p:nvGrpSpPr>
      <p:grpSpPr/>
      <p:sp>
        <p:nvSpPr>
          <p:cNvPr id="13" name="Freeform 12"/>
          <p:cNvSpPr/>
          <p:nvPr/>
        </p:nvSpPr>
        <p:spPr bwMode="auto">
          <a:xfrm>
            <a:off x="715963" y="5002213"/>
            <a:ext cx="3802063" cy="144303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 name="Freeform 11"/>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4" name="Right Triangle 13"/>
          <p:cNvSpPr/>
          <p:nvPr/>
        </p:nvSpPr>
        <p:spPr bwMode="auto">
          <a:xfrm>
            <a:off x="-6042" y="5791253"/>
            <a:ext cx="3402314" cy="1080868"/>
          </a:xfrm>
          <a:prstGeom prst="rtTriangle">
            <a:avLst/>
          </a:prstGeom>
          <a:blipFill>
            <a:blip r:embed="rId1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1033" name="Text Placeholder 29"/>
          <p:cNvSpPr>
            <a:spLocks noGrp="1"/>
          </p:cNvSpPr>
          <p:nvPr>
            <p:ph type="body" idx="1"/>
          </p:nvPr>
        </p:nvSpPr>
        <p:spPr>
          <a:xfrm>
            <a:off x="457200" y="1481138"/>
            <a:ext cx="8229600" cy="4525962"/>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D8BD707-D9CF-40AE-B4C6-C98DA3205C09}"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22" name="Footer Placeholder 21"/>
          <p:cNvSpPr>
            <a:spLocks noGrp="1"/>
          </p:cNvSpPr>
          <p:nvPr>
            <p:ph type="ftr" sz="quarter" idx="3"/>
          </p:nvPr>
        </p:nvSpPr>
        <p:spPr>
          <a:xfrm>
            <a:off x="4379913" y="6408738"/>
            <a:ext cx="2351088" cy="365125"/>
          </a:xfrm>
          <a:prstGeom prst="rect">
            <a:avLst/>
          </a:prstGeom>
        </p:spPr>
        <p:txBody>
          <a:bodyPr vert="horz" anchor="b"/>
          <a:lstStyle>
            <a:lvl1pPr algn="r" eaLnBrk="1" latinLnBrk="0" hangingPunct="1">
              <a:defRPr kumimoji="0" sz="10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8" name="Slide Number Placeholder 17"/>
          <p:cNvSpPr>
            <a:spLocks noGrp="1"/>
          </p:cNvSpPr>
          <p:nvPr>
            <p:ph type="sldNum" sz="quarter" idx="4"/>
          </p:nvPr>
        </p:nvSpPr>
        <p:spPr>
          <a:xfrm>
            <a:off x="8647113" y="6408738"/>
            <a:ext cx="366713" cy="365125"/>
          </a:xfrm>
          <a:prstGeom prst="rect">
            <a:avLst/>
          </a:prstGeom>
        </p:spPr>
        <p:txBody>
          <a:bodyPr vert="horz" anchor="b"/>
          <a:lstStyle>
            <a:lvl1pPr algn="r">
              <a:defRPr sz="1000"/>
            </a:lvl1pPr>
          </a:lstStyle>
          <a:p>
            <a:pPr lvl="0">
              <a:buNone/>
            </a:pPr>
            <a:fld id="{9A0DB2DC-4C9A-4742-B13C-FB6460FD3503}" type="slidenum">
              <a:rPr lang="en-US" dirty="0">
                <a:latin typeface="Lucida Sans Unicode" panose="020B0602030504020204" pitchFamily="34" charset="0"/>
                <a:ea typeface="Arial" panose="020B0604020202020204" pitchFamily="34" charset="0"/>
              </a:rPr>
            </a:fld>
            <a:endParaRPr lang="en-US" dirty="0">
              <a:latin typeface="Lucida Sans Unicode" panose="020B0602030504020204" pitchFamily="34" charset="0"/>
              <a:ea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85800" y="762000"/>
            <a:ext cx="7772400" cy="1470025"/>
          </a:xfrm>
          <a:noFill/>
          <a:ln>
            <a:noFill/>
          </a:ln>
          <a:effectLst/>
          <a:sp3d prstMaterial="plastic"/>
        </p:spPr>
        <p:txBody>
          <a:bodyPr anchor="b">
            <a:normAutofit fontScale="90000"/>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ts val="0"/>
              </a:spcAft>
              <a:buClrTx/>
              <a:buSzTx/>
              <a:buFontTx/>
              <a:buNone/>
              <a:defRPr/>
            </a:pPr>
            <a:r>
              <a:rPr kumimoji="0" lang="en-US" altLang="hi-IN" sz="4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Fundamentals of Agronomy</a:t>
            </a:r>
            <a:endParaRPr kumimoji="0" lang="en-US" altLang="hi-IN" sz="4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sp>
        <p:nvSpPr>
          <p:cNvPr id="4" name="Subtitle 3"/>
          <p:cNvSpPr/>
          <p:nvPr>
            <p:ph type="subTitle" idx="1"/>
          </p:nvPr>
        </p:nvSpPr>
        <p:spPr/>
        <p:txBody>
          <a:bodyPr/>
          <a:p>
            <a:pPr algn="ctr"/>
            <a:r>
              <a:rPr lang="en-US" sz="3200" b="1">
                <a:latin typeface="Cambria" panose="02040503050406030204" charset="0"/>
                <a:cs typeface="Cambria" panose="02040503050406030204" charset="0"/>
              </a:rPr>
              <a:t>Dr. Atul Shrivastava</a:t>
            </a:r>
            <a:endParaRPr lang="en-US" sz="3200" b="1">
              <a:latin typeface="Cambria" panose="02040503050406030204" charset="0"/>
              <a:cs typeface="Cambria" panose="02040503050406030204" charset="0"/>
            </a:endParaRPr>
          </a:p>
          <a:p>
            <a:pPr algn="ctr"/>
            <a:r>
              <a:rPr lang="en-US" sz="3200" b="1">
                <a:latin typeface="Cambria" panose="02040503050406030204" charset="0"/>
                <a:cs typeface="Cambria" panose="02040503050406030204" charset="0"/>
              </a:rPr>
              <a:t>Assistant Professor (Agronomy)</a:t>
            </a:r>
            <a:endParaRPr lang="en-US" sz="3200" b="1">
              <a:latin typeface="Cambria" panose="02040503050406030204" charset="0"/>
              <a:cs typeface="Cambria" panose="0204050305040603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mj-lt"/>
                <a:ea typeface="+mj-ea"/>
                <a:cs typeface="+mj-cs"/>
              </a:rPr>
              <a:t>Relation of Agronomy to other sciences</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mj-lt"/>
              <a:ea typeface="+mj-ea"/>
              <a:cs typeface="+mj-cs"/>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788670"/>
            <a:ext cx="9023350" cy="6070600"/>
          </a:xfrm>
          <a:prstGeom prst="rect">
            <a:avLst/>
          </a:prstGeom>
          <a:noFill/>
        </p:spPr>
        <p:txBody>
          <a:bodyPr wrap="square" rtlCol="0">
            <a:noAutofit/>
          </a:bodyPr>
          <a:p>
            <a:pPr algn="just"/>
            <a:r>
              <a:rPr lang="en-US" altLang="en-US" sz="2400">
                <a:latin typeface="Cambria" panose="02040503050406030204" charset="0"/>
                <a:cs typeface="Cambria" panose="02040503050406030204" charset="0"/>
              </a:rPr>
              <a:t>Agronomy is a synthesis of several disciplines like </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Soil science, </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Crop physiology, </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Plant ecology, </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Biochemistry </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 Economics.</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Plant Breeding &amp; Genetics</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Plant Enotomology &amp; Pathology</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Farm Machinery</a:t>
            </a:r>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Soil &amp; Water Engineering</a:t>
            </a:r>
            <a:endParaRPr lang="en-US" altLang="en-US" sz="2400">
              <a:latin typeface="Cambria" panose="02040503050406030204" charset="0"/>
              <a:cs typeface="Cambria" panose="02040503050406030204" charset="0"/>
            </a:endParaRPr>
          </a:p>
          <a:p>
            <a:pPr marL="457200" lvl="1" indent="457200" algn="just"/>
            <a:r>
              <a:rPr lang="en-US" altLang="en-US" sz="2400">
                <a:latin typeface="Cambria" panose="02040503050406030204" charset="0"/>
                <a:cs typeface="Cambria" panose="02040503050406030204" charset="0"/>
              </a:rPr>
              <a:t> </a:t>
            </a:r>
            <a:r>
              <a:rPr lang="en-US" altLang="en-US" sz="2400" b="1">
                <a:solidFill>
                  <a:srgbClr val="FF0000"/>
                </a:solidFill>
                <a:latin typeface="Cambria" panose="02040503050406030204" charset="0"/>
                <a:cs typeface="Cambria" panose="02040503050406030204" charset="0"/>
              </a:rPr>
              <a:t>Soil physical, chemical and biological properties have to be understood thoroughly to effect modification of soil environment. </a:t>
            </a:r>
            <a:endParaRPr lang="en-US" altLang="en-US" sz="2400" b="1">
              <a:solidFill>
                <a:srgbClr val="FF0000"/>
              </a:solidFill>
              <a:latin typeface="Cambria" panose="02040503050406030204" charset="0"/>
              <a:cs typeface="Cambria" panose="02040503050406030204" charset="0"/>
            </a:endParaRPr>
          </a:p>
          <a:p>
            <a:pPr marL="457200" lvl="1" indent="457200" algn="just"/>
            <a:r>
              <a:rPr lang="en-US" altLang="en-US" sz="2400" b="1">
                <a:solidFill>
                  <a:schemeClr val="accent2"/>
                </a:solidFill>
                <a:latin typeface="Cambria" panose="02040503050406030204" charset="0"/>
                <a:cs typeface="Cambria" panose="02040503050406030204" charset="0"/>
              </a:rPr>
              <a:t>Similarly, it is necessary to understand the physiology of crops to meet their requirements. Advances in economic analysis helped in production of crops economically. </a:t>
            </a:r>
            <a:endParaRPr lang="en-US" altLang="en-US" sz="2400" b="1">
              <a:solidFill>
                <a:schemeClr val="accent2"/>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Objectives of Agronomy</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788670"/>
            <a:ext cx="9023350" cy="6070600"/>
          </a:xfrm>
          <a:prstGeom prst="rect">
            <a:avLst/>
          </a:prstGeom>
          <a:noFill/>
        </p:spPr>
        <p:txBody>
          <a:bodyPr wrap="square" rtlCol="0">
            <a:noAutofit/>
          </a:bodyPr>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Agronomist aims to obtain maximum production at minimum cost.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He exploits the knowledge developed by basic and applied science for higher crop production.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Whatever may be the research findings of other scientists, Agronomist has to test their suitability in the field and accept them finally and also judge the reactions of farming community.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He is a key person with working knowledge of all agricultural disciplines and coordinator of different subject matter specialists.</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Scopes of Agronomy</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560070"/>
            <a:ext cx="9023350" cy="6070600"/>
          </a:xfrm>
          <a:prstGeom prst="rect">
            <a:avLst/>
          </a:prstGeom>
          <a:noFill/>
        </p:spPr>
        <p:txBody>
          <a:bodyPr wrap="square" rtlCol="0">
            <a:noAutofit/>
          </a:bodyPr>
          <a:p>
            <a:pPr marL="342900" indent="-342900" algn="just">
              <a:buFont typeface="Arial" panose="020B0604020202020204" pitchFamily="34" charset="0"/>
              <a:buChar char="•"/>
            </a:pPr>
            <a:r>
              <a:rPr lang="en-US" altLang="en-US" sz="2400" b="1">
                <a:latin typeface="Cambria" panose="02040503050406030204" charset="0"/>
                <a:cs typeface="Cambria" panose="02040503050406030204" charset="0"/>
                <a:sym typeface="+mn-ea"/>
              </a:rPr>
              <a:t>1.Agronomy is a dynamic discipline with the advancement of knowledge and better understanding of plant and environment, agricultural practices are modified and new practices developed for high productivity, </a:t>
            </a:r>
            <a:endParaRPr lang="en-US" altLang="en-US" sz="2400" b="1">
              <a:latin typeface="Cambria" panose="02040503050406030204" charset="0"/>
              <a:cs typeface="Cambria" panose="02040503050406030204" charset="0"/>
              <a:sym typeface="+mn-ea"/>
            </a:endParaRPr>
          </a:p>
          <a:p>
            <a:pPr marL="342900" indent="-342900" algn="just">
              <a:buFont typeface="Arial" panose="020B0604020202020204" pitchFamily="34" charset="0"/>
              <a:buChar char="•"/>
            </a:pPr>
            <a:r>
              <a:rPr lang="en-US" altLang="en-US" sz="2400" b="1">
                <a:latin typeface="Cambria" panose="02040503050406030204" charset="0"/>
                <a:cs typeface="Cambria" panose="02040503050406030204" charset="0"/>
                <a:sym typeface="+mn-ea"/>
              </a:rPr>
              <a:t>for example availability of chemical fertilizer has necessitated the generation of knowledge on the method, quantity and time of application of fertilizers. Similarly, availability of herbicides for the control of weeds has led to development of knowledge about selectivity, time and method of application of herbicides. </a:t>
            </a:r>
            <a:endParaRPr lang="en-US" altLang="en-US" sz="2400" b="1">
              <a:latin typeface="Cambria" panose="02040503050406030204" charset="0"/>
              <a:cs typeface="Cambria" panose="02040503050406030204" charset="0"/>
              <a:sym typeface="+mn-ea"/>
            </a:endParaRPr>
          </a:p>
          <a:p>
            <a:pPr marL="342900" indent="-342900" algn="just">
              <a:buFont typeface="Arial" panose="020B0604020202020204" pitchFamily="34" charset="0"/>
              <a:buChar char="•"/>
            </a:pPr>
            <a:r>
              <a:rPr lang="en-US" altLang="en-US" sz="2400" b="1">
                <a:latin typeface="Cambria" panose="02040503050406030204" charset="0"/>
                <a:cs typeface="Cambria" panose="02040503050406030204" charset="0"/>
                <a:sym typeface="+mn-ea"/>
              </a:rPr>
              <a:t>To overcome the problems, different management practices are developed.</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latin typeface="Cambria" panose="02040503050406030204" charset="0"/>
                <a:cs typeface="Cambria" panose="02040503050406030204" charset="0"/>
                <a:sym typeface="+mn-ea"/>
              </a:rPr>
              <a:t>2.Population pressure is increasing but area under cultivation is static, therefore more number of crops has to be grown on the same piece of land to increase the yield. As a result, intensive cropping has come into practice. </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Scopes of Agronomy</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788670"/>
            <a:ext cx="9023350" cy="6070600"/>
          </a:xfrm>
          <a:prstGeom prst="rect">
            <a:avLst/>
          </a:prstGeom>
          <a:noFill/>
        </p:spPr>
        <p:txBody>
          <a:bodyPr wrap="square" rtlCol="0">
            <a:noAutofit/>
          </a:bodyPr>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3.New technology has to be developed to overcome the effect of moisture stress under dryland conditions.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As new varieties of crops with high yield potential become available package of practices have to be developed to exploit their full potential.</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4.Restoration of soil fertility, preparation of good seed bed, use of proper seed rates, correct dates of sowing for each improved variety, proper conservation and management of soil moisture and proper control of weeds are agronomic practices to make our limited land and water resources more productive.</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Principles to Fundamentals of  Agronomy</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636270"/>
            <a:ext cx="9023350" cy="6070600"/>
          </a:xfrm>
          <a:prstGeom prst="rect">
            <a:avLst/>
          </a:prstGeom>
          <a:noFill/>
        </p:spPr>
        <p:txBody>
          <a:bodyPr wrap="square" rtlCol="0">
            <a:noAutofit/>
          </a:bodyPr>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1.Planning, programming and executing measures for maximum utilization of land, labour,  capital, sunshine, rainwater, temperature, humidity, transport and marketing facilities.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2.Choice of crop varieties adaptable to the particular agro-climate, land situation, soil fertility, season and method of cultivation and befitting to the cropping system.</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3.Proper field management by tillage, preparing field channels and bunds for irrigation and drainage, checking soil erosion, leveling and adopting other suitable land improvement practices.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4.Adoption of multiple cropping and also mixed or intercropping to ensure harvest even under adverse environmental conditions.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5.Timely application of proper and balanced nutrients to the crop or crops in sequence and improvement of soil fertility and productivity.  Correction of ill-effects of soil reactions and conditions and increasing soil organic matter through the application of green manure, farm yard manure, organic wastes, bio-fertilizers and profitable recycling or organic wastes.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6.Choice of quality seed or seed material and maintenance of requisite plant density per unit area with healthy and uniform seedlings.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7.Proper water management with respect to crop, soil and environment through conservation and utilization of soil moisture as well as by water that is available in excess.  Efficient use of this water for life-saving or protective irrigation, scheduling irrigation at critical stages of crop growth and also growing crops in non-traditional seasons or belts with irrigation or rain or residual moisture.</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8.Adoption of adequate, need-based, timely and exacting plant protection measures against weeds, insect-pests, pathogens, as well as climatic hazards and correction of deficiencies and disorders.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9.Adoption of suitable and exacting management practices including intercultural operations to get maximum benefit from dearer and difficult to get, low-monetary and non-monetary inputs.  Adequate input supply should not be a substitute for deficiencies in management practices.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10.Adoption of suitable method and time of harvesting of crop to reduce field-damage and to release land for succeeding crop(s) and efficient utilization of residual moisture, plant nutrients and other management practices.  Adoption of suitable post-harvest technologies.</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Principles to Fundamentals of  Agronomy</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788670"/>
            <a:ext cx="9023350" cy="6070600"/>
          </a:xfrm>
          <a:prstGeom prst="rect">
            <a:avLst/>
          </a:prstGeom>
          <a:noFill/>
        </p:spPr>
        <p:txBody>
          <a:bodyPr wrap="square" rtlCol="0">
            <a:noAutofit/>
          </a:bodyPr>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5.Timely application of proper and balanced nutrients to the crop or crops in sequence and improvement of soil fertility and productivity.  Correction of ill-effects of soil reactions and conditions and increasing soil organic matter through the application of green manure, farm yard manure, organic wastes, bio-fertilizers and profitable recycling or organic wastes.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6.Choice of quality seed or seed material and maintenance of requisite plant density per unit area with healthy and uniform seedlings.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7.Proper water management with respect to crop, soil and environment through conservation and utilization of soil moisture as well as by water that is available in excess.  Efficient use of this water for life-saving or protective irrigation, scheduling irrigation at critical stages of crop growth and also growing crops in non-traditional seasons or belts with irrigation or rain or residual moisture.</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8.Adoption of adequate, need-based, timely and exacting plant protection measures against weeds, insect-pests, pathogens, as well as climatic hazards and correction of deficiencies and disorders.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9.Adoption of suitable and exacting management practices including intercultural operations to get maximum benefit from dearer and difficult to get, low-monetary and non-monetary inputs.  Adequate input supply should not be a substitute for deficiencies in management practices.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10.Adoption of suitable method and time of harvesting of crop to reduce field-damage and to release land for succeeding crop(s) and efficient utilization of residual moisture, plant nutrients and other management practices.  Adoption of suitable post-harvest technologies.</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Principles to Fundamentals of  Agronomy</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651510"/>
            <a:ext cx="9023350" cy="6207760"/>
          </a:xfrm>
          <a:prstGeom prst="rect">
            <a:avLst/>
          </a:prstGeom>
          <a:noFill/>
        </p:spPr>
        <p:txBody>
          <a:bodyPr wrap="square" rtlCol="0">
            <a:noAutofit/>
          </a:bodyPr>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8.Adoption of adequate, need-based, timely and exacting plant protection measures against weeds, insect-pests, pathogens, as well as climatic hazards and correction of deficiencies and disorders.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9.Adoption of suitable and exacting management practices including intercultural operations to get maximum benefit from dearer and difficult to get, low-monetary and non-monetary inputs.  Adequate input supply should not be a substitute for deficiencies in management practices.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10.Adoption of suitable method and time of harvesting of crop to reduce field-damage and to release land for succeeding crop(s) and efficient utilization of residual moisture, plant nutrients and other management practices.  Adoption of suitable post-harvest technologies.</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Role of  Agronomist</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499110"/>
            <a:ext cx="9023350" cy="6207760"/>
          </a:xfrm>
          <a:prstGeom prst="rect">
            <a:avLst/>
          </a:prstGeom>
          <a:noFill/>
        </p:spPr>
        <p:txBody>
          <a:bodyPr wrap="square" rtlCol="0">
            <a:noAutofit/>
          </a:bodyPr>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Agronomist exploits the knowledge of the basic and applied sciences to maximize crop production at minimum cost. Agronomists are concerned with deriving efficient technology of crop production activities like</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rgbClr val="FF0000"/>
                </a:solidFill>
                <a:latin typeface="Cambria" panose="02040503050406030204" charset="0"/>
                <a:cs typeface="Cambria" panose="02040503050406030204" charset="0"/>
              </a:rPr>
              <a:t>a.Land Preparation:</a:t>
            </a:r>
            <a:r>
              <a:rPr lang="en-US" altLang="en-US" sz="2400" b="1">
                <a:solidFill>
                  <a:schemeClr val="tx1"/>
                </a:solidFill>
                <a:latin typeface="Cambria" panose="02040503050406030204" charset="0"/>
                <a:cs typeface="Cambria" panose="02040503050406030204" charset="0"/>
              </a:rPr>
              <a:t> Developing efficient and economic field preparation methods depending on crop, season and resource availability. Developing machineries in co-ordination with Agricultural Engineers.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rgbClr val="FF0000"/>
                </a:solidFill>
                <a:latin typeface="Cambria" panose="02040503050406030204" charset="0"/>
                <a:cs typeface="Cambria" panose="02040503050406030204" charset="0"/>
              </a:rPr>
              <a:t>b.Selection of crops:</a:t>
            </a:r>
            <a:r>
              <a:rPr lang="en-US" altLang="en-US" sz="2400" b="1">
                <a:solidFill>
                  <a:schemeClr val="tx1"/>
                </a:solidFill>
                <a:latin typeface="Cambria" panose="02040503050406030204" charset="0"/>
                <a:cs typeface="Cambria" panose="02040503050406030204" charset="0"/>
              </a:rPr>
              <a:t> Involved in selecting suitable crop and variety in accordance with the season, soil and farmers preference.</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rgbClr val="FF0000"/>
                </a:solidFill>
                <a:latin typeface="Cambria" panose="02040503050406030204" charset="0"/>
                <a:cs typeface="Cambria" panose="02040503050406030204" charset="0"/>
              </a:rPr>
              <a:t>c.Sowing / Planting</a:t>
            </a:r>
            <a:r>
              <a:rPr lang="en-US" altLang="en-US" sz="2400" b="1">
                <a:solidFill>
                  <a:schemeClr val="tx1"/>
                </a:solidFill>
                <a:latin typeface="Cambria" panose="02040503050406030204" charset="0"/>
                <a:cs typeface="Cambria" panose="02040503050406030204" charset="0"/>
              </a:rPr>
              <a:t>: Develop efficient method of sowing / planting and standardized spacing / plant geometry to maintain optimum plant population and in turn better yield.</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rgbClr val="FF0000"/>
                </a:solidFill>
                <a:latin typeface="Cambria" panose="02040503050406030204" charset="0"/>
                <a:cs typeface="Cambria" panose="02040503050406030204" charset="0"/>
              </a:rPr>
              <a:t>d.Nutrient management</a:t>
            </a:r>
            <a:r>
              <a:rPr lang="en-US" altLang="en-US" sz="2400" b="1">
                <a:solidFill>
                  <a:schemeClr val="tx1"/>
                </a:solidFill>
                <a:latin typeface="Cambria" panose="02040503050406030204" charset="0"/>
                <a:cs typeface="Cambria" panose="02040503050406030204" charset="0"/>
              </a:rPr>
              <a:t>: Identify various nutrients required by the crop taking crop demand and soil fertility in to consideration. He is also responsible for deriving optimum time and method of application of these nutrients.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e.Weed management: Agronomist is responsible for selecting better weed management practices viz., mechanical / physical or cultural / agronomic or biological or chemical or integration of two or more methods.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f.Irrigation management: Selection of proper irrigation method, time and quantity of application based on crop water need and its availability.</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g.Crop planning / cropping system: Identifying the crop sequence, inter / mixed cropping for efficient utilization of available resources to maximize farm income.</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h.Harvesting and Processing: Responsible for deriving efficient method and time of harvesting &amp; processing.    </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Role of  Agronomist</a:t>
            </a:r>
            <a:endPar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499110"/>
            <a:ext cx="9023350" cy="6207760"/>
          </a:xfrm>
          <a:prstGeom prst="rect">
            <a:avLst/>
          </a:prstGeom>
          <a:noFill/>
        </p:spPr>
        <p:txBody>
          <a:bodyPr wrap="square" rtlCol="0">
            <a:noAutofit/>
          </a:bodyPr>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e.</a:t>
            </a:r>
            <a:r>
              <a:rPr lang="en-US" altLang="en-US" sz="2400" b="1">
                <a:solidFill>
                  <a:srgbClr val="FF0000"/>
                </a:solidFill>
                <a:latin typeface="Cambria" panose="02040503050406030204" charset="0"/>
                <a:cs typeface="Cambria" panose="02040503050406030204" charset="0"/>
              </a:rPr>
              <a:t>Weed management</a:t>
            </a:r>
            <a:r>
              <a:rPr lang="en-US" altLang="en-US" sz="2400" b="1">
                <a:solidFill>
                  <a:schemeClr val="tx1"/>
                </a:solidFill>
                <a:latin typeface="Cambria" panose="02040503050406030204" charset="0"/>
                <a:cs typeface="Cambria" panose="02040503050406030204" charset="0"/>
              </a:rPr>
              <a:t>: Agronomist is responsible for selecting better weed management practices viz., mechanical / physical or cultural / agronomic or biological or chemical or integration of two or more methods.</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f.</a:t>
            </a:r>
            <a:r>
              <a:rPr lang="en-US" altLang="en-US" sz="2400" b="1">
                <a:solidFill>
                  <a:srgbClr val="FF0000"/>
                </a:solidFill>
                <a:latin typeface="Cambria" panose="02040503050406030204" charset="0"/>
                <a:cs typeface="Cambria" panose="02040503050406030204" charset="0"/>
              </a:rPr>
              <a:t>Irrigation management:</a:t>
            </a:r>
            <a:r>
              <a:rPr lang="en-US" altLang="en-US" sz="2400" b="1">
                <a:solidFill>
                  <a:schemeClr val="tx1"/>
                </a:solidFill>
                <a:latin typeface="Cambria" panose="02040503050406030204" charset="0"/>
                <a:cs typeface="Cambria" panose="02040503050406030204" charset="0"/>
              </a:rPr>
              <a:t> Selection of proper irrigation method, time and quantity of application based on crop water need and its availability.</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g.</a:t>
            </a:r>
            <a:r>
              <a:rPr lang="en-US" altLang="en-US" sz="2400" b="1">
                <a:solidFill>
                  <a:srgbClr val="FF0000"/>
                </a:solidFill>
                <a:latin typeface="Cambria" panose="02040503050406030204" charset="0"/>
                <a:cs typeface="Cambria" panose="02040503050406030204" charset="0"/>
              </a:rPr>
              <a:t>Crop planning / cropping system:</a:t>
            </a:r>
            <a:r>
              <a:rPr lang="en-US" altLang="en-US" sz="2400" b="1">
                <a:solidFill>
                  <a:schemeClr val="tx1"/>
                </a:solidFill>
                <a:latin typeface="Cambria" panose="02040503050406030204" charset="0"/>
                <a:cs typeface="Cambria" panose="02040503050406030204" charset="0"/>
              </a:rPr>
              <a:t> Identifying the crop sequence, inter / mixed cropping for efficient utilization of available resources to maximize farm income.</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h.</a:t>
            </a:r>
            <a:r>
              <a:rPr lang="en-US" altLang="en-US" sz="2400" b="1">
                <a:solidFill>
                  <a:srgbClr val="FF0000"/>
                </a:solidFill>
                <a:latin typeface="Cambria" panose="02040503050406030204" charset="0"/>
                <a:cs typeface="Cambria" panose="02040503050406030204" charset="0"/>
              </a:rPr>
              <a:t>Harvesting and Processing:</a:t>
            </a:r>
            <a:r>
              <a:rPr lang="en-US" altLang="en-US" sz="2400" b="1">
                <a:solidFill>
                  <a:schemeClr val="tx1"/>
                </a:solidFill>
                <a:latin typeface="Cambria" panose="02040503050406030204" charset="0"/>
                <a:cs typeface="Cambria" panose="02040503050406030204" charset="0"/>
              </a:rPr>
              <a:t> Responsible for deriving efficient method and time of harvesting &amp; processing.    </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b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br>
            <a:r>
              <a:rPr kumimoji="0" lang="en-US" altLang="en-US" sz="27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Agronomy -Art, Science and Business of crop Production</a:t>
            </a:r>
            <a:endParaRPr kumimoji="0" lang="en-US" altLang="en-US" sz="27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8001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8001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956310"/>
            <a:ext cx="9023350" cy="6207760"/>
          </a:xfrm>
          <a:prstGeom prst="rect">
            <a:avLst/>
          </a:prstGeom>
          <a:noFill/>
        </p:spPr>
        <p:txBody>
          <a:bodyPr wrap="square" rtlCol="0">
            <a:noAutofit/>
          </a:bodyPr>
          <a:p>
            <a:pPr algn="ctr">
              <a:buFont typeface="Arial" panose="020B0604020202020204" pitchFamily="34" charset="0"/>
            </a:pPr>
            <a:r>
              <a:rPr lang="en-US" altLang="en-US" sz="2400" b="1">
                <a:solidFill>
                  <a:srgbClr val="FF0000"/>
                </a:solidFill>
                <a:latin typeface="Cambria" panose="02040503050406030204" charset="0"/>
                <a:cs typeface="Cambria" panose="02040503050406030204" charset="0"/>
              </a:rPr>
              <a:t>1. Agriculture as an art</a:t>
            </a:r>
            <a:endParaRPr lang="en-US" altLang="en-US" sz="2400" b="1">
              <a:solidFill>
                <a:srgbClr val="FF0000"/>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Learning by doing and gaining experience.  Art is concerned with skill and experience.  It is inherited by seeing parents or elders through experience.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Agriculture tells us how to perform the operation like sowing, weeding etc in a skillful manner.</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Agriculture primarily requires physical skill.  Physical skill is inherited by doing physical work with perfect execution.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E.g. opening a straight furrow, levelling the field, sowing seed, application of manures and fertilizers etc.</a:t>
            </a:r>
            <a:endParaRPr lang="en-US" altLang="en-US" sz="2400" b="1">
              <a:solidFill>
                <a:schemeClr val="tx1"/>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	</a:t>
            </a:r>
            <a:r>
              <a:rPr lang="en-US" altLang="en-US" sz="2400" b="1">
                <a:solidFill>
                  <a:srgbClr val="FF0000"/>
                </a:solidFill>
                <a:latin typeface="Cambria" panose="02040503050406030204" charset="0"/>
                <a:cs typeface="Cambria" panose="02040503050406030204" charset="0"/>
              </a:rPr>
              <a:t>Art of agriculture requires secondarily mental skill (Decision making).</a:t>
            </a:r>
            <a:endParaRPr lang="en-US" altLang="en-US" sz="2400" b="1">
              <a:solidFill>
                <a:srgbClr val="FF0000"/>
              </a:solidFill>
              <a:latin typeface="Cambria" panose="02040503050406030204" charset="0"/>
              <a:cs typeface="Cambria" panose="02040503050406030204" charset="0"/>
            </a:endParaRPr>
          </a:p>
          <a:p>
            <a:pPr algn="just">
              <a:buFont typeface="Arial" panose="020B0604020202020204" pitchFamily="34" charset="0"/>
            </a:pPr>
            <a:r>
              <a:rPr lang="en-US" altLang="en-US" sz="2400" b="1">
                <a:solidFill>
                  <a:schemeClr val="tx1"/>
                </a:solidFill>
                <a:latin typeface="Cambria" panose="02040503050406030204" charset="0"/>
                <a:cs typeface="Cambria" panose="02040503050406030204" charset="0"/>
              </a:rPr>
              <a:t>	Eg. Selection of crops for a particular area, Deciding the time of operation, timing of production to get better returns, choosing of low cost / no cost inputs etc.</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p:nvPr/>
        </p:nvPicPr>
        <p:blipFill>
          <a:blip r:embed="rId1"/>
          <a:stretch>
            <a:fillRect/>
          </a:stretch>
        </p:blipFill>
        <p:spPr>
          <a:xfrm>
            <a:off x="1031875" y="199390"/>
            <a:ext cx="7059295" cy="59594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b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br>
            <a:r>
              <a:rPr kumimoji="0" lang="en-US" altLang="en-US" sz="27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Agronomy -Art, Science and Business of crop Production</a:t>
            </a:r>
            <a:endParaRPr kumimoji="0" lang="en-US" altLang="en-US" sz="27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8001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8001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956310"/>
            <a:ext cx="9023350" cy="6207760"/>
          </a:xfrm>
          <a:prstGeom prst="rect">
            <a:avLst/>
          </a:prstGeom>
          <a:noFill/>
        </p:spPr>
        <p:txBody>
          <a:bodyPr wrap="square" rtlCol="0">
            <a:noAutofit/>
          </a:bodyPr>
          <a:p>
            <a:pPr algn="ctr">
              <a:buFont typeface="Arial" panose="020B0604020202020204" pitchFamily="34" charset="0"/>
            </a:pPr>
            <a:r>
              <a:rPr lang="en-US" altLang="en-US" sz="3200" b="1">
                <a:solidFill>
                  <a:srgbClr val="FF0000"/>
                </a:solidFill>
                <a:latin typeface="Cambria" panose="02040503050406030204" charset="0"/>
                <a:cs typeface="Cambria" panose="02040503050406030204" charset="0"/>
              </a:rPr>
              <a:t>2. Agriculture as a Science</a:t>
            </a:r>
            <a:endParaRPr lang="en-US" altLang="en-US" sz="3200" b="1">
              <a:solidFill>
                <a:srgbClr val="FF0000"/>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Science is systematic study of happenings of anything. Scientific principles were used in agriculture for increasing production and quality of crops.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Several scientific advances have been made in all branches of agriculture which are systematized to increase crop production and achieve self sufficiency.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Eg. Plant breeding and Bio-technology - Developed many varieties suiting to various soils, climate and consumer tastes.</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Agronomy- Developed improved crop production practices like management of soils, fertilizers.</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br>
              <a:rPr kumimoji="0" lang="en-US" altLang="en-US"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br>
            <a:r>
              <a:rPr kumimoji="0" lang="en-US" altLang="en-US" sz="27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rPr>
              <a:t>Agronomy -Art, Science and Business of crop Production</a:t>
            </a:r>
            <a:endParaRPr kumimoji="0" lang="en-US" altLang="en-US" sz="27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Cambria" panose="02040503050406030204" charset="0"/>
              <a:ea typeface="+mj-ea"/>
              <a:cs typeface="Cambria" panose="02040503050406030204" charset="0"/>
            </a:endParaRPr>
          </a:p>
        </p:txBody>
      </p:sp>
      <p:cxnSp>
        <p:nvCxnSpPr>
          <p:cNvPr id="14" name="Straight Connector 13"/>
          <p:cNvCxnSpPr/>
          <p:nvPr/>
        </p:nvCxnSpPr>
        <p:spPr>
          <a:xfrm flipV="1">
            <a:off x="0" y="8001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8001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956310"/>
            <a:ext cx="9023350" cy="6207760"/>
          </a:xfrm>
          <a:prstGeom prst="rect">
            <a:avLst/>
          </a:prstGeom>
          <a:noFill/>
        </p:spPr>
        <p:txBody>
          <a:bodyPr wrap="square" rtlCol="0">
            <a:noAutofit/>
          </a:bodyPr>
          <a:p>
            <a:pPr algn="ctr">
              <a:buFont typeface="Arial" panose="020B0604020202020204" pitchFamily="34" charset="0"/>
            </a:pPr>
            <a:r>
              <a:rPr lang="en-US" altLang="en-US" sz="2800" b="1">
                <a:solidFill>
                  <a:srgbClr val="FF0000"/>
                </a:solidFill>
                <a:latin typeface="Cambria" panose="02040503050406030204" charset="0"/>
                <a:cs typeface="Cambria" panose="02040503050406030204" charset="0"/>
              </a:rPr>
              <a:t>3. Agriculture as a Business</a:t>
            </a:r>
            <a:endParaRPr lang="en-US" altLang="en-US" sz="2800" b="1">
              <a:solidFill>
                <a:srgbClr val="FF0000"/>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Agriculture in developed countries is a business driven process.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The farmers in these countries cultivate the crops to earn higher income with less investment and agriculture is practiced on a business line and land is considered as workshop or factory to generate returns.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Mechanization and commercialization have been introduced in these countries to get maximum profit.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Whereas, in developing and under developed countries, agriculture is considered as a way of life and practicing on a subsistence level. </a:t>
            </a:r>
            <a:endParaRPr lang="en-US" altLang="en-US" sz="2400" b="1">
              <a:solidFill>
                <a:schemeClr val="tx1"/>
              </a:solidFill>
              <a:latin typeface="Cambria" panose="02040503050406030204" charset="0"/>
              <a:cs typeface="Cambria" panose="02040503050406030204" charset="0"/>
            </a:endParaRPr>
          </a:p>
          <a:p>
            <a:pPr marL="342900" indent="-342900" algn="just">
              <a:buFont typeface="Arial" panose="020B0604020202020204" pitchFamily="34" charset="0"/>
              <a:buChar char="•"/>
            </a:pPr>
            <a:r>
              <a:rPr lang="en-US" altLang="en-US" sz="2400" b="1">
                <a:solidFill>
                  <a:schemeClr val="tx1"/>
                </a:solidFill>
                <a:latin typeface="Cambria" panose="02040503050406030204" charset="0"/>
                <a:cs typeface="Cambria" panose="02040503050406030204" charset="0"/>
              </a:rPr>
              <a:t>Traditional farming is handed over from father to son without any effort to increase production. Hence, Agriculture is considered as a business.</a:t>
            </a:r>
            <a:endParaRPr lang="en-US" altLang="en-US" sz="2400" b="1">
              <a:solidFill>
                <a:schemeClr val="tx1"/>
              </a:solidFill>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466725" y="0"/>
            <a:ext cx="8291513" cy="95408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srgbClr val="C00000"/>
                </a:solidFill>
                <a:effectLst/>
                <a:uLnTx/>
                <a:uFillTx/>
                <a:latin typeface="Arial Black" panose="020B0A04020102020204" pitchFamily="34" charset="0"/>
                <a:ea typeface="+mj-ea"/>
                <a:cs typeface="+mj-cs"/>
              </a:rPr>
              <a:t>Restore soil health and fertility and soil’s biological life</a:t>
            </a:r>
            <a:endParaRPr kumimoji="0" lang="en-IN" sz="2800" b="1" i="0" u="none" strike="noStrike" kern="1200" cap="none" spc="0" normalizeH="0" baseline="0" noProof="0" dirty="0">
              <a:ln>
                <a:noFill/>
              </a:ln>
              <a:solidFill>
                <a:srgbClr val="C00000"/>
              </a:solidFill>
              <a:effectLst/>
              <a:uLnTx/>
              <a:uFillTx/>
              <a:latin typeface="Arial Black" panose="020B0A04020102020204" pitchFamily="34" charset="0"/>
              <a:ea typeface="+mj-ea"/>
              <a:cs typeface="+mj-cs"/>
            </a:endParaRPr>
          </a:p>
        </p:txBody>
      </p:sp>
      <p:pic>
        <p:nvPicPr>
          <p:cNvPr id="13315" name="Picture 3"/>
          <p:cNvPicPr>
            <a:picLocks noChangeAspect="1"/>
          </p:cNvPicPr>
          <p:nvPr/>
        </p:nvPicPr>
        <p:blipFill>
          <a:blip r:embed="rId1"/>
          <a:srcRect l="2711" t="1866" r="2386" b="7333"/>
          <a:stretch>
            <a:fillRect/>
          </a:stretch>
        </p:blipFill>
        <p:spPr>
          <a:xfrm>
            <a:off x="434975" y="523875"/>
            <a:ext cx="8323263" cy="622617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p:nvPr/>
        </p:nvPicPr>
        <p:blipFill>
          <a:blip r:embed="rId1"/>
          <a:stretch>
            <a:fillRect/>
          </a:stretch>
        </p:blipFill>
        <p:spPr>
          <a:xfrm>
            <a:off x="109855" y="34290"/>
            <a:ext cx="9050655" cy="67659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p:nvPr/>
        </p:nvPicPr>
        <p:blipFill>
          <a:blip r:embed="rId1"/>
          <a:stretch>
            <a:fillRect/>
          </a:stretch>
        </p:blipFill>
        <p:spPr>
          <a:xfrm>
            <a:off x="-635" y="36195"/>
            <a:ext cx="9182100" cy="67697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p:nvPr/>
        </p:nvPicPr>
        <p:blipFill>
          <a:blip r:embed="rId1"/>
          <a:stretch>
            <a:fillRect/>
          </a:stretch>
        </p:blipFill>
        <p:spPr>
          <a:xfrm>
            <a:off x="1687830" y="713740"/>
            <a:ext cx="5568315" cy="55981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p:nvPr/>
        </p:nvPicPr>
        <p:blipFill>
          <a:blip r:embed="rId1"/>
          <a:stretch>
            <a:fillRect/>
          </a:stretch>
        </p:blipFill>
        <p:spPr>
          <a:xfrm>
            <a:off x="1026160" y="387985"/>
            <a:ext cx="6675120" cy="55492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Picture Placeholder 5"/>
          <p:cNvSpPr>
            <a:spLocks noGrp="1"/>
          </p:cNvSpPr>
          <p:nvPr>
            <p:ph type="pic" idx="1"/>
          </p:nvPr>
        </p:nvSpPr>
        <p:spPr/>
      </p:sp>
      <p:sp>
        <p:nvSpPr>
          <p:cNvPr id="7" name="Title 6"/>
          <p:cNvSpPr>
            <a:spLocks noGrp="1"/>
          </p:cNvSpPr>
          <p:nvPr>
            <p:ph type="title"/>
          </p:nvPr>
        </p:nvSpPr>
        <p:spPr>
          <a:xfrm>
            <a:off x="228600" y="5550922"/>
            <a:ext cx="8075432" cy="562672"/>
          </a:xfrm>
        </p:spPr>
        <p:txBody>
          <a:bodyPr>
            <a:normAutofit fontScale="90000"/>
          </a:bodyPr>
          <a:p>
            <a:pPr algn="l"/>
            <a:r>
              <a:rPr lang="en-US"/>
              <a:t>         </a:t>
            </a:r>
            <a:r>
              <a:rPr lang="en-US" b="1">
                <a:solidFill>
                  <a:srgbClr val="FFC000"/>
                </a:solidFill>
              </a:rPr>
              <a:t>Jethrotull : Father of Tillage &amp; Weeds</a:t>
            </a:r>
            <a:br>
              <a:rPr lang="en-US" b="1">
                <a:solidFill>
                  <a:srgbClr val="FFC000"/>
                </a:solidFill>
              </a:rPr>
            </a:br>
            <a:endParaRPr lang="en-US" b="1">
              <a:solidFill>
                <a:srgbClr val="FFC000"/>
              </a:solidFill>
            </a:endParaRPr>
          </a:p>
        </p:txBody>
      </p:sp>
      <p:pic>
        <p:nvPicPr>
          <p:cNvPr id="4" name="Picture 3"/>
          <p:cNvPicPr/>
          <p:nvPr/>
        </p:nvPicPr>
        <p:blipFill>
          <a:blip r:embed="rId1"/>
          <a:stretch>
            <a:fillRect/>
          </a:stretch>
        </p:blipFill>
        <p:spPr>
          <a:xfrm>
            <a:off x="1153795" y="320040"/>
            <a:ext cx="6739890" cy="483298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Text Placeholder 7"/>
          <p:cNvSpPr>
            <a:spLocks noGrp="1"/>
          </p:cNvSpPr>
          <p:nvPr>
            <p:ph type="body" sz="half" idx="2"/>
          </p:nvPr>
        </p:nvSpPr>
        <p:spPr/>
        <p:txBody>
          <a:bodyPr/>
          <a:p>
            <a:endParaRPr lang="en-US"/>
          </a:p>
        </p:txBody>
      </p:sp>
      <p:sp>
        <p:nvSpPr>
          <p:cNvPr id="9" name="Picture Placeholder 8"/>
          <p:cNvSpPr>
            <a:spLocks noGrp="1"/>
          </p:cNvSpPr>
          <p:nvPr>
            <p:ph type="pic" idx="1"/>
          </p:nvPr>
        </p:nvSpPr>
        <p:spPr/>
      </p:sp>
      <p:sp>
        <p:nvSpPr>
          <p:cNvPr id="10" name="Title 9"/>
          <p:cNvSpPr>
            <a:spLocks noGrp="1"/>
          </p:cNvSpPr>
          <p:nvPr>
            <p:ph type="title"/>
          </p:nvPr>
        </p:nvSpPr>
        <p:spPr>
          <a:xfrm>
            <a:off x="228600" y="6160770"/>
            <a:ext cx="8915400" cy="562610"/>
          </a:xfrm>
        </p:spPr>
        <p:txBody>
          <a:bodyPr>
            <a:normAutofit fontScale="90000"/>
          </a:bodyPr>
          <a:p>
            <a:pPr algn="ctr"/>
            <a:r>
              <a:rPr lang="en-US" b="1">
                <a:solidFill>
                  <a:srgbClr val="FFC000"/>
                </a:solidFill>
              </a:rPr>
              <a:t>Dr Norman Borlaugh: Father of Green Revolution</a:t>
            </a:r>
            <a:r>
              <a:rPr lang="en-US">
                <a:solidFill>
                  <a:srgbClr val="FFC000"/>
                </a:solidFill>
              </a:rPr>
              <a:t> </a:t>
            </a:r>
            <a:endParaRPr lang="en-US">
              <a:solidFill>
                <a:srgbClr val="FFC000"/>
              </a:solidFill>
            </a:endParaRPr>
          </a:p>
        </p:txBody>
      </p:sp>
      <p:pic>
        <p:nvPicPr>
          <p:cNvPr id="5" name="Picture 4"/>
          <p:cNvPicPr/>
          <p:nvPr/>
        </p:nvPicPr>
        <p:blipFill>
          <a:blip r:embed="rId1"/>
          <a:stretch>
            <a:fillRect/>
          </a:stretch>
        </p:blipFill>
        <p:spPr>
          <a:xfrm>
            <a:off x="840740" y="217805"/>
            <a:ext cx="6943725" cy="56540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5" name="Title 1"/>
          <p:cNvSpPr>
            <a:spLocks noGrp="1"/>
          </p:cNvSpPr>
          <p:nvPr>
            <p:ph type="title"/>
          </p:nvPr>
        </p:nvSpPr>
        <p:spPr>
          <a:xfrm>
            <a:off x="428596" y="-285776"/>
            <a:ext cx="82296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lang="en-US" altLang="en-US" sz="3200">
                <a:sym typeface="+mn-ea"/>
              </a:rPr>
              <a:t>Agronomy - Definition</a:t>
            </a:r>
            <a:endParaRPr kumimoji="0" lang="en-IN" sz="3200" b="1" i="0" u="none" strike="noStrike" kern="1200" cap="none" spc="0" normalizeH="0" baseline="0" noProof="0" dirty="0">
              <a:ln>
                <a:noFill/>
              </a:ln>
              <a:solidFill>
                <a:schemeClr val="accent6">
                  <a:lumMod val="75000"/>
                </a:schemeClr>
              </a:solidFill>
              <a:effectLst>
                <a:outerShdw blurRad="31750" dist="25400" dir="5400000" algn="tl" rotWithShape="0">
                  <a:srgbClr val="000000">
                    <a:alpha val="25000"/>
                  </a:srgbClr>
                </a:outerShdw>
              </a:effectLst>
              <a:uLnTx/>
              <a:uFillTx/>
              <a:latin typeface="+mj-lt"/>
              <a:ea typeface="+mj-ea"/>
              <a:cs typeface="+mj-cs"/>
            </a:endParaRPr>
          </a:p>
        </p:txBody>
      </p:sp>
      <p:cxnSp>
        <p:nvCxnSpPr>
          <p:cNvPr id="14" name="Straight Connector 13"/>
          <p:cNvCxnSpPr/>
          <p:nvPr/>
        </p:nvCxnSpPr>
        <p:spPr>
          <a:xfrm flipV="1">
            <a:off x="0" y="571500"/>
            <a:ext cx="4114800" cy="0"/>
          </a:xfrm>
          <a:prstGeom prst="line">
            <a:avLst/>
          </a:prstGeom>
          <a:ln w="38100">
            <a:solidFill>
              <a:srgbClr val="F44E95"/>
            </a:solidFill>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029200" y="571500"/>
            <a:ext cx="4114800" cy="0"/>
          </a:xfrm>
          <a:prstGeom prst="line">
            <a:avLst/>
          </a:prstGeom>
          <a:ln w="38100">
            <a:solidFill>
              <a:srgbClr val="F44E95"/>
            </a:solidFill>
            <a:headEnd type="stealth"/>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87630" y="788670"/>
            <a:ext cx="9023350" cy="6070600"/>
          </a:xfrm>
          <a:prstGeom prst="rect">
            <a:avLst/>
          </a:prstGeom>
          <a:noFill/>
        </p:spPr>
        <p:txBody>
          <a:bodyPr wrap="square" rtlCol="0">
            <a:noAutofit/>
          </a:bodyPr>
          <a:p>
            <a:pPr algn="just"/>
            <a:r>
              <a:rPr lang="en-US" altLang="en-US" sz="2400">
                <a:latin typeface="Cambria" panose="02040503050406030204" charset="0"/>
                <a:cs typeface="Cambria" panose="02040503050406030204" charset="0"/>
              </a:rPr>
              <a:t>The term Agronomy is derived from two Greek words ‘</a:t>
            </a:r>
            <a:r>
              <a:rPr lang="en-US" altLang="en-US" sz="2400">
                <a:solidFill>
                  <a:srgbClr val="FF0000"/>
                </a:solidFill>
                <a:latin typeface="Cambria" panose="02040503050406030204" charset="0"/>
                <a:cs typeface="Cambria" panose="02040503050406030204" charset="0"/>
              </a:rPr>
              <a:t>Agros</a:t>
            </a:r>
            <a:r>
              <a:rPr lang="en-US" altLang="en-US" sz="2400">
                <a:latin typeface="Cambria" panose="02040503050406030204" charset="0"/>
                <a:cs typeface="Cambria" panose="02040503050406030204" charset="0"/>
              </a:rPr>
              <a:t>’ meaning ‘Field’ and ‘</a:t>
            </a:r>
            <a:r>
              <a:rPr lang="en-US" altLang="en-US" sz="2400">
                <a:solidFill>
                  <a:srgbClr val="FF0000"/>
                </a:solidFill>
                <a:latin typeface="Cambria" panose="02040503050406030204" charset="0"/>
                <a:cs typeface="Cambria" panose="02040503050406030204" charset="0"/>
              </a:rPr>
              <a:t>Nomos</a:t>
            </a:r>
            <a:r>
              <a:rPr lang="en-US" altLang="en-US" sz="2400">
                <a:latin typeface="Cambria" panose="02040503050406030204" charset="0"/>
                <a:cs typeface="Cambria" panose="02040503050406030204" charset="0"/>
              </a:rPr>
              <a:t>’ meaning ‘Manage’.</a:t>
            </a:r>
            <a:endParaRPr lang="en-US" altLang="en-US" sz="2400">
              <a:latin typeface="Cambria" panose="02040503050406030204" charset="0"/>
              <a:cs typeface="Cambria" panose="02040503050406030204" charset="0"/>
            </a:endParaRPr>
          </a:p>
          <a:p>
            <a:pPr algn="just"/>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“Agronomy is a branch of applied science deals with the principles and practices of soil, water and crop management”.</a:t>
            </a:r>
            <a:endParaRPr lang="en-US" altLang="en-US" sz="2400">
              <a:latin typeface="Cambria" panose="02040503050406030204" charset="0"/>
              <a:cs typeface="Cambria" panose="02040503050406030204" charset="0"/>
            </a:endParaRPr>
          </a:p>
          <a:p>
            <a:pPr algn="just"/>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Norman (1980) defined agronomy as “The science of manipulating the crop environmental complex with dual aims of improving agricultural productivity and gaining a degree of understanding of the process involved”.</a:t>
            </a:r>
            <a:endParaRPr lang="en-US" altLang="en-US" sz="2400">
              <a:latin typeface="Cambria" panose="02040503050406030204" charset="0"/>
              <a:cs typeface="Cambria" panose="02040503050406030204" charset="0"/>
            </a:endParaRPr>
          </a:p>
          <a:p>
            <a:pPr algn="just"/>
            <a:endParaRPr lang="en-US" altLang="en-US" sz="2400">
              <a:latin typeface="Cambria" panose="02040503050406030204" charset="0"/>
              <a:cs typeface="Cambria" panose="02040503050406030204" charset="0"/>
            </a:endParaRPr>
          </a:p>
          <a:p>
            <a:pPr algn="just"/>
            <a:r>
              <a:rPr lang="en-US" altLang="en-US" sz="2400">
                <a:latin typeface="Cambria" panose="02040503050406030204" charset="0"/>
                <a:cs typeface="Cambria" panose="02040503050406030204" charset="0"/>
              </a:rPr>
              <a:t>The recent definition of agronomy “is the successful, sustainable, profitable, nutritionally secured, efficient crop production with least or no environmental degradation”.</a:t>
            </a:r>
            <a:endParaRPr lang="en-US" altLang="en-US" sz="2400">
              <a:latin typeface="Cambria" panose="02040503050406030204" charset="0"/>
              <a:cs typeface="Cambria" panose="02040503050406030204" charset="0"/>
            </a:endParaRPr>
          </a:p>
          <a:p>
            <a:pPr algn="just"/>
            <a:endParaRPr lang="en-US" altLang="en-US" sz="2400">
              <a:latin typeface="Cambria" panose="02040503050406030204" charset="0"/>
              <a:cs typeface="Cambria" panose="020405030504060302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12485</Words>
  <Application>WPS Presentation</Application>
  <PresentationFormat/>
  <Paragraphs>132</Paragraphs>
  <Slides>22</Slides>
  <Notes>3</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22</vt:i4>
      </vt:variant>
    </vt:vector>
  </HeadingPairs>
  <TitlesOfParts>
    <vt:vector size="36" baseType="lpstr">
      <vt:lpstr>Arial</vt:lpstr>
      <vt:lpstr>SimSun</vt:lpstr>
      <vt:lpstr>Wingdings</vt:lpstr>
      <vt:lpstr>Lucida Sans Unicode</vt:lpstr>
      <vt:lpstr>Wingdings 3</vt:lpstr>
      <vt:lpstr>Verdana</vt:lpstr>
      <vt:lpstr>Wingdings 2</vt:lpstr>
      <vt:lpstr>Calibri</vt:lpstr>
      <vt:lpstr>Cambria</vt:lpstr>
      <vt:lpstr>Arial Black</vt:lpstr>
      <vt:lpstr>Microsoft YaHei</vt:lpstr>
      <vt:lpstr>Arial Unicode MS</vt:lpstr>
      <vt:lpstr>Concourse</vt:lpstr>
      <vt:lpstr>1_Concourse</vt:lpstr>
      <vt:lpstr>Fundamentals of Agronomy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Agronomy - Definition</vt:lpstr>
      <vt:lpstr>Relation of Agronomy to other sciences</vt:lpstr>
      <vt:lpstr>Objectives of Agronomy</vt:lpstr>
      <vt:lpstr>Scopes of Agronomy</vt:lpstr>
      <vt:lpstr>Scopes of Agronomy</vt:lpstr>
      <vt:lpstr>Principles to Fundamentals of  Agronomy</vt:lpstr>
      <vt:lpstr>Principles to Fundamentals of  Agronomy</vt:lpstr>
      <vt:lpstr>Principles to Fundamentals of  Agronomy</vt:lpstr>
      <vt:lpstr>Role of  Agronomist</vt:lpstr>
      <vt:lpstr>Role of  Agronomist</vt:lpstr>
      <vt:lpstr> Agronomy -Art, Science and Business of crop Production</vt:lpstr>
      <vt:lpstr> Agronomy -Art, Science and Business of crop Production</vt:lpstr>
      <vt:lpstr> Agronomy -Art, Science and Business of crop Production</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ps</dc:creator>
  <cp:lastModifiedBy>Dr. Atul Kumar Shrivastava</cp:lastModifiedBy>
  <cp:revision>32</cp:revision>
  <dcterms:created xsi:type="dcterms:W3CDTF">2006-08-16T00:00:00Z</dcterms:created>
  <dcterms:modified xsi:type="dcterms:W3CDTF">2025-12-07T15:34:37Z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55E3ADF8846E4C569A9090001BE17D00_12</vt:lpwstr>
  </property>
  <property fmtid="{D5CDD505-2E9C-101B-9397-08002B2CF9AE}" pid="3" name="KSOProductBuildVer">
    <vt:lpwstr>1033-12.2.0.22549</vt:lpwstr>
  </property>
</Properties>
</file>