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287" r:id="rId46"/>
    <p:sldId id="288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SOIL WATER PLANT RELATIONSHIP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oil Structure in relation to water movement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ole of Structure in Irrigation         ManagementVital role in Soil Air &amp; Water systemIn surface soil str., associated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Bulk Density (ρb)         Ms                   ρb    =                           Vb  ρb = soil bulk density, g/cm3  M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Porosity (φ)     volume of pores  φ=      volume of soil          ρb    φ = 1 − 100%          ρp Typical values: 3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oil WaterMicro Pores Macro PoresWater retained byAdhesion [ Solid surface (soil mass) to Liquid surface (soil water) ]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Water in SoilsSoil water content       Mw  θm =       Ms  Mass water content (θm)  θm = mass water content (fraction)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lassification of Soil WaterGravitational water– Excess water in soil pores– drains out due to gravitational force– Not av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oil water constantsSoil water proportions which dictate whether the wateris available or not for plant growth.Saturatio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rmanent wilting pointAs the Plants extract water, the moisture contentdiminishes and the negative (gauge)pressure incre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vailable WaterDefinition  Water held in the soil between field capacity and   permanent wilting point  “Available” fo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onstituents of soil      AIR 25%                  MINERAL                   MATTER                     45%      WATER 25%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eld capacity - θ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ermanent wilting point - θpwp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Fraction available water depleted (fd)           θfc − θv      fd =                       θfc − θwp   (θfc - θv) =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filtration Rate vs. TimeFor Different Soil Textures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Water Infiltration Rates and Soil Texture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nfiltration rate for different            soil texturesSoil Texture   Basic infiltration rate (cm/hr)     Sand         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Soil Water MeasurementGravimetric Measures mass water content (θm) Take field samples → weigh → oven dry →  weigh Adv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oil Water MeasurementNeutron scattering (attenuation)   Measures volumetric water content (θv)   Attenuation of high-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oil Water Measurement   Neutron Attenuation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Tensiometer for Measuring Soil Water Potential                                                     Water Reservoir      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oil Water Plant Inter-         relatedSoil – 3 phase complex solid, liquid &amp; gas        in 50:25:25Solid – made up of 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PROPERTIES OF WATER&#10;• water is a chemical compound of hydrogen and oxygen. hydrogen and oxygen atom&#10;are bonded together c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lassification of water with respect to plants or biological&#10;point of view&#10;1. Available water: the available water is es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SOIL WATER ENERGY CONCEPT&#10; Retention and movement of water in soil, its uptake and translocation in plants as&#10;well as it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MOVEMENT OF WATER THROUGH SOIL&#10;1. Saturated Water Flow: It is the movement of water under saturated soil&#10;condition and i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MOVEMENT OF WATER THROUGH SOIL&#10;2. Unsaturated Flow: It is the movement of water in soil through capillary pores.&#10;Unsatur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OVEMENT OF WATER THROUGH SOIL&#10;3. Vapour Movement: Water vapours move from one point to another in response&#10;to the differ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OW PLANTS ARE SUPPLIED WITH WATER&#10;• Two major phenomena are generally responsible for plant access to water.&#10;1. Capillary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apillary movement&#10;• When plant rootlet absorb water they reduce moisture content and thus result in&#10;reduction in water p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Growth of plant roots to moist soil&#10;• Capillary movement of water is complemented by rapid rate of root extension.&#10;• The 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WATER ABSORPTION BY PLANT ROOTS&#10;• The transport of water from soil to plant roots and to atmosphere takes place in&#10;follow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mposition of Soil &amp;Atmospheric Air in Percentage              O2     Co2     N2 Soil Air    20.05          29.20      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MECHANISM OF WATER ABSORPTION&#10;There are two mechanisms of water absorption&#10;1. Passive absorption&#10;2. Active absorption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Passive Absorption&#10;• In passive absorption uptake of water by plants is generally controlled by&#10;transpirational pull gene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Active Absorption&#10;• Absorption of water by plant roots due to activity of living roots and usually&#10;involving the expendit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FACTORS AFFECTING WATER ABSORPTION&#10;1. Absorption efficiency of roots&#10;2. Availability of water and soil type&#10;3. Concentra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Nutrient Movement From Soil To Plant Roots&#10;• Before taken up by plants the nutrients must reach from soil to root surface.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Mass Flow&#10;• It is the transport of soil solution containing nutrients to plant roots caused by water&#10;potential gradient d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Diffusion&#10;• It is the transport of nutrients to root surface along the concentration gradient. P, K,&#10;S, Fe and Zn move th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Root Interception&#10;• It refers to the exchange of Ions between root surface and soil minerals surface&#10;through the physical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Factors affecting nutrient movement to plant roots&#10;• Factors affecting nutrient movement to plant true fruits can be grou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Nutrient Related Factors&#10;Nutrient under consideration&#10;Concentration of nutrient in soil solution&#10;Form of nutrient in s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Why study Soil waterAnchorage for plantsMedium for Water &amp; Air CirculationReservoir for Water &amp; NutrientsSpace for be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Plant Related Factors&#10;Plant species and varieties within species&#10;Plant age&#10;Root type&#10;Presence or absence of root hair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Soil Related Factors&#10;Soil texture&#10;soil structure&#10;Soil aeration&#10;soil temperature&#10;pH&#10;Eh&#10;Organic matter&#10;Microbial ac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Water movement in the soil&#10; Adhesion water&#10; Strongly absorbed by soils&#10; Immobile &amp; unavailable to&#10;plants&#10; Present in 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Water movement in the soil&#10;McCAULEY, A &amp; JOANS, C. 2005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Water movement in the soil&#10; Water moves from high&#10;energy to low energy&#10; Driving force: difference in&#10;potential energy b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Soil Water Content&#10;Amount of water stored in soil at a given time&#10; Measure in the ff values:&#10;1. Saturation&#10; Occurs imme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ow soil holds water&#10;1. as a thin film on the individual soil&#10;particles -&gt; held by adsorption forces&#10;2. as water stored 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Soil Water Potential&#10; Gravitational potential (g)&#10;due to position of water in gravitational field&#10;Important in water sat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Water absorption by plants&#10;Majumdar, D K (2000)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0"/>
            <a:ext cx="9448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Plant root depth&#10; Determines the depth to w/c soil&#10;water can be extracted&#10;210-VI, NEH 15-1, 2nd Ed.1991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oil Properties                  TextureDefinition: Relative proportions of various sizes of individual soil particlesU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  <a:latin typeface="Cambria" pitchFamily="18" charset="0"/>
              </a:rPr>
              <a:t>What is the relationship between soil water and plant</a:t>
            </a:r>
            <a:r>
              <a:rPr lang="en-US" sz="2800" dirty="0" smtClean="0">
                <a:latin typeface="Cambria" pitchFamily="18" charset="0"/>
              </a:rPr>
              <a:t>?</a:t>
            </a:r>
          </a:p>
          <a:p>
            <a:pPr algn="just"/>
            <a:endParaRPr lang="en-US" sz="2800" dirty="0" smtClean="0">
              <a:latin typeface="Cambria" pitchFamily="18" charset="0"/>
            </a:endParaRPr>
          </a:p>
          <a:p>
            <a:pPr algn="just"/>
            <a:r>
              <a:rPr lang="en-US" sz="2800" b="1" dirty="0" smtClean="0">
                <a:latin typeface="Cambria" pitchFamily="18" charset="0"/>
              </a:rPr>
              <a:t>Plant</a:t>
            </a:r>
            <a:r>
              <a:rPr lang="en-US" sz="2800" dirty="0" smtClean="0">
                <a:latin typeface="Cambria" pitchFamily="18" charset="0"/>
              </a:rPr>
              <a:t> growth depends on two important natural resources — </a:t>
            </a:r>
            <a:r>
              <a:rPr lang="en-US" sz="2800" b="1" dirty="0" smtClean="0">
                <a:latin typeface="Cambria" pitchFamily="18" charset="0"/>
              </a:rPr>
              <a:t>soil</a:t>
            </a:r>
            <a:r>
              <a:rPr lang="en-US" sz="2800" dirty="0" smtClean="0">
                <a:latin typeface="Cambria" pitchFamily="18" charset="0"/>
              </a:rPr>
              <a:t> and </a:t>
            </a:r>
            <a:r>
              <a:rPr lang="en-US" sz="2800" b="1" dirty="0" smtClean="0">
                <a:latin typeface="Cambria" pitchFamily="18" charset="0"/>
              </a:rPr>
              <a:t>water</a:t>
            </a:r>
            <a:r>
              <a:rPr lang="en-US" sz="2800" dirty="0" smtClean="0">
                <a:latin typeface="Cambria" pitchFamily="18" charset="0"/>
              </a:rPr>
              <a:t>. </a:t>
            </a:r>
            <a:endParaRPr lang="en-US" sz="2800" dirty="0" smtClean="0">
              <a:latin typeface="Cambria" pitchFamily="18" charset="0"/>
            </a:endParaRPr>
          </a:p>
          <a:p>
            <a:pPr algn="just"/>
            <a:endParaRPr lang="en-US" sz="2800" b="1" dirty="0" smtClean="0">
              <a:latin typeface="Cambria" pitchFamily="18" charset="0"/>
            </a:endParaRPr>
          </a:p>
          <a:p>
            <a:pPr algn="just"/>
            <a:r>
              <a:rPr lang="en-US" sz="2800" b="1" dirty="0" smtClean="0">
                <a:latin typeface="Cambria" pitchFamily="18" charset="0"/>
              </a:rPr>
              <a:t>Soil</a:t>
            </a:r>
            <a:r>
              <a:rPr lang="en-US" sz="2800" dirty="0" smtClean="0">
                <a:latin typeface="Cambria" pitchFamily="18" charset="0"/>
              </a:rPr>
              <a:t> provides the mechanical support and </a:t>
            </a:r>
            <a:r>
              <a:rPr lang="en-US" sz="2800" dirty="0" smtClean="0">
                <a:latin typeface="Cambria" pitchFamily="18" charset="0"/>
              </a:rPr>
              <a:t>nutrient </a:t>
            </a:r>
            <a:r>
              <a:rPr lang="en-US" sz="2800" dirty="0" smtClean="0">
                <a:latin typeface="Cambria" pitchFamily="18" charset="0"/>
              </a:rPr>
              <a:t>reservoir necessary for </a:t>
            </a:r>
            <a:r>
              <a:rPr lang="en-US" sz="2800" b="1" dirty="0" smtClean="0">
                <a:latin typeface="Cambria" pitchFamily="18" charset="0"/>
              </a:rPr>
              <a:t>plant</a:t>
            </a:r>
            <a:r>
              <a:rPr lang="en-US" sz="2800" dirty="0" smtClean="0">
                <a:latin typeface="Cambria" pitchFamily="18" charset="0"/>
              </a:rPr>
              <a:t> growth. </a:t>
            </a:r>
            <a:endParaRPr lang="en-US" sz="2800" dirty="0" smtClean="0">
              <a:latin typeface="Cambria" pitchFamily="18" charset="0"/>
            </a:endParaRPr>
          </a:p>
          <a:p>
            <a:pPr algn="just"/>
            <a:endParaRPr lang="en-US" sz="2800" b="1" smtClean="0">
              <a:latin typeface="Cambria" pitchFamily="18" charset="0"/>
            </a:endParaRPr>
          </a:p>
          <a:p>
            <a:pPr algn="just"/>
            <a:r>
              <a:rPr lang="en-US" sz="2800" b="1" smtClean="0">
                <a:latin typeface="Cambria" pitchFamily="18" charset="0"/>
              </a:rPr>
              <a:t>Water</a:t>
            </a:r>
            <a:r>
              <a:rPr lang="en-US" sz="2800" dirty="0" smtClean="0">
                <a:latin typeface="Cambria" pitchFamily="18" charset="0"/>
              </a:rPr>
              <a:t> is essential for </a:t>
            </a:r>
            <a:r>
              <a:rPr lang="en-US" sz="2800" b="1" dirty="0" smtClean="0">
                <a:latin typeface="Cambria" pitchFamily="18" charset="0"/>
              </a:rPr>
              <a:t>plant</a:t>
            </a:r>
            <a:r>
              <a:rPr lang="en-US" sz="2800" dirty="0" smtClean="0">
                <a:latin typeface="Cambria" pitchFamily="18" charset="0"/>
              </a:rPr>
              <a:t> life processes.</a:t>
            </a:r>
            <a:endParaRPr lang="en-US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ignificant of Soil textureCharacters               Sand     Loam       Silt         ClayFeel                     Gritty 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oil StructureAffects root penetration and water intakeand movement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Arrangement of soil particles in-situOrientation of sand, silt, and clayPrismatic, columnar, granular and laminar (pl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</Words>
  <Application>Microsoft Office PowerPoint</Application>
  <PresentationFormat>On-screen Show (4:3)</PresentationFormat>
  <Paragraphs>7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rr</dc:creator>
  <cp:lastModifiedBy>rr</cp:lastModifiedBy>
  <cp:revision>9</cp:revision>
  <dcterms:created xsi:type="dcterms:W3CDTF">2006-08-16T00:00:00Z</dcterms:created>
  <dcterms:modified xsi:type="dcterms:W3CDTF">2021-03-05T11:32:30Z</dcterms:modified>
</cp:coreProperties>
</file>