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3691D2-E42B-4190-B0F5-4A1DC4E071A3}">
          <p14:sldIdLst>
            <p14:sldId id="256"/>
          </p14:sldIdLst>
        </p14:section>
        <p14:section name="Untitled Section" id="{65F4B620-AF04-43B8-9D8B-B36E4ACBF4AF}">
          <p14:sldIdLst>
            <p14:sldId id="257"/>
            <p14:sldId id="258"/>
            <p14:sldId id="259"/>
            <p14:sldId id="260"/>
            <p14:sldId id="261"/>
            <p14:sldId id="262"/>
            <p14:sldId id="263"/>
            <p14:sldId id="264"/>
            <p14:sldId id="265"/>
            <p14:sldId id="266"/>
            <p14:sldId id="267"/>
          </p14:sldIdLst>
        </p14:section>
        <p14:section name="Untitled Section" id="{5215E68F-CD6B-494E-9B80-C476C19AD6C2}">
          <p14:sldIdLst>
            <p14:sldId id="268"/>
            <p14:sldId id="269"/>
            <p14:sldId id="270"/>
            <p14:sldId id="271"/>
            <p14:sldId id="272"/>
            <p14:sldId id="273"/>
            <p14:sldId id="274"/>
            <p14:sldId id="275"/>
            <p14:sldId id="276"/>
            <p14:sldId id="277"/>
            <p14:sldId id="278"/>
            <p14:sldId id="279"/>
            <p14:sldId id="280"/>
            <p14:sldId id="281"/>
            <p14:sldId id="282"/>
            <p14:sldId id="283"/>
            <p14:sldId id="284"/>
            <p14:sldId id="285"/>
            <p14:sldId id="286"/>
            <p14:sldId id="2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3F4871-DD1F-4660-9AFD-38460F9A3CFA}" v="78" dt="2026-02-05T21:16:24.639"/>
    <p1510:client id="{DBC1283D-E0C9-4F52-B55A-1CDEEA277D4F}" v="3" dt="2026-02-06T05:11:57.7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39" autoAdjust="0"/>
  </p:normalViewPr>
  <p:slideViewPr>
    <p:cSldViewPr snapToGrid="0">
      <p:cViewPr varScale="1">
        <p:scale>
          <a:sx n="82" d="100"/>
          <a:sy n="82" d="100"/>
        </p:scale>
        <p:origin x="72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E91E4-AB3A-AAFA-1E96-FEC504DA3E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121FD3EF-7AA0-C700-6B36-56E23CC1A2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F793783-D2D3-C377-A14B-EA202DC530DB}"/>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5" name="Footer Placeholder 4">
            <a:extLst>
              <a:ext uri="{FF2B5EF4-FFF2-40B4-BE49-F238E27FC236}">
                <a16:creationId xmlns:a16="http://schemas.microsoft.com/office/drawing/2014/main" id="{01DAF838-44C4-CE3F-4D08-DF096D64833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A012066-7420-CAD8-DF82-EE2AA646BBB3}"/>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2086398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B780C-FE48-EB04-C31C-7A5A76D66A0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4D9E85A-353F-F50B-EBFF-86E88EBF95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4F82C68-F8FA-D505-0544-4C8C2507A0F3}"/>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5" name="Footer Placeholder 4">
            <a:extLst>
              <a:ext uri="{FF2B5EF4-FFF2-40B4-BE49-F238E27FC236}">
                <a16:creationId xmlns:a16="http://schemas.microsoft.com/office/drawing/2014/main" id="{FFF92F1E-2534-DB32-9A1F-3617334E59E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A04B372-61AF-06D5-C8CA-FBBCAF0809C0}"/>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1572089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B06AD3-ACD7-AC8B-15EB-4D0FAF06582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9E65308-43F7-882D-34F1-F9B326DB81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8043D8A-8985-FD0E-0F06-38D7E3FD90A7}"/>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5" name="Footer Placeholder 4">
            <a:extLst>
              <a:ext uri="{FF2B5EF4-FFF2-40B4-BE49-F238E27FC236}">
                <a16:creationId xmlns:a16="http://schemas.microsoft.com/office/drawing/2014/main" id="{9EF6CF37-6351-3D96-B41E-B95513D5EB5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152BA37-9E20-BC88-F65D-5E2168F5CBB3}"/>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1876487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9A183-20F5-FE5E-63EB-144F484D97C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90EB374-D2F3-7625-FDFE-2E7A51F07E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E7EC438-3396-9441-147D-A45F59149AEB}"/>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5" name="Footer Placeholder 4">
            <a:extLst>
              <a:ext uri="{FF2B5EF4-FFF2-40B4-BE49-F238E27FC236}">
                <a16:creationId xmlns:a16="http://schemas.microsoft.com/office/drawing/2014/main" id="{A7EFB5DD-6BD0-5E0D-DE56-D7F92B833A4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6D24EB8-3EC7-BF31-70FF-5FAB2A231648}"/>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1577787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41A14-2BDC-42FF-A18B-9D94124ACA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9FF9F8A-3DEB-3A01-62F9-0096C3356B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26EC43-2381-07FB-E58B-57943FCAD58D}"/>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5" name="Footer Placeholder 4">
            <a:extLst>
              <a:ext uri="{FF2B5EF4-FFF2-40B4-BE49-F238E27FC236}">
                <a16:creationId xmlns:a16="http://schemas.microsoft.com/office/drawing/2014/main" id="{8129B3C0-04BE-A4F4-AA05-E7E2F00E3E9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C36DEDE-71E3-6C69-C56A-032D11005C49}"/>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3631332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723F1-926B-9B7E-3393-856A0A505B8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95EF299-8A19-A534-64D1-7BF565B901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E3F8689E-5731-3DB0-3386-BCF0EDA621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C5464D-3B98-5CBD-5A56-D65747B70B30}"/>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6" name="Footer Placeholder 5">
            <a:extLst>
              <a:ext uri="{FF2B5EF4-FFF2-40B4-BE49-F238E27FC236}">
                <a16:creationId xmlns:a16="http://schemas.microsoft.com/office/drawing/2014/main" id="{3231F5AA-54E1-028A-1104-0C299C2E244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74C7DBA-53B3-0798-ED97-5E0177BB28B3}"/>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1171965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A5638-633F-DA78-AC2B-8F2156AABB72}"/>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5D4D7A0-0A02-C1FE-81F7-35B5482653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8FE7DA-EDDB-E2E2-4081-6260E24040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E9F99B9-65BC-0595-BC1C-CFE2E9ECDF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690A81-291F-F2E8-5AAD-FD18B301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43087C0-BB4D-D9DE-6940-B370F1614EB8}"/>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8" name="Footer Placeholder 7">
            <a:extLst>
              <a:ext uri="{FF2B5EF4-FFF2-40B4-BE49-F238E27FC236}">
                <a16:creationId xmlns:a16="http://schemas.microsoft.com/office/drawing/2014/main" id="{8100F6F4-BE42-0073-FBC1-6E8599E84A3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9BA315C-34B3-DECD-7856-04F01E363E53}"/>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1701278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ACC50-B1B6-D999-FF2C-19A7B95C980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79126CA-2637-189C-E433-B58FA8ABFF9B}"/>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4" name="Footer Placeholder 3">
            <a:extLst>
              <a:ext uri="{FF2B5EF4-FFF2-40B4-BE49-F238E27FC236}">
                <a16:creationId xmlns:a16="http://schemas.microsoft.com/office/drawing/2014/main" id="{993D5427-C8FB-58DC-7CC8-60AD02D9ED2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D9EA691-0E4F-3F87-BBF9-AC9047ED60E0}"/>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3530043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AD38A3-9F4A-090D-8BE6-C7E7ADF7DD16}"/>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3" name="Footer Placeholder 2">
            <a:extLst>
              <a:ext uri="{FF2B5EF4-FFF2-40B4-BE49-F238E27FC236}">
                <a16:creationId xmlns:a16="http://schemas.microsoft.com/office/drawing/2014/main" id="{998BC12D-F3E9-AA7E-6F9E-9A66788F0C85}"/>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43548BF-6F34-C9F7-4D9D-FB140E2F7F35}"/>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123297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2DE59-8B66-81B0-6CCD-E94F99D616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6C56D9B-5AD5-E1F6-CC23-07018AB30A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F2A7A9F-F80B-B946-56E8-DB340B4FCE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23E70D-A9A5-2219-71CA-927E1D0DB382}"/>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6" name="Footer Placeholder 5">
            <a:extLst>
              <a:ext uri="{FF2B5EF4-FFF2-40B4-BE49-F238E27FC236}">
                <a16:creationId xmlns:a16="http://schemas.microsoft.com/office/drawing/2014/main" id="{3012DABE-D656-961D-3E23-CE05AFD18A9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4174969-AA46-84A1-7C70-B201F4D3A7D7}"/>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3169536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1B54F-BB0A-B171-1C43-C25EACF8E5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248ABE2-4FEB-F5FF-E88B-683DCC6683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A4F05AF-556F-9D1C-191E-0BDA1C6933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4769BB-A3E0-2A1F-4D49-46A178787007}"/>
              </a:ext>
            </a:extLst>
          </p:cNvPr>
          <p:cNvSpPr>
            <a:spLocks noGrp="1"/>
          </p:cNvSpPr>
          <p:nvPr>
            <p:ph type="dt" sz="half" idx="10"/>
          </p:nvPr>
        </p:nvSpPr>
        <p:spPr/>
        <p:txBody>
          <a:bodyPr/>
          <a:lstStyle/>
          <a:p>
            <a:fld id="{23DC448D-9C40-4E6F-93D4-DDB4EC13C786}" type="datetimeFigureOut">
              <a:rPr lang="en-IN" smtClean="0"/>
              <a:t>06-02-2026</a:t>
            </a:fld>
            <a:endParaRPr lang="en-IN"/>
          </a:p>
        </p:txBody>
      </p:sp>
      <p:sp>
        <p:nvSpPr>
          <p:cNvPr id="6" name="Footer Placeholder 5">
            <a:extLst>
              <a:ext uri="{FF2B5EF4-FFF2-40B4-BE49-F238E27FC236}">
                <a16:creationId xmlns:a16="http://schemas.microsoft.com/office/drawing/2014/main" id="{71399F54-16CB-A304-7BE6-247DC3EA23D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6BB0019-ADF4-1633-DD17-8A8D2A33B974}"/>
              </a:ext>
            </a:extLst>
          </p:cNvPr>
          <p:cNvSpPr>
            <a:spLocks noGrp="1"/>
          </p:cNvSpPr>
          <p:nvPr>
            <p:ph type="sldNum" sz="quarter" idx="12"/>
          </p:nvPr>
        </p:nvSpPr>
        <p:spPr/>
        <p:txBody>
          <a:bodyPr/>
          <a:lstStyle/>
          <a:p>
            <a:fld id="{89565F31-664D-49D3-B3B7-9EFE2BD391A8}" type="slidenum">
              <a:rPr lang="en-IN" smtClean="0"/>
              <a:t>‹#›</a:t>
            </a:fld>
            <a:endParaRPr lang="en-IN"/>
          </a:p>
        </p:txBody>
      </p:sp>
    </p:spTree>
    <p:extLst>
      <p:ext uri="{BB962C8B-B14F-4D97-AF65-F5344CB8AC3E}">
        <p14:creationId xmlns:p14="http://schemas.microsoft.com/office/powerpoint/2010/main" val="1118485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0D44D3-0F35-306D-C65E-490A099DF0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1A4C1E1-AA43-85AA-F528-96EEED73D0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A66C4F6-1BBF-D058-ABB9-F41C2257A5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3DC448D-9C40-4E6F-93D4-DDB4EC13C786}" type="datetimeFigureOut">
              <a:rPr lang="en-IN" smtClean="0"/>
              <a:t>06-02-2026</a:t>
            </a:fld>
            <a:endParaRPr lang="en-IN"/>
          </a:p>
        </p:txBody>
      </p:sp>
      <p:sp>
        <p:nvSpPr>
          <p:cNvPr id="5" name="Footer Placeholder 4">
            <a:extLst>
              <a:ext uri="{FF2B5EF4-FFF2-40B4-BE49-F238E27FC236}">
                <a16:creationId xmlns:a16="http://schemas.microsoft.com/office/drawing/2014/main" id="{0B29FF9C-532D-C0CC-442D-6DDB2B3CB1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1811DAC4-912E-2AC9-E903-0A905744D0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9565F31-664D-49D3-B3B7-9EFE2BD391A8}" type="slidenum">
              <a:rPr lang="en-IN" smtClean="0"/>
              <a:t>‹#›</a:t>
            </a:fld>
            <a:endParaRPr lang="en-IN"/>
          </a:p>
        </p:txBody>
      </p:sp>
    </p:spTree>
    <p:extLst>
      <p:ext uri="{BB962C8B-B14F-4D97-AF65-F5344CB8AC3E}">
        <p14:creationId xmlns:p14="http://schemas.microsoft.com/office/powerpoint/2010/main" val="2117061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31C4E-1053-D7CA-7489-C66D57C1F186}"/>
              </a:ext>
            </a:extLst>
          </p:cNvPr>
          <p:cNvSpPr>
            <a:spLocks noGrp="1"/>
          </p:cNvSpPr>
          <p:nvPr>
            <p:ph type="ctrTitle"/>
          </p:nvPr>
        </p:nvSpPr>
        <p:spPr>
          <a:xfrm>
            <a:off x="0" y="0"/>
            <a:ext cx="6899300" cy="520295"/>
          </a:xfrm>
        </p:spPr>
        <p:txBody>
          <a:bodyPr>
            <a:noAutofit/>
          </a:bodyPr>
          <a:lstStyle/>
          <a:p>
            <a:r>
              <a:rPr lang="en-US" sz="3200" b="1" dirty="0"/>
              <a:t>INDEX</a:t>
            </a:r>
            <a:endParaRPr lang="en-IN" sz="3200" b="1" dirty="0"/>
          </a:p>
        </p:txBody>
      </p:sp>
      <p:sp>
        <p:nvSpPr>
          <p:cNvPr id="3" name="Subtitle 2">
            <a:extLst>
              <a:ext uri="{FF2B5EF4-FFF2-40B4-BE49-F238E27FC236}">
                <a16:creationId xmlns:a16="http://schemas.microsoft.com/office/drawing/2014/main" id="{21BE31C2-E8D7-6F42-260C-90137A2B7C11}"/>
              </a:ext>
            </a:extLst>
          </p:cNvPr>
          <p:cNvSpPr>
            <a:spLocks noGrp="1"/>
          </p:cNvSpPr>
          <p:nvPr>
            <p:ph type="subTitle" idx="1"/>
          </p:nvPr>
        </p:nvSpPr>
        <p:spPr>
          <a:xfrm rot="16200000">
            <a:off x="9056957" y="2601118"/>
            <a:ext cx="6858001" cy="1655762"/>
          </a:xfrm>
        </p:spPr>
        <p:txBody>
          <a:bodyPr>
            <a:normAutofit/>
          </a:bodyPr>
          <a:lstStyle/>
          <a:p>
            <a:r>
              <a:rPr lang="en-US" sz="2000" b="1" dirty="0"/>
              <a:t>(01)</a:t>
            </a:r>
            <a:endParaRPr lang="en-IN" sz="2000" b="1" dirty="0"/>
          </a:p>
        </p:txBody>
      </p:sp>
      <p:graphicFrame>
        <p:nvGraphicFramePr>
          <p:cNvPr id="5" name="Table 4">
            <a:extLst>
              <a:ext uri="{FF2B5EF4-FFF2-40B4-BE49-F238E27FC236}">
                <a16:creationId xmlns:a16="http://schemas.microsoft.com/office/drawing/2014/main" id="{9BC1AD4E-72E9-C09E-C201-A2726A2B78CB}"/>
              </a:ext>
            </a:extLst>
          </p:cNvPr>
          <p:cNvGraphicFramePr>
            <a:graphicFrameLocks noGrp="1"/>
          </p:cNvGraphicFramePr>
          <p:nvPr>
            <p:extLst>
              <p:ext uri="{D42A27DB-BD31-4B8C-83A1-F6EECF244321}">
                <p14:modId xmlns:p14="http://schemas.microsoft.com/office/powerpoint/2010/main" val="2646847816"/>
              </p:ext>
            </p:extLst>
          </p:nvPr>
        </p:nvGraphicFramePr>
        <p:xfrm>
          <a:off x="-10294" y="380479"/>
          <a:ext cx="6625698" cy="6477521"/>
        </p:xfrm>
        <a:graphic>
          <a:graphicData uri="http://schemas.openxmlformats.org/drawingml/2006/table">
            <a:tbl>
              <a:tblPr firstRow="1" bandRow="1">
                <a:tableStyleId>{3C2FFA5D-87B4-456A-9821-1D502468CF0F}</a:tableStyleId>
              </a:tblPr>
              <a:tblGrid>
                <a:gridCol w="5123470">
                  <a:extLst>
                    <a:ext uri="{9D8B030D-6E8A-4147-A177-3AD203B41FA5}">
                      <a16:colId xmlns:a16="http://schemas.microsoft.com/office/drawing/2014/main" val="2852860756"/>
                    </a:ext>
                  </a:extLst>
                </a:gridCol>
                <a:gridCol w="1502228">
                  <a:extLst>
                    <a:ext uri="{9D8B030D-6E8A-4147-A177-3AD203B41FA5}">
                      <a16:colId xmlns:a16="http://schemas.microsoft.com/office/drawing/2014/main" val="914892937"/>
                    </a:ext>
                  </a:extLst>
                </a:gridCol>
              </a:tblGrid>
              <a:tr h="826538">
                <a:tc>
                  <a:txBody>
                    <a:bodyPr/>
                    <a:lstStyle/>
                    <a:p>
                      <a:pPr algn="ctr"/>
                      <a:r>
                        <a:rPr lang="en-US" sz="2400" dirty="0"/>
                        <a:t>INDEX</a:t>
                      </a:r>
                      <a:endParaRPr lang="en-IN" sz="2400" dirty="0"/>
                    </a:p>
                  </a:txBody>
                  <a:tcPr/>
                </a:tc>
                <a:tc>
                  <a:txBody>
                    <a:bodyPr/>
                    <a:lstStyle/>
                    <a:p>
                      <a:pPr algn="ctr"/>
                      <a:r>
                        <a:rPr lang="en-US" sz="2400" dirty="0"/>
                        <a:t>PAGE NO.</a:t>
                      </a:r>
                      <a:endParaRPr lang="en-IN" sz="2400" dirty="0"/>
                    </a:p>
                  </a:txBody>
                  <a:tcPr/>
                </a:tc>
                <a:extLst>
                  <a:ext uri="{0D108BD9-81ED-4DB2-BD59-A6C34878D82A}">
                    <a16:rowId xmlns:a16="http://schemas.microsoft.com/office/drawing/2014/main" val="2902480999"/>
                  </a:ext>
                </a:extLst>
              </a:tr>
              <a:tr h="367350">
                <a:tc>
                  <a:txBody>
                    <a:bodyPr/>
                    <a:lstStyle/>
                    <a:p>
                      <a:r>
                        <a:rPr lang="en-US" b="1" dirty="0"/>
                        <a:t>1. INTRODUCTION</a:t>
                      </a:r>
                      <a:endParaRPr lang="en-IN" b="1" dirty="0"/>
                    </a:p>
                  </a:txBody>
                  <a:tcPr/>
                </a:tc>
                <a:tc>
                  <a:txBody>
                    <a:bodyPr/>
                    <a:lstStyle/>
                    <a:p>
                      <a:pPr algn="ctr"/>
                      <a:r>
                        <a:rPr lang="en-US" b="1" dirty="0"/>
                        <a:t>01</a:t>
                      </a:r>
                      <a:endParaRPr lang="en-IN" b="1" dirty="0"/>
                    </a:p>
                  </a:txBody>
                  <a:tcPr/>
                </a:tc>
                <a:extLst>
                  <a:ext uri="{0D108BD9-81ED-4DB2-BD59-A6C34878D82A}">
                    <a16:rowId xmlns:a16="http://schemas.microsoft.com/office/drawing/2014/main" val="58073684"/>
                  </a:ext>
                </a:extLst>
              </a:tr>
              <a:tr h="579674">
                <a:tc>
                  <a:txBody>
                    <a:bodyPr/>
                    <a:lstStyle/>
                    <a:p>
                      <a:r>
                        <a:rPr lang="en-US" b="1" dirty="0"/>
                        <a:t>2. EVOLUTION OF AGRICULTURAL EXTENSION </a:t>
                      </a:r>
                      <a:endParaRPr lang="en-IN" b="1" dirty="0"/>
                    </a:p>
                  </a:txBody>
                  <a:tcPr/>
                </a:tc>
                <a:tc>
                  <a:txBody>
                    <a:bodyPr/>
                    <a:lstStyle/>
                    <a:p>
                      <a:pPr algn="ctr"/>
                      <a:r>
                        <a:rPr lang="en-US" b="1" dirty="0"/>
                        <a:t>02</a:t>
                      </a:r>
                      <a:endParaRPr lang="en-IN" b="1" dirty="0"/>
                    </a:p>
                  </a:txBody>
                  <a:tcPr/>
                </a:tc>
                <a:extLst>
                  <a:ext uri="{0D108BD9-81ED-4DB2-BD59-A6C34878D82A}">
                    <a16:rowId xmlns:a16="http://schemas.microsoft.com/office/drawing/2014/main" val="2189734483"/>
                  </a:ext>
                </a:extLst>
              </a:tr>
              <a:tr h="367350">
                <a:tc>
                  <a:txBody>
                    <a:bodyPr/>
                    <a:lstStyle/>
                    <a:p>
                      <a:r>
                        <a:rPr lang="en-IN" b="1" dirty="0"/>
                        <a:t>3. ICT-BASED EXTENSION</a:t>
                      </a:r>
                    </a:p>
                  </a:txBody>
                  <a:tcPr/>
                </a:tc>
                <a:tc>
                  <a:txBody>
                    <a:bodyPr/>
                    <a:lstStyle/>
                    <a:p>
                      <a:pPr algn="ctr"/>
                      <a:r>
                        <a:rPr lang="en-US" b="1" dirty="0"/>
                        <a:t>06</a:t>
                      </a:r>
                      <a:endParaRPr lang="en-IN" b="1" dirty="0"/>
                    </a:p>
                  </a:txBody>
                  <a:tcPr/>
                </a:tc>
                <a:extLst>
                  <a:ext uri="{0D108BD9-81ED-4DB2-BD59-A6C34878D82A}">
                    <a16:rowId xmlns:a16="http://schemas.microsoft.com/office/drawing/2014/main" val="4189595954"/>
                  </a:ext>
                </a:extLst>
              </a:tr>
              <a:tr h="6428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effectLst/>
                        </a:rPr>
                        <a:t>4. PRECISION AGRICULTURE &amp; SMART FARMING</a:t>
                      </a:r>
                    </a:p>
                  </a:txBody>
                  <a:tcPr/>
                </a:tc>
                <a:tc>
                  <a:txBody>
                    <a:bodyPr/>
                    <a:lstStyle/>
                    <a:p>
                      <a:pPr algn="ctr"/>
                      <a:r>
                        <a:rPr lang="en-US" b="1" dirty="0"/>
                        <a:t>08</a:t>
                      </a:r>
                      <a:endParaRPr lang="en-IN" b="1" dirty="0"/>
                    </a:p>
                  </a:txBody>
                  <a:tcPr/>
                </a:tc>
                <a:extLst>
                  <a:ext uri="{0D108BD9-81ED-4DB2-BD59-A6C34878D82A}">
                    <a16:rowId xmlns:a16="http://schemas.microsoft.com/office/drawing/2014/main" val="1177789593"/>
                  </a:ext>
                </a:extLst>
              </a:tr>
              <a:tr h="3673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effectLst/>
                        </a:rPr>
                        <a:t>5. CLIMATE-SMART EXTENSION</a:t>
                      </a:r>
                    </a:p>
                  </a:txBody>
                  <a:tcPr/>
                </a:tc>
                <a:tc>
                  <a:txBody>
                    <a:bodyPr/>
                    <a:lstStyle/>
                    <a:p>
                      <a:pPr algn="ctr"/>
                      <a:r>
                        <a:rPr lang="en-US" b="1" dirty="0"/>
                        <a:t>10</a:t>
                      </a:r>
                      <a:endParaRPr lang="en-IN" b="1" dirty="0"/>
                    </a:p>
                  </a:txBody>
                  <a:tcPr/>
                </a:tc>
                <a:extLst>
                  <a:ext uri="{0D108BD9-81ED-4DB2-BD59-A6C34878D82A}">
                    <a16:rowId xmlns:a16="http://schemas.microsoft.com/office/drawing/2014/main" val="1077274372"/>
                  </a:ext>
                </a:extLst>
              </a:tr>
              <a:tr h="469310">
                <a:tc>
                  <a:txBody>
                    <a:bodyPr/>
                    <a:lstStyle/>
                    <a:p>
                      <a:r>
                        <a:rPr lang="en-US" b="1" dirty="0"/>
                        <a:t>6. PRIVATIZATION OF EXTENSION SERVICES</a:t>
                      </a:r>
                      <a:endParaRPr lang="en-IN" b="1" dirty="0"/>
                    </a:p>
                  </a:txBody>
                  <a:tcPr/>
                </a:tc>
                <a:tc>
                  <a:txBody>
                    <a:bodyPr/>
                    <a:lstStyle/>
                    <a:p>
                      <a:pPr algn="ctr"/>
                      <a:r>
                        <a:rPr lang="en-US" b="1" dirty="0"/>
                        <a:t>13</a:t>
                      </a:r>
                      <a:endParaRPr lang="en-IN" b="1" dirty="0"/>
                    </a:p>
                  </a:txBody>
                  <a:tcPr/>
                </a:tc>
                <a:extLst>
                  <a:ext uri="{0D108BD9-81ED-4DB2-BD59-A6C34878D82A}">
                    <a16:rowId xmlns:a16="http://schemas.microsoft.com/office/drawing/2014/main" val="1771104204"/>
                  </a:ext>
                </a:extLst>
              </a:tr>
              <a:tr h="4693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effectLst/>
                        </a:rPr>
                        <a:t>7. PARTICIPATORY EXTENSION APPROACHES</a:t>
                      </a:r>
                    </a:p>
                  </a:txBody>
                  <a:tcPr/>
                </a:tc>
                <a:tc>
                  <a:txBody>
                    <a:bodyPr/>
                    <a:lstStyle/>
                    <a:p>
                      <a:pPr algn="ctr"/>
                      <a:r>
                        <a:rPr lang="en-US" b="1" dirty="0"/>
                        <a:t>15</a:t>
                      </a:r>
                      <a:endParaRPr lang="en-IN" b="1" dirty="0"/>
                    </a:p>
                  </a:txBody>
                  <a:tcPr/>
                </a:tc>
                <a:extLst>
                  <a:ext uri="{0D108BD9-81ED-4DB2-BD59-A6C34878D82A}">
                    <a16:rowId xmlns:a16="http://schemas.microsoft.com/office/drawing/2014/main" val="1167956596"/>
                  </a:ext>
                </a:extLst>
              </a:tr>
              <a:tr h="3673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1" dirty="0">
                          <a:effectLst/>
                        </a:rPr>
                        <a:t>8. MARKET-ORIENTED EXTENSION</a:t>
                      </a:r>
                    </a:p>
                  </a:txBody>
                  <a:tcPr/>
                </a:tc>
                <a:tc>
                  <a:txBody>
                    <a:bodyPr/>
                    <a:lstStyle/>
                    <a:p>
                      <a:pPr algn="ctr"/>
                      <a:r>
                        <a:rPr lang="en-US" b="1" dirty="0"/>
                        <a:t>18</a:t>
                      </a:r>
                      <a:endParaRPr lang="en-IN" b="1" dirty="0"/>
                    </a:p>
                  </a:txBody>
                  <a:tcPr/>
                </a:tc>
                <a:extLst>
                  <a:ext uri="{0D108BD9-81ED-4DB2-BD59-A6C34878D82A}">
                    <a16:rowId xmlns:a16="http://schemas.microsoft.com/office/drawing/2014/main" val="3401091282"/>
                  </a:ext>
                </a:extLst>
              </a:tr>
              <a:tr h="6428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effectLst/>
                        </a:rPr>
                        <a:t>9. PUBLIC-PRIVATE PARTNERSHIPS (PPP) IN EXTENSION</a:t>
                      </a:r>
                    </a:p>
                  </a:txBody>
                  <a:tcPr/>
                </a:tc>
                <a:tc>
                  <a:txBody>
                    <a:bodyPr/>
                    <a:lstStyle/>
                    <a:p>
                      <a:pPr algn="ctr"/>
                      <a:r>
                        <a:rPr lang="en-US" b="1" dirty="0"/>
                        <a:t>21</a:t>
                      </a:r>
                      <a:endParaRPr lang="en-IN" b="1" dirty="0"/>
                    </a:p>
                  </a:txBody>
                  <a:tcPr/>
                </a:tc>
                <a:extLst>
                  <a:ext uri="{0D108BD9-81ED-4DB2-BD59-A6C34878D82A}">
                    <a16:rowId xmlns:a16="http://schemas.microsoft.com/office/drawing/2014/main" val="3266527260"/>
                  </a:ext>
                </a:extLst>
              </a:tr>
              <a:tr h="642863">
                <a:tc>
                  <a:txBody>
                    <a:bodyPr/>
                    <a:lstStyle/>
                    <a:p>
                      <a:r>
                        <a:rPr lang="en-IN" b="1" dirty="0"/>
                        <a:t>10. FUTURE DIRECTIONS IN AGRICULTURAL EXTENSION</a:t>
                      </a:r>
                    </a:p>
                  </a:txBody>
                  <a:tcPr/>
                </a:tc>
                <a:tc>
                  <a:txBody>
                    <a:bodyPr/>
                    <a:lstStyle/>
                    <a:p>
                      <a:pPr algn="ctr"/>
                      <a:r>
                        <a:rPr lang="en-US" b="1" dirty="0"/>
                        <a:t>25</a:t>
                      </a:r>
                      <a:endParaRPr lang="en-IN" b="1" dirty="0"/>
                    </a:p>
                  </a:txBody>
                  <a:tcPr/>
                </a:tc>
                <a:extLst>
                  <a:ext uri="{0D108BD9-81ED-4DB2-BD59-A6C34878D82A}">
                    <a16:rowId xmlns:a16="http://schemas.microsoft.com/office/drawing/2014/main" val="795854518"/>
                  </a:ext>
                </a:extLst>
              </a:tr>
              <a:tr h="367350">
                <a:tc>
                  <a:txBody>
                    <a:bodyPr/>
                    <a:lstStyle/>
                    <a:p>
                      <a:r>
                        <a:rPr lang="en-IN" b="1" dirty="0"/>
                        <a:t>11. CONCLUSION</a:t>
                      </a:r>
                    </a:p>
                  </a:txBody>
                  <a:tcPr/>
                </a:tc>
                <a:tc>
                  <a:txBody>
                    <a:bodyPr/>
                    <a:lstStyle/>
                    <a:p>
                      <a:pPr algn="ctr"/>
                      <a:r>
                        <a:rPr lang="en-US" b="1" dirty="0"/>
                        <a:t>28</a:t>
                      </a:r>
                      <a:endParaRPr lang="en-IN" b="1" dirty="0"/>
                    </a:p>
                  </a:txBody>
                  <a:tcPr/>
                </a:tc>
                <a:extLst>
                  <a:ext uri="{0D108BD9-81ED-4DB2-BD59-A6C34878D82A}">
                    <a16:rowId xmlns:a16="http://schemas.microsoft.com/office/drawing/2014/main" val="2108414114"/>
                  </a:ext>
                </a:extLst>
              </a:tr>
              <a:tr h="367350">
                <a:tc>
                  <a:txBody>
                    <a:bodyPr/>
                    <a:lstStyle/>
                    <a:p>
                      <a:r>
                        <a:rPr lang="en-IN" b="1" dirty="0"/>
                        <a:t>12. REFERENCES</a:t>
                      </a:r>
                    </a:p>
                  </a:txBody>
                  <a:tcPr/>
                </a:tc>
                <a:tc>
                  <a:txBody>
                    <a:bodyPr/>
                    <a:lstStyle/>
                    <a:p>
                      <a:pPr algn="ctr"/>
                      <a:r>
                        <a:rPr lang="en-US" b="1" dirty="0"/>
                        <a:t>30</a:t>
                      </a:r>
                      <a:endParaRPr lang="en-IN" b="1" dirty="0"/>
                    </a:p>
                  </a:txBody>
                  <a:tcPr/>
                </a:tc>
                <a:extLst>
                  <a:ext uri="{0D108BD9-81ED-4DB2-BD59-A6C34878D82A}">
                    <a16:rowId xmlns:a16="http://schemas.microsoft.com/office/drawing/2014/main" val="1432331469"/>
                  </a:ext>
                </a:extLst>
              </a:tr>
            </a:tbl>
          </a:graphicData>
        </a:graphic>
      </p:graphicFrame>
    </p:spTree>
    <p:extLst>
      <p:ext uri="{BB962C8B-B14F-4D97-AF65-F5344CB8AC3E}">
        <p14:creationId xmlns:p14="http://schemas.microsoft.com/office/powerpoint/2010/main" val="223756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EDDF0-2D05-DA9B-A9FD-9E23CEA9785B}"/>
              </a:ext>
            </a:extLst>
          </p:cNvPr>
          <p:cNvSpPr>
            <a:spLocks noGrp="1"/>
          </p:cNvSpPr>
          <p:nvPr>
            <p:ph type="title"/>
          </p:nvPr>
        </p:nvSpPr>
        <p:spPr>
          <a:xfrm rot="16200000">
            <a:off x="-3128748" y="3156044"/>
            <a:ext cx="6858003" cy="545911"/>
          </a:xfrm>
        </p:spPr>
        <p:txBody>
          <a:bodyPr>
            <a:normAutofit/>
          </a:bodyPr>
          <a:lstStyle/>
          <a:p>
            <a:pPr algn="ctr"/>
            <a:r>
              <a:rPr lang="en-IN" sz="3200" b="1" dirty="0">
                <a:effectLst/>
              </a:rPr>
              <a:t>CLIMATE-SMART EXTENSION</a:t>
            </a:r>
            <a:endParaRPr lang="en-IN" sz="3200" dirty="0"/>
          </a:p>
        </p:txBody>
      </p:sp>
      <p:sp>
        <p:nvSpPr>
          <p:cNvPr id="3" name="Content Placeholder 2">
            <a:extLst>
              <a:ext uri="{FF2B5EF4-FFF2-40B4-BE49-F238E27FC236}">
                <a16:creationId xmlns:a16="http://schemas.microsoft.com/office/drawing/2014/main" id="{D3A86758-594C-487C-FA25-0A05CC65EED3}"/>
              </a:ext>
            </a:extLst>
          </p:cNvPr>
          <p:cNvSpPr>
            <a:spLocks noGrp="1"/>
          </p:cNvSpPr>
          <p:nvPr>
            <p:ph idx="1"/>
          </p:nvPr>
        </p:nvSpPr>
        <p:spPr>
          <a:xfrm rot="16200000">
            <a:off x="2939955" y="-2366748"/>
            <a:ext cx="6858002" cy="11591493"/>
          </a:xfrm>
        </p:spPr>
        <p:txBody>
          <a:bodyPr>
            <a:noAutofit/>
          </a:bodyPr>
          <a:lstStyle/>
          <a:p>
            <a:r>
              <a:rPr lang="en-US" sz="2000" dirty="0"/>
              <a:t>Climate change has emerged as one of the most serious challenges to global agriculture. Increasing temperatures, erratic rainfall patterns, frequent droughts and floods, and the rising incidence of pests and diseases are directly affecting agricultural productivity and farmers’ livelihoods. In this context, conventional agricultural extension systems, which mainly focus on increasing crop production, are no longer sufficient. To respond effectively to climate variability and change, the concept of Climate-Smart Extension (CSE) has gained importance as a modern, adaptive, and farmer-centric approach.</a:t>
            </a:r>
          </a:p>
          <a:p>
            <a:r>
              <a:rPr lang="en-US" sz="2000" dirty="0"/>
              <a:t>Meaning of Climate-Smart Extension</a:t>
            </a:r>
          </a:p>
          <a:p>
            <a:r>
              <a:rPr lang="en-US" sz="2000" dirty="0"/>
              <a:t>Climate-Smart Extension refers to an extension approach that supports farmers in adopting climate-smart agriculture (CSA) practices through timely information, capacity building, and the use of modern technologies. It integrates climate science with extension services to help farmers make informed decisions under changing climatic conditions. The main aim of climate-smart extension is to enhance agricultural productivity, strengthen resilience to climate risks, and reduce negative environmental impacts.</a:t>
            </a:r>
          </a:p>
          <a:p>
            <a:r>
              <a:rPr lang="en-US" sz="2000" dirty="0"/>
              <a:t>In simple terms, climate-smart extension helps farmers understand climate risks, adapt their farming practices, and sustain their income and food security in the long run.</a:t>
            </a:r>
          </a:p>
          <a:p>
            <a:r>
              <a:rPr lang="en-US" sz="2000" dirty="0"/>
              <a:t>Need for Climate-Smart Extension</a:t>
            </a:r>
          </a:p>
          <a:p>
            <a:r>
              <a:rPr lang="en-US" sz="2000" dirty="0"/>
              <a:t>Agriculture is highly dependent on weather and climate, especially in developing countries where a large proportion of farming is rain-fed. Climate change has increased uncertainty in farming operations such as sowing time, crop selection, irrigation scheduling, and pest management. Small and marginal farmers are particularly vulnerable because of limited access to resources, technology, and timely information.</a:t>
            </a:r>
          </a:p>
          <a:p>
            <a:r>
              <a:rPr lang="en-US" sz="2000" dirty="0"/>
              <a:t>Traditional extension systems often fail to address climate-related risks and focus mainly on short-term productivity. Climate-smart extension is needed to:</a:t>
            </a:r>
          </a:p>
          <a:p>
            <a:r>
              <a:rPr lang="en-US" sz="2000" dirty="0"/>
              <a:t>Reduce crop losses due to climate extremes</a:t>
            </a:r>
          </a:p>
          <a:p>
            <a:pPr marL="0" indent="0" algn="ctr">
              <a:buNone/>
            </a:pPr>
            <a:r>
              <a:rPr lang="en-US" sz="2000" b="1" dirty="0"/>
              <a:t>(10)</a:t>
            </a:r>
          </a:p>
        </p:txBody>
      </p:sp>
    </p:spTree>
    <p:extLst>
      <p:ext uri="{BB962C8B-B14F-4D97-AF65-F5344CB8AC3E}">
        <p14:creationId xmlns:p14="http://schemas.microsoft.com/office/powerpoint/2010/main" val="4119950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722B8-6F2A-DA07-1782-E4979266871D}"/>
              </a:ext>
            </a:extLst>
          </p:cNvPr>
          <p:cNvSpPr>
            <a:spLocks noGrp="1"/>
          </p:cNvSpPr>
          <p:nvPr>
            <p:ph type="title"/>
          </p:nvPr>
        </p:nvSpPr>
        <p:spPr>
          <a:xfrm flipH="1">
            <a:off x="-1951630" y="694685"/>
            <a:ext cx="1070212" cy="110533"/>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840501AE-516F-310B-1CE3-E8CBB9EFC469}"/>
              </a:ext>
            </a:extLst>
          </p:cNvPr>
          <p:cNvSpPr>
            <a:spLocks noGrp="1"/>
          </p:cNvSpPr>
          <p:nvPr>
            <p:ph idx="1"/>
          </p:nvPr>
        </p:nvSpPr>
        <p:spPr>
          <a:xfrm rot="16200000">
            <a:off x="2671202" y="-2667000"/>
            <a:ext cx="6849596" cy="12192000"/>
          </a:xfrm>
        </p:spPr>
        <p:txBody>
          <a:bodyPr>
            <a:normAutofit fontScale="25000" lnSpcReduction="20000"/>
          </a:bodyPr>
          <a:lstStyle/>
          <a:p>
            <a:r>
              <a:rPr lang="en-US" sz="8000" dirty="0"/>
              <a:t>Improve farmers’ adaptive capacity</a:t>
            </a:r>
          </a:p>
          <a:p>
            <a:r>
              <a:rPr lang="en-US" sz="8000" dirty="0"/>
              <a:t>Promote sustainable use of natural resources</a:t>
            </a:r>
          </a:p>
          <a:p>
            <a:r>
              <a:rPr lang="en-US" sz="8000" dirty="0"/>
              <a:t>Ensure food, nutritional, and livelihood security</a:t>
            </a:r>
          </a:p>
          <a:p>
            <a:r>
              <a:rPr lang="en-US" sz="8000" dirty="0"/>
              <a:t>Objectives of Climate-Smart Extension</a:t>
            </a:r>
          </a:p>
          <a:p>
            <a:r>
              <a:rPr lang="en-US" sz="8000" dirty="0"/>
              <a:t>The major objectives of climate-smart extension include:</a:t>
            </a:r>
          </a:p>
          <a:p>
            <a:r>
              <a:rPr lang="en-US" sz="8000" dirty="0"/>
              <a:t>Enhancing resilience of farming systems to climate variability</a:t>
            </a:r>
          </a:p>
          <a:p>
            <a:r>
              <a:rPr lang="en-US" sz="8000" dirty="0"/>
              <a:t>Promoting climate-smart agricultural practices</a:t>
            </a:r>
          </a:p>
          <a:p>
            <a:r>
              <a:rPr lang="en-US" sz="8000" dirty="0"/>
              <a:t>Providing timely and location-specific climate and weather advisories</a:t>
            </a:r>
          </a:p>
          <a:p>
            <a:r>
              <a:rPr lang="en-US" sz="8000" dirty="0"/>
              <a:t>Reducing greenhouse gas emissions from agriculture</a:t>
            </a:r>
          </a:p>
          <a:p>
            <a:r>
              <a:rPr lang="en-US" sz="8000" dirty="0"/>
              <a:t>Strengthening farmers’ knowledge, skills, and decision-making ability</a:t>
            </a:r>
          </a:p>
          <a:p>
            <a:r>
              <a:rPr lang="en-US" sz="8000" dirty="0"/>
              <a:t>Key Components of Climate-Smart Extension</a:t>
            </a:r>
          </a:p>
          <a:p>
            <a:r>
              <a:rPr lang="en-US" sz="8000" b="1" dirty="0"/>
              <a:t>1. Climate and Weather Information Services</a:t>
            </a:r>
          </a:p>
          <a:p>
            <a:r>
              <a:rPr lang="en-US" sz="8000" dirty="0"/>
              <a:t>One of the core components of climate-smart extension is the delivery of reliable weather forecasts, seasonal climate predictions, and early warning systems. Agrometeorological advisories help farmers decide the appropriate time for sowing, irrigation, fertilizer application, and harvesting, thereby reducing climate-related risks.</a:t>
            </a:r>
            <a:endParaRPr lang="en-US" sz="8000" b="1" dirty="0"/>
          </a:p>
          <a:p>
            <a:r>
              <a:rPr lang="en-US" sz="8000" b="1" dirty="0"/>
              <a:t>2. Promotion of Climate-Smart Agricultural Practices</a:t>
            </a:r>
          </a:p>
          <a:p>
            <a:r>
              <a:rPr lang="en-US" sz="8000" dirty="0"/>
              <a:t>Climate-smart extension encourages the adoption of practices that improve productivity and resilience, such as drought-tolerant crop varieties, crop diversification, conservation agriculture, agroforestry, integrated nutrient management, and efficient water management techniques like drip and sprinkler irrigation.</a:t>
            </a:r>
          </a:p>
          <a:p>
            <a:r>
              <a:rPr lang="en-US" sz="8000" b="1" dirty="0"/>
              <a:t>3. Use of Information and Communication Technologies (ICTs)</a:t>
            </a:r>
          </a:p>
          <a:p>
            <a:r>
              <a:rPr lang="en-US" sz="8000" dirty="0"/>
              <a:t>ICT tools play a vital role in climate-smart extension. Mobile phones, SMS alerts, mobile applications, community radio, and digital platforms help in the rapid dissemination of climate and farm advisory information. These tools ensure wider reach and real-time communication between farmers and extension agencies.</a:t>
            </a:r>
          </a:p>
          <a:p>
            <a:r>
              <a:rPr lang="en-US" sz="8000" b="1" dirty="0"/>
              <a:t>4. Capacity Building and Training</a:t>
            </a:r>
          </a:p>
          <a:p>
            <a:r>
              <a:rPr lang="en-US" sz="8000" dirty="0"/>
              <a:t>Climate-smart extension emphasizes building the capacity of farmers through training programs, farmer field schools, demonstrations, and participatory learning approaches. Farmers are trained to understand climate risks, interpret advisories, and adopt suitable technologies based on local conditions.</a:t>
            </a:r>
          </a:p>
          <a:p>
            <a:pPr marL="0" indent="0" algn="ctr">
              <a:buNone/>
            </a:pPr>
            <a:r>
              <a:rPr lang="en-US" sz="8000" b="1" dirty="0"/>
              <a:t>(11)</a:t>
            </a:r>
          </a:p>
          <a:p>
            <a:endParaRPr lang="en-IN" b="1" dirty="0"/>
          </a:p>
        </p:txBody>
      </p:sp>
    </p:spTree>
    <p:extLst>
      <p:ext uri="{BB962C8B-B14F-4D97-AF65-F5344CB8AC3E}">
        <p14:creationId xmlns:p14="http://schemas.microsoft.com/office/powerpoint/2010/main" val="714328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42AB1-0EE7-C60D-FA1C-874C86D8B557}"/>
              </a:ext>
            </a:extLst>
          </p:cNvPr>
          <p:cNvSpPr>
            <a:spLocks noGrp="1"/>
          </p:cNvSpPr>
          <p:nvPr>
            <p:ph type="title"/>
          </p:nvPr>
        </p:nvSpPr>
        <p:spPr>
          <a:xfrm flipH="1">
            <a:off x="-3098042" y="2671596"/>
            <a:ext cx="319585" cy="562923"/>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095BA3DD-928A-BFA7-F333-C6C1A0A3333D}"/>
              </a:ext>
            </a:extLst>
          </p:cNvPr>
          <p:cNvSpPr>
            <a:spLocks noGrp="1"/>
          </p:cNvSpPr>
          <p:nvPr>
            <p:ph idx="1"/>
          </p:nvPr>
        </p:nvSpPr>
        <p:spPr>
          <a:xfrm rot="16200000">
            <a:off x="2946399" y="-2705101"/>
            <a:ext cx="6858001" cy="12268200"/>
          </a:xfrm>
        </p:spPr>
        <p:txBody>
          <a:bodyPr>
            <a:normAutofit lnSpcReduction="10000"/>
          </a:bodyPr>
          <a:lstStyle/>
          <a:p>
            <a:r>
              <a:rPr lang="en-US" sz="2000" dirty="0"/>
              <a:t>5. Participatory and Inclusive Approach</a:t>
            </a:r>
          </a:p>
          <a:p>
            <a:r>
              <a:rPr lang="en-US" sz="2000" dirty="0"/>
              <a:t>Farmers are actively involved in identifying problems, testing solutions, and sharing experiences. Local and indigenous knowledge is integrated with scientific recommendations. Special focus is given to women, youth, and marginalized farmers to ensure inclusiveness.</a:t>
            </a:r>
          </a:p>
          <a:p>
            <a:r>
              <a:rPr lang="en-US" sz="2000" dirty="0"/>
              <a:t>Role of Extension Personnel</a:t>
            </a:r>
          </a:p>
          <a:p>
            <a:r>
              <a:rPr lang="en-US" sz="2000" dirty="0"/>
              <a:t>Extension personnel play a crucial role in the successful implementation of climate-smart extension. They act as a link between climate scientists, researchers, and farmers. Their responsibilities include interpreting climate information, providing location-specific advisories, demonstrating climate-smart technologies, and encouraging collective action through farmer groups and cooperatives. Continuous training of extension workers is essential to improve their understanding of climate change and digital tools.</a:t>
            </a:r>
          </a:p>
          <a:p>
            <a:r>
              <a:rPr lang="en-US" sz="2000" dirty="0"/>
              <a:t>Climate-Smart Extension in India</a:t>
            </a:r>
          </a:p>
          <a:p>
            <a:r>
              <a:rPr lang="en-US" sz="2000" dirty="0"/>
              <a:t>In India, climate-smart extension is supported through institutions like Krishi Vigyan </a:t>
            </a:r>
            <a:r>
              <a:rPr lang="en-US" sz="2000" dirty="0" err="1"/>
              <a:t>Kendras</a:t>
            </a:r>
            <a:r>
              <a:rPr lang="en-US" sz="2000" dirty="0"/>
              <a:t> (KVKs), which provide weather-based advisories and conduct demonstrations on climate-resilient technologies. Government initiatives such as the National Mission for Sustainable Agriculture (NMSA) and weather-based </a:t>
            </a:r>
            <a:r>
              <a:rPr lang="en-US" sz="2000" dirty="0" err="1"/>
              <a:t>agro</a:t>
            </a:r>
            <a:r>
              <a:rPr lang="en-US" sz="2000" dirty="0"/>
              <a:t>-advisory services also contribute to strengthening climate-smart extension. Mobile-based advisory systems and climate-linked crop insurance schemes further support farmers in managing climate risks.</a:t>
            </a:r>
          </a:p>
          <a:p>
            <a:r>
              <a:rPr lang="en-US" sz="2000" dirty="0"/>
              <a:t>Challenges of Climate-Smart Extension</a:t>
            </a:r>
          </a:p>
          <a:p>
            <a:r>
              <a:rPr lang="en-US" sz="2000" dirty="0"/>
              <a:t>Despite its potential benefits, climate-smart extension faces several challenges, including limited availability of localized climate data, inadequate training of extension staff, poor digital infrastructure in rural areas, low awareness among farmers, and high costs of some climate-smart technologies. Addressing these challenges requires strong institutional support, policy interventions, and investments in research and capacity building.</a:t>
            </a:r>
          </a:p>
          <a:p>
            <a:endParaRPr lang="en-US" sz="2000" dirty="0"/>
          </a:p>
          <a:p>
            <a:endParaRPr lang="en-US" sz="2000" dirty="0"/>
          </a:p>
          <a:p>
            <a:pPr marL="0" indent="0" algn="ctr">
              <a:buNone/>
            </a:pPr>
            <a:endParaRPr lang="en-US" sz="2000" b="1" dirty="0"/>
          </a:p>
          <a:p>
            <a:pPr marL="0" indent="0" algn="ctr">
              <a:buNone/>
            </a:pPr>
            <a:endParaRPr lang="en-US" sz="2000" b="1" dirty="0"/>
          </a:p>
          <a:p>
            <a:pPr marL="0" indent="0" algn="ctr">
              <a:buNone/>
            </a:pPr>
            <a:r>
              <a:rPr lang="en-US" sz="2000" b="1" dirty="0"/>
              <a:t>(12)</a:t>
            </a:r>
            <a:endParaRPr lang="en-IN" sz="2000" b="1" dirty="0"/>
          </a:p>
          <a:p>
            <a:endParaRPr lang="en-IN" sz="2000" dirty="0"/>
          </a:p>
        </p:txBody>
      </p:sp>
    </p:spTree>
    <p:extLst>
      <p:ext uri="{BB962C8B-B14F-4D97-AF65-F5344CB8AC3E}">
        <p14:creationId xmlns:p14="http://schemas.microsoft.com/office/powerpoint/2010/main" val="238165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47428-7112-E60D-3D56-F775727F1A00}"/>
              </a:ext>
            </a:extLst>
          </p:cNvPr>
          <p:cNvSpPr>
            <a:spLocks noGrp="1"/>
          </p:cNvSpPr>
          <p:nvPr>
            <p:ph type="title"/>
          </p:nvPr>
        </p:nvSpPr>
        <p:spPr>
          <a:xfrm rot="16200000">
            <a:off x="-2966126" y="2966122"/>
            <a:ext cx="6858003" cy="925751"/>
          </a:xfrm>
        </p:spPr>
        <p:txBody>
          <a:bodyPr>
            <a:normAutofit fontScale="90000"/>
          </a:bodyPr>
          <a:lstStyle/>
          <a:p>
            <a:r>
              <a:rPr lang="en-US" sz="3200" b="1" dirty="0"/>
              <a:t>PRIVATIZATION OF EXTENSION SERVICES</a:t>
            </a:r>
            <a:endParaRPr lang="en-IN" sz="3000" dirty="0"/>
          </a:p>
        </p:txBody>
      </p:sp>
      <p:sp>
        <p:nvSpPr>
          <p:cNvPr id="3" name="Content Placeholder 2">
            <a:extLst>
              <a:ext uri="{FF2B5EF4-FFF2-40B4-BE49-F238E27FC236}">
                <a16:creationId xmlns:a16="http://schemas.microsoft.com/office/drawing/2014/main" id="{17CA9CDF-66C9-28BE-6E2B-B40C66280BA3}"/>
              </a:ext>
            </a:extLst>
          </p:cNvPr>
          <p:cNvSpPr>
            <a:spLocks noGrp="1"/>
          </p:cNvSpPr>
          <p:nvPr>
            <p:ph idx="1"/>
          </p:nvPr>
        </p:nvSpPr>
        <p:spPr>
          <a:xfrm rot="16200000">
            <a:off x="3181962" y="-2256215"/>
            <a:ext cx="6858004" cy="11370422"/>
          </a:xfrm>
        </p:spPr>
        <p:txBody>
          <a:bodyPr>
            <a:noAutofit/>
          </a:bodyPr>
          <a:lstStyle/>
          <a:p>
            <a:pPr marL="0" indent="0">
              <a:buNone/>
            </a:pPr>
            <a:r>
              <a:rPr lang="en-US" sz="2000" dirty="0"/>
              <a:t>Agricultural extension services play a crucial role in the development of agriculture by transferring knowledge, skills, and technologies from research institutions to farmers. Traditionally, these services have been provided by the government through public extension systems. However, due to increasing pressure on public finances, inefficiencies, and the growing demand for specialized services, many countries have started shifting towards the </a:t>
            </a:r>
            <a:r>
              <a:rPr lang="en-US" sz="2000" dirty="0" err="1"/>
              <a:t>privatisation</a:t>
            </a:r>
            <a:r>
              <a:rPr lang="en-US" sz="2000" dirty="0"/>
              <a:t> of extension services.</a:t>
            </a:r>
          </a:p>
          <a:p>
            <a:pPr marL="0" indent="0">
              <a:buNone/>
            </a:pPr>
            <a:r>
              <a:rPr lang="en-US" sz="2000" dirty="0"/>
              <a:t>Meaning of </a:t>
            </a:r>
            <a:r>
              <a:rPr lang="en-US" sz="2000" dirty="0" err="1"/>
              <a:t>Privatisation</a:t>
            </a:r>
            <a:r>
              <a:rPr lang="en-US" sz="2000" dirty="0"/>
              <a:t> of Extension Services</a:t>
            </a:r>
          </a:p>
          <a:p>
            <a:pPr marL="0" indent="0">
              <a:buNone/>
            </a:pPr>
            <a:r>
              <a:rPr lang="en-US" sz="2000" dirty="0" err="1"/>
              <a:t>Privatisation</a:t>
            </a:r>
            <a:r>
              <a:rPr lang="en-US" sz="2000" dirty="0"/>
              <a:t> of extension services refers to the process in which agricultural advisory and support services are provided by private organizations, companies, NGOs, cooperatives, or individuals instead of being fully managed and funded by the government. In this system, farmers may pay directly for extension services or receive them through private input suppliers, agribusiness firms, or consultancy agencies.</a:t>
            </a:r>
          </a:p>
          <a:p>
            <a:pPr marL="0" indent="0">
              <a:buNone/>
            </a:pPr>
            <a:r>
              <a:rPr lang="en-US" sz="2000" dirty="0" err="1"/>
              <a:t>Privatisation</a:t>
            </a:r>
            <a:r>
              <a:rPr lang="en-US" sz="2000" dirty="0"/>
              <a:t> does not always mean complete withdrawal of the government. Often, it involves public–private partnerships, partial cost recovery, or outsourcing of specific extension activities to private agencies.</a:t>
            </a:r>
          </a:p>
          <a:p>
            <a:pPr marL="0" indent="0">
              <a:buNone/>
            </a:pPr>
            <a:r>
              <a:rPr lang="en-US" sz="2000" dirty="0"/>
              <a:t>Need for </a:t>
            </a:r>
            <a:r>
              <a:rPr lang="en-US" sz="2000" dirty="0" err="1"/>
              <a:t>Privatisation</a:t>
            </a:r>
            <a:endParaRPr lang="en-US" sz="2000" dirty="0"/>
          </a:p>
          <a:p>
            <a:pPr marL="0" indent="0">
              <a:buNone/>
            </a:pPr>
            <a:r>
              <a:rPr lang="en-US" sz="2000" dirty="0"/>
              <a:t>The traditional public extension system faces several challenges such as limited manpower, insufficient funds, lack of accountability, and slow adoption of modern technologies. Governments often struggle to meet the diverse needs of farmers, especially small and marginal farmers. </a:t>
            </a:r>
            <a:r>
              <a:rPr lang="en-US" sz="2000" dirty="0" err="1"/>
              <a:t>Privatisation</a:t>
            </a:r>
            <a:r>
              <a:rPr lang="en-US" sz="2000" dirty="0"/>
              <a:t> is considered necessary to improve efficiency, quality, and reach of extension services.</a:t>
            </a:r>
          </a:p>
          <a:p>
            <a:pPr marL="0" indent="0">
              <a:buNone/>
            </a:pPr>
            <a:r>
              <a:rPr lang="en-US" sz="2000" dirty="0"/>
              <a:t>With the advancement of agriculture, farmers now require specialized information on precision farming, agribusiness management, export standards, climate-smart agriculture, and value addition. Private agencies are often better equipped to provide such services.</a:t>
            </a:r>
          </a:p>
          <a:p>
            <a:pPr marL="0" indent="0">
              <a:buNone/>
            </a:pPr>
            <a:r>
              <a:rPr lang="en-US" sz="2000" dirty="0"/>
              <a:t>Forms of </a:t>
            </a:r>
            <a:r>
              <a:rPr lang="en-US" sz="2000" dirty="0" err="1"/>
              <a:t>Privatised</a:t>
            </a:r>
            <a:r>
              <a:rPr lang="en-US" sz="2000" dirty="0"/>
              <a:t> Extension Services</a:t>
            </a:r>
          </a:p>
          <a:p>
            <a:pPr marL="0" indent="0" algn="ctr">
              <a:buNone/>
            </a:pPr>
            <a:r>
              <a:rPr lang="en-US" sz="2000" b="1" dirty="0"/>
              <a:t>(13)</a:t>
            </a:r>
          </a:p>
        </p:txBody>
      </p:sp>
    </p:spTree>
    <p:extLst>
      <p:ext uri="{BB962C8B-B14F-4D97-AF65-F5344CB8AC3E}">
        <p14:creationId xmlns:p14="http://schemas.microsoft.com/office/powerpoint/2010/main" val="1307401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96209-A1A9-8D0F-9BDB-918CADD96CCD}"/>
              </a:ext>
            </a:extLst>
          </p:cNvPr>
          <p:cNvSpPr>
            <a:spLocks noGrp="1"/>
          </p:cNvSpPr>
          <p:nvPr>
            <p:ph type="title"/>
          </p:nvPr>
        </p:nvSpPr>
        <p:spPr>
          <a:xfrm rot="15629242">
            <a:off x="-4626355" y="2616902"/>
            <a:ext cx="5476905" cy="626066"/>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F692A479-F264-DE51-678F-D24106567978}"/>
              </a:ext>
            </a:extLst>
          </p:cNvPr>
          <p:cNvSpPr>
            <a:spLocks noGrp="1"/>
          </p:cNvSpPr>
          <p:nvPr>
            <p:ph idx="1"/>
          </p:nvPr>
        </p:nvSpPr>
        <p:spPr>
          <a:xfrm rot="16200000">
            <a:off x="2667001" y="-2667002"/>
            <a:ext cx="6858002" cy="12192000"/>
          </a:xfrm>
        </p:spPr>
        <p:txBody>
          <a:bodyPr>
            <a:normAutofit fontScale="25000" lnSpcReduction="20000"/>
          </a:bodyPr>
          <a:lstStyle/>
          <a:p>
            <a:pPr marL="0" indent="0">
              <a:buNone/>
            </a:pPr>
            <a:r>
              <a:rPr lang="en-US" sz="6200" dirty="0" err="1"/>
              <a:t>Privatisation</a:t>
            </a:r>
            <a:r>
              <a:rPr lang="en-US" sz="6200" dirty="0"/>
              <a:t> of extension services can take different forms:</a:t>
            </a:r>
          </a:p>
          <a:p>
            <a:pPr marL="0" indent="0">
              <a:buNone/>
            </a:pPr>
            <a:r>
              <a:rPr lang="en-US" sz="6200" dirty="0"/>
              <a:t>Private consultancy services – Individual experts or firms provide paid advisory services to farmers.</a:t>
            </a:r>
          </a:p>
          <a:p>
            <a:pPr marL="0" indent="0">
              <a:buNone/>
            </a:pPr>
            <a:r>
              <a:rPr lang="en-US" sz="6200" dirty="0"/>
              <a:t>Input-based extension – Companies supplying seeds, fertilizers, pesticides, and machinery also offer technical advice.</a:t>
            </a:r>
          </a:p>
          <a:p>
            <a:pPr marL="0" indent="0">
              <a:buNone/>
            </a:pPr>
            <a:r>
              <a:rPr lang="en-US" sz="6200" dirty="0"/>
              <a:t>NGOs and farmer organizations – Non-governmental organizations and farmer producer organizations (FPOs) provide extension support.</a:t>
            </a:r>
          </a:p>
          <a:p>
            <a:pPr marL="0" indent="0">
              <a:buNone/>
            </a:pPr>
            <a:r>
              <a:rPr lang="en-US" sz="6200" dirty="0"/>
              <a:t>Contract farming extension – Agribusiness firms guide farmers to produce specific crops as per market demand.</a:t>
            </a:r>
          </a:p>
          <a:p>
            <a:pPr marL="0" indent="0">
              <a:buNone/>
            </a:pPr>
            <a:r>
              <a:rPr lang="en-US" sz="6200" dirty="0"/>
              <a:t>ICT-based private services – Mobile apps, helplines, and digital platforms offer paid or subscription-based advisory services.</a:t>
            </a:r>
          </a:p>
          <a:p>
            <a:pPr marL="0" indent="0">
              <a:buNone/>
            </a:pPr>
            <a:r>
              <a:rPr lang="en-US" sz="6200" dirty="0"/>
              <a:t>Advantages of </a:t>
            </a:r>
            <a:r>
              <a:rPr lang="en-US" sz="6200" dirty="0" err="1"/>
              <a:t>Privatisation</a:t>
            </a:r>
            <a:endParaRPr lang="en-US" sz="6200" dirty="0"/>
          </a:p>
          <a:p>
            <a:pPr marL="0" indent="0">
              <a:buNone/>
            </a:pPr>
            <a:r>
              <a:rPr lang="en-US" sz="6200" dirty="0" err="1"/>
              <a:t>Privatisation</a:t>
            </a:r>
            <a:r>
              <a:rPr lang="en-US" sz="6200" dirty="0"/>
              <a:t> of extension services has several benefits:</a:t>
            </a:r>
          </a:p>
          <a:p>
            <a:pPr marL="0" indent="0">
              <a:buNone/>
            </a:pPr>
            <a:r>
              <a:rPr lang="en-US" sz="6200" dirty="0"/>
              <a:t>Improved efficiency and accountability: Private service providers are result-oriented and accountable to farmers.</a:t>
            </a:r>
          </a:p>
          <a:p>
            <a:pPr marL="0" indent="0">
              <a:buNone/>
            </a:pPr>
            <a:r>
              <a:rPr lang="en-US" sz="6200" dirty="0"/>
              <a:t>Better quality of services: Experts with specialized knowledge can deliver accurate and timely advice.</a:t>
            </a:r>
          </a:p>
          <a:p>
            <a:pPr marL="0" indent="0">
              <a:buNone/>
            </a:pPr>
            <a:r>
              <a:rPr lang="en-US" sz="6200" dirty="0"/>
              <a:t>Demand-driven approach: Services are tailored to </a:t>
            </a:r>
            <a:r>
              <a:rPr lang="en-US" sz="8000" dirty="0" err="1"/>
              <a:t>farme</a:t>
            </a:r>
            <a:endParaRPr lang="en-US" sz="8000" dirty="0"/>
          </a:p>
          <a:p>
            <a:pPr marL="0" indent="0">
              <a:buNone/>
            </a:pPr>
            <a:r>
              <a:rPr lang="en-US" sz="8000" dirty="0" err="1"/>
              <a:t>rs</a:t>
            </a:r>
            <a:r>
              <a:rPr lang="en-US" sz="6200" dirty="0" err="1"/>
              <a:t>’</a:t>
            </a:r>
            <a:r>
              <a:rPr lang="en-US" sz="6200" dirty="0"/>
              <a:t> needs rather than following a top-down approach.</a:t>
            </a:r>
          </a:p>
          <a:p>
            <a:pPr marL="0" indent="0">
              <a:buNone/>
            </a:pPr>
            <a:r>
              <a:rPr lang="en-US" sz="6200" dirty="0"/>
              <a:t>Faster adoption of technology: Private extension promotes modern tools, mechanization, and innovative practices.</a:t>
            </a:r>
          </a:p>
          <a:p>
            <a:pPr marL="0" indent="0">
              <a:buNone/>
            </a:pPr>
            <a:r>
              <a:rPr lang="en-US" sz="6200" dirty="0"/>
              <a:t>Reduced burden on government: It helps governments reduce financial pressure and focus on policy-making and regulation.</a:t>
            </a:r>
          </a:p>
          <a:p>
            <a:pPr marL="0" indent="0">
              <a:buNone/>
            </a:pPr>
            <a:r>
              <a:rPr lang="en-US" sz="6200" dirty="0"/>
              <a:t>Disadvantages of </a:t>
            </a:r>
            <a:r>
              <a:rPr lang="en-US" sz="6200" dirty="0" err="1"/>
              <a:t>Privatisation</a:t>
            </a:r>
            <a:endParaRPr lang="en-US" sz="6200" dirty="0"/>
          </a:p>
          <a:p>
            <a:pPr marL="0" indent="0">
              <a:buNone/>
            </a:pPr>
            <a:r>
              <a:rPr lang="en-US" sz="6200" dirty="0"/>
              <a:t>Despite its advantages, </a:t>
            </a:r>
            <a:r>
              <a:rPr lang="en-US" sz="6200" dirty="0" err="1"/>
              <a:t>privatisation</a:t>
            </a:r>
            <a:r>
              <a:rPr lang="en-US" sz="6200" dirty="0"/>
              <a:t> has some limitations:</a:t>
            </a:r>
          </a:p>
          <a:p>
            <a:pPr marL="0" indent="0">
              <a:buNone/>
            </a:pPr>
            <a:r>
              <a:rPr lang="en-US" sz="6200" dirty="0"/>
              <a:t>High cost for farmers: Poor and small farmers may not afford paid services.</a:t>
            </a:r>
          </a:p>
          <a:p>
            <a:pPr marL="0" indent="0">
              <a:buNone/>
            </a:pPr>
            <a:r>
              <a:rPr lang="en-US" sz="6200" dirty="0"/>
              <a:t>Neglect of marginal farmers: Private agencies often focus on progressive or commercial farmers.</a:t>
            </a:r>
          </a:p>
          <a:p>
            <a:pPr marL="0" indent="0">
              <a:buNone/>
            </a:pPr>
            <a:r>
              <a:rPr lang="en-US" sz="6200" dirty="0"/>
              <a:t>Profit-oriented approach: Advice may be biased toward selling products rather than farmers’ welfare.</a:t>
            </a:r>
          </a:p>
          <a:p>
            <a:pPr marL="0" indent="0">
              <a:buNone/>
            </a:pPr>
            <a:r>
              <a:rPr lang="en-US" sz="6200" dirty="0"/>
              <a:t>Unequal access: Remote and backward regions may remain underserved.</a:t>
            </a:r>
          </a:p>
          <a:p>
            <a:pPr marL="0" indent="0">
              <a:buNone/>
            </a:pPr>
            <a:r>
              <a:rPr lang="en-US" sz="6200" dirty="0"/>
              <a:t>Risk of misinformation: Without proper regulation, incorrect or misleading advice may be provided.</a:t>
            </a:r>
          </a:p>
          <a:p>
            <a:pPr marL="0" indent="0">
              <a:buNone/>
            </a:pPr>
            <a:r>
              <a:rPr lang="en-US" sz="6200" dirty="0"/>
              <a:t>Role of Government in a </a:t>
            </a:r>
            <a:r>
              <a:rPr lang="en-US" sz="6200" dirty="0" err="1"/>
              <a:t>Privatised</a:t>
            </a:r>
            <a:r>
              <a:rPr lang="en-US" sz="6200" dirty="0"/>
              <a:t> System</a:t>
            </a:r>
          </a:p>
          <a:p>
            <a:pPr marL="0" indent="0">
              <a:buNone/>
            </a:pPr>
            <a:r>
              <a:rPr lang="en-US" sz="6200" dirty="0"/>
              <a:t>Even under </a:t>
            </a:r>
            <a:r>
              <a:rPr lang="en-US" sz="6200" dirty="0" err="1"/>
              <a:t>privatisation</a:t>
            </a:r>
            <a:r>
              <a:rPr lang="en-US" sz="6200" dirty="0"/>
              <a:t>, the government has an important role to play. It should act as a facilitator, regulator, and supporter. The government must ensure quality control, protect farmers’ interests, and support small farmers through subsidies or vouchers for extension services. Public extension agencies can focus on resource-poor farmers, natural resource management, and social objectives such as sustainability and food security.</a:t>
            </a:r>
          </a:p>
          <a:p>
            <a:pPr marL="0" indent="0">
              <a:buNone/>
            </a:pPr>
            <a:r>
              <a:rPr lang="en-US" sz="6200" dirty="0"/>
              <a:t>Public–private partnerships can combine the strengths of both sectors, ensuring wider coverage and better service delivery.</a:t>
            </a:r>
          </a:p>
          <a:p>
            <a:pPr marL="0" indent="0">
              <a:buNone/>
            </a:pPr>
            <a:r>
              <a:rPr lang="en-US" sz="6200" dirty="0" err="1"/>
              <a:t>Privatisation</a:t>
            </a:r>
            <a:r>
              <a:rPr lang="en-US" sz="6200" dirty="0"/>
              <a:t> of Extension Services in India</a:t>
            </a:r>
          </a:p>
          <a:p>
            <a:pPr marL="0" indent="0">
              <a:buNone/>
            </a:pPr>
            <a:r>
              <a:rPr lang="en-US" sz="6200" dirty="0"/>
              <a:t>In India, extension services are gradually moving towards a pluralistic system. Initiatives like Agri-clinics and Agri-business </a:t>
            </a:r>
            <a:r>
              <a:rPr lang="en-US" sz="6200" dirty="0" err="1"/>
              <a:t>Centres</a:t>
            </a:r>
            <a:r>
              <a:rPr lang="en-US" sz="6200" dirty="0"/>
              <a:t> (ACABC), private </a:t>
            </a:r>
            <a:r>
              <a:rPr lang="en-US" sz="6200" dirty="0" err="1"/>
              <a:t>agri</a:t>
            </a:r>
            <a:r>
              <a:rPr lang="en-US" sz="6200" dirty="0"/>
              <a:t>-advisory startups, FPOs, and corporate-led extension under contract farming are examples of </a:t>
            </a:r>
            <a:r>
              <a:rPr lang="en-US" sz="6200" dirty="0" err="1"/>
              <a:t>privatisation</a:t>
            </a:r>
            <a:r>
              <a:rPr lang="en-US" sz="6200" dirty="0"/>
              <a:t>. Digital platforms and mobile-based advisory services are also playing an important role.</a:t>
            </a:r>
          </a:p>
          <a:p>
            <a:pPr marL="0" indent="0" algn="ctr">
              <a:buNone/>
            </a:pPr>
            <a:endParaRPr lang="en-US" sz="6200" dirty="0"/>
          </a:p>
          <a:p>
            <a:pPr marL="0" indent="0" algn="ctr">
              <a:buNone/>
            </a:pPr>
            <a:r>
              <a:rPr lang="en-US" sz="6200" b="1" dirty="0"/>
              <a:t>(14)</a:t>
            </a:r>
          </a:p>
          <a:p>
            <a:pPr marL="0" indent="0">
              <a:buNone/>
            </a:pPr>
            <a:endParaRPr lang="en-IN" dirty="0"/>
          </a:p>
        </p:txBody>
      </p:sp>
    </p:spTree>
    <p:extLst>
      <p:ext uri="{BB962C8B-B14F-4D97-AF65-F5344CB8AC3E}">
        <p14:creationId xmlns:p14="http://schemas.microsoft.com/office/powerpoint/2010/main" val="2674334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BDD28-4902-911C-4521-95D70108211C}"/>
              </a:ext>
            </a:extLst>
          </p:cNvPr>
          <p:cNvSpPr>
            <a:spLocks noGrp="1"/>
          </p:cNvSpPr>
          <p:nvPr>
            <p:ph type="title"/>
          </p:nvPr>
        </p:nvSpPr>
        <p:spPr>
          <a:xfrm rot="5400000" flipH="1" flipV="1">
            <a:off x="-2961191" y="2884990"/>
            <a:ext cx="6858003" cy="1088018"/>
          </a:xfrm>
        </p:spPr>
        <p:txBody>
          <a:bodyPr>
            <a:normAutofit/>
          </a:bodyPr>
          <a:lstStyle/>
          <a:p>
            <a:pPr algn="ctr"/>
            <a:r>
              <a:rPr lang="en-IN" sz="3000" b="1" dirty="0">
                <a:effectLst/>
              </a:rPr>
              <a:t>PARTICIPATORY EXTENSION APPROACHES</a:t>
            </a:r>
            <a:endParaRPr lang="en-IN" sz="3000" dirty="0"/>
          </a:p>
        </p:txBody>
      </p:sp>
      <p:sp>
        <p:nvSpPr>
          <p:cNvPr id="3" name="Content Placeholder 2">
            <a:extLst>
              <a:ext uri="{FF2B5EF4-FFF2-40B4-BE49-F238E27FC236}">
                <a16:creationId xmlns:a16="http://schemas.microsoft.com/office/drawing/2014/main" id="{84C981B7-8AC1-585A-FCFB-09BF724F5CFD}"/>
              </a:ext>
            </a:extLst>
          </p:cNvPr>
          <p:cNvSpPr>
            <a:spLocks noGrp="1"/>
          </p:cNvSpPr>
          <p:nvPr>
            <p:ph idx="1"/>
          </p:nvPr>
        </p:nvSpPr>
        <p:spPr>
          <a:xfrm rot="16200000">
            <a:off x="3124197" y="-2209803"/>
            <a:ext cx="6858005" cy="11277601"/>
          </a:xfrm>
        </p:spPr>
        <p:txBody>
          <a:bodyPr>
            <a:noAutofit/>
          </a:bodyPr>
          <a:lstStyle/>
          <a:p>
            <a:pPr marL="0" indent="0">
              <a:buNone/>
            </a:pPr>
            <a:r>
              <a:rPr lang="en-US" sz="2000" dirty="0"/>
              <a:t>Participatory Extension </a:t>
            </a:r>
            <a:r>
              <a:rPr lang="en-US" sz="2000" dirty="0" err="1"/>
              <a:t>Appro</a:t>
            </a:r>
            <a:r>
              <a:rPr lang="en-US" sz="2000" dirty="0"/>
              <a:t>, and rural livelihoods by transferring knowledge and technologies to farmers. Traditionally, extension followed a top-down approach, where experts decided what farmers should do. However, this approach often failed because it ignored farmers’ local knowledge, needs, and conditions. To overcome these limitations, Participatory Extension Approaches (PEAs) were developed.</a:t>
            </a:r>
          </a:p>
          <a:p>
            <a:pPr marL="0" indent="0">
              <a:buNone/>
            </a:pPr>
            <a:r>
              <a:rPr lang="en-US" sz="2000" dirty="0"/>
              <a:t>Meaning of Participatory Extension Approaches</a:t>
            </a:r>
          </a:p>
          <a:p>
            <a:pPr marL="0" indent="0">
              <a:buNone/>
            </a:pPr>
            <a:r>
              <a:rPr lang="en-US" sz="2000" dirty="0"/>
              <a:t>Participatory extension approaches refer to methods of agricultural extension in which farmers actively participate in identifying problems, planning solutions, implementing activities, and evaluating outcomes. In this approach, farmers are not treated as passive recipients of information but as partners and co-learners in the extension process.</a:t>
            </a:r>
          </a:p>
          <a:p>
            <a:pPr marL="0" indent="0">
              <a:buNone/>
            </a:pPr>
            <a:r>
              <a:rPr lang="en-US" sz="2000" dirty="0"/>
              <a:t>The extension worker acts as a facilitator, while farmers contribute their indigenous knowledge, experience, and decision-making ability. Learning is mutual, interactive, and based on real field conditions.</a:t>
            </a:r>
          </a:p>
          <a:p>
            <a:pPr marL="0" indent="0">
              <a:buNone/>
            </a:pPr>
            <a:r>
              <a:rPr lang="en-US" sz="2000" dirty="0"/>
              <a:t>Need for Participatory Extension Approaches</a:t>
            </a:r>
          </a:p>
          <a:p>
            <a:pPr marL="0" indent="0">
              <a:buNone/>
            </a:pPr>
            <a:r>
              <a:rPr lang="en-US" sz="2000" dirty="0"/>
              <a:t>The need for participatory approaches arose due to several weaknesses in conventional extension systems:</a:t>
            </a:r>
          </a:p>
          <a:p>
            <a:pPr marL="0" indent="0">
              <a:buNone/>
            </a:pPr>
            <a:r>
              <a:rPr lang="en-US" sz="2000" dirty="0"/>
              <a:t>Technologies promoted were often unsuitable to local conditions</a:t>
            </a:r>
          </a:p>
          <a:p>
            <a:pPr marL="0" indent="0">
              <a:buNone/>
            </a:pPr>
            <a:r>
              <a:rPr lang="en-US" sz="2000" dirty="0"/>
              <a:t>Low adoption rates of recommended practices</a:t>
            </a:r>
          </a:p>
          <a:p>
            <a:pPr marL="0" indent="0">
              <a:buNone/>
            </a:pPr>
            <a:r>
              <a:rPr lang="en-US" sz="2000" dirty="0"/>
              <a:t>Lack of farmer ownership and motivation</a:t>
            </a:r>
          </a:p>
          <a:p>
            <a:pPr marL="0" indent="0">
              <a:buNone/>
            </a:pPr>
            <a:r>
              <a:rPr lang="en-US" sz="2000" dirty="0"/>
              <a:t>Diversity of farming systems and socio-economic conditions</a:t>
            </a:r>
          </a:p>
          <a:p>
            <a:pPr marL="0" indent="0">
              <a:buNone/>
            </a:pPr>
            <a:r>
              <a:rPr lang="en-US" sz="2000" dirty="0"/>
              <a:t>Growing focus on sustainability and natural resource management</a:t>
            </a:r>
          </a:p>
          <a:p>
            <a:pPr marL="0" indent="0">
              <a:buNone/>
            </a:pPr>
            <a:r>
              <a:rPr lang="en-US" sz="2000" dirty="0"/>
              <a:t>Participatory approaches help address these issues by making extension farmer-centered, need-based, and location-specific.</a:t>
            </a:r>
          </a:p>
          <a:p>
            <a:pPr marL="0" indent="0">
              <a:buNone/>
            </a:pPr>
            <a:endParaRPr lang="en-US" sz="2000" b="1" dirty="0"/>
          </a:p>
          <a:p>
            <a:pPr marL="0" indent="0" algn="ctr">
              <a:buNone/>
            </a:pPr>
            <a:r>
              <a:rPr lang="en-US" sz="2000" b="1" dirty="0"/>
              <a:t>(15)</a:t>
            </a:r>
          </a:p>
        </p:txBody>
      </p:sp>
    </p:spTree>
    <p:extLst>
      <p:ext uri="{BB962C8B-B14F-4D97-AF65-F5344CB8AC3E}">
        <p14:creationId xmlns:p14="http://schemas.microsoft.com/office/powerpoint/2010/main" val="2063244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6A4CA-C184-58FB-7A2E-BBAD988C24C0}"/>
              </a:ext>
            </a:extLst>
          </p:cNvPr>
          <p:cNvSpPr>
            <a:spLocks noGrp="1"/>
          </p:cNvSpPr>
          <p:nvPr>
            <p:ph type="title"/>
          </p:nvPr>
        </p:nvSpPr>
        <p:spPr>
          <a:xfrm>
            <a:off x="-2969871" y="2217075"/>
            <a:ext cx="2611056" cy="954389"/>
          </a:xfrm>
        </p:spPr>
        <p:txBody>
          <a:bodyPr/>
          <a:lstStyle/>
          <a:p>
            <a:endParaRPr lang="en-IN" dirty="0"/>
          </a:p>
        </p:txBody>
      </p:sp>
      <p:sp>
        <p:nvSpPr>
          <p:cNvPr id="3" name="Content Placeholder 2">
            <a:extLst>
              <a:ext uri="{FF2B5EF4-FFF2-40B4-BE49-F238E27FC236}">
                <a16:creationId xmlns:a16="http://schemas.microsoft.com/office/drawing/2014/main" id="{02C9C026-514A-AC1A-4703-282BF4BD056E}"/>
              </a:ext>
            </a:extLst>
          </p:cNvPr>
          <p:cNvSpPr>
            <a:spLocks noGrp="1"/>
          </p:cNvSpPr>
          <p:nvPr>
            <p:ph idx="1"/>
          </p:nvPr>
        </p:nvSpPr>
        <p:spPr>
          <a:xfrm rot="16200000">
            <a:off x="2667000" y="-2667002"/>
            <a:ext cx="6858001" cy="12191999"/>
          </a:xfrm>
        </p:spPr>
        <p:txBody>
          <a:bodyPr>
            <a:noAutofit/>
          </a:bodyPr>
          <a:lstStyle/>
          <a:p>
            <a:pPr marL="0" indent="0">
              <a:buNone/>
            </a:pPr>
            <a:r>
              <a:rPr lang="en-US" sz="1900" dirty="0"/>
              <a:t>Principles of Participatory Extension</a:t>
            </a:r>
          </a:p>
          <a:p>
            <a:pPr marL="0" indent="0">
              <a:buNone/>
            </a:pPr>
            <a:r>
              <a:rPr lang="en-US" sz="1900" dirty="0"/>
              <a:t>Participatory extension approaches are based on the following principles:</a:t>
            </a:r>
          </a:p>
          <a:p>
            <a:pPr marL="0" indent="0">
              <a:buNone/>
            </a:pPr>
            <a:r>
              <a:rPr lang="en-US" sz="1900" dirty="0"/>
              <a:t>Farmer participation – Farmers are involved at every stage of extension activities.</a:t>
            </a:r>
          </a:p>
          <a:p>
            <a:pPr marL="0" indent="0">
              <a:buNone/>
            </a:pPr>
            <a:r>
              <a:rPr lang="en-US" sz="1900" dirty="0"/>
              <a:t>Respect for indigenous knowledge – Local knowledge is valued along with scientific knowledge.</a:t>
            </a:r>
          </a:p>
          <a:p>
            <a:pPr marL="0" indent="0">
              <a:buNone/>
            </a:pPr>
            <a:r>
              <a:rPr lang="en-US" sz="1900" dirty="0"/>
              <a:t>Learning by doing – Practical field-based learning is emphasized.</a:t>
            </a:r>
          </a:p>
          <a:p>
            <a:pPr marL="0" indent="0">
              <a:buNone/>
            </a:pPr>
            <a:r>
              <a:rPr lang="en-US" sz="1900" dirty="0"/>
              <a:t>Empowerment of farmers – Farmers gain confidence and decision-making skills.</a:t>
            </a:r>
          </a:p>
          <a:p>
            <a:pPr marL="0" indent="0">
              <a:buNone/>
            </a:pPr>
            <a:r>
              <a:rPr lang="en-US" sz="1900" dirty="0"/>
              <a:t>Bottom-up planning – Problems and solutions emerge from the community.</a:t>
            </a:r>
          </a:p>
          <a:p>
            <a:pPr marL="0" indent="0">
              <a:buNone/>
            </a:pPr>
            <a:r>
              <a:rPr lang="en-US" sz="1900" dirty="0"/>
              <a:t>Flexibility – Extension methods are adapted to local needs and situations.</a:t>
            </a:r>
          </a:p>
          <a:p>
            <a:pPr marL="0" indent="0">
              <a:buNone/>
            </a:pPr>
            <a:r>
              <a:rPr lang="en-US" sz="1900" dirty="0"/>
              <a:t>Major Participatory Extension Approaches</a:t>
            </a:r>
          </a:p>
          <a:p>
            <a:pPr marL="0" indent="0">
              <a:buNone/>
            </a:pPr>
            <a:r>
              <a:rPr lang="en-US" sz="1900" dirty="0"/>
              <a:t>1. Farmer Field School (FFS)</a:t>
            </a:r>
          </a:p>
          <a:p>
            <a:pPr marL="0" indent="0">
              <a:buNone/>
            </a:pPr>
            <a:r>
              <a:rPr lang="en-US" sz="1900" dirty="0"/>
              <a:t>Farmer Field School is one of the most popular participatory approaches. It involves a group of farmers who meet regularly during the cropping season to observe, analyze, and make decisions based on field conditions. Farmers learn through experiments, group discussions, and field observations.</a:t>
            </a:r>
          </a:p>
          <a:p>
            <a:pPr marL="0" indent="0">
              <a:buNone/>
            </a:pPr>
            <a:r>
              <a:rPr lang="en-US" sz="1900" dirty="0"/>
              <a:t>FFS has been widely used in integrated pest management (IPM), nutrient management, and climate-smart agriculture.</a:t>
            </a:r>
          </a:p>
          <a:p>
            <a:pPr marL="0" indent="0">
              <a:buNone/>
            </a:pPr>
            <a:r>
              <a:rPr lang="en-US" sz="1900" dirty="0"/>
              <a:t>2. Participatory Rural Appraisal (PRA)</a:t>
            </a:r>
          </a:p>
          <a:p>
            <a:pPr marL="0" indent="0">
              <a:buNone/>
            </a:pPr>
            <a:r>
              <a:rPr lang="en-US" sz="1900" dirty="0"/>
              <a:t>PRA is a set of tools and techniques used to understand rural conditions through active participation of villagers. Methods include social mapping, resource mapping, seasonal calendars, and problem ranking. PRA helps extension workers understand farmers’ priorities and design suitable interventions.</a:t>
            </a:r>
          </a:p>
          <a:p>
            <a:pPr marL="0" indent="0">
              <a:buNone/>
            </a:pPr>
            <a:r>
              <a:rPr lang="en-US" sz="1900" dirty="0"/>
              <a:t>3. On-Farm Trials and Demonstrations</a:t>
            </a:r>
          </a:p>
          <a:p>
            <a:pPr marL="0" indent="0">
              <a:buNone/>
            </a:pPr>
            <a:r>
              <a:rPr lang="en-US" sz="1900" dirty="0"/>
              <a:t>In participatory on-farm trials, farmers test new technologies on their own fields and compare them with existing practices. Farmers observe results directly and provide feedback, making technology adoption more effective.</a:t>
            </a:r>
          </a:p>
          <a:p>
            <a:pPr marL="0" indent="0">
              <a:buNone/>
            </a:pPr>
            <a:endParaRPr lang="en-US" sz="1900" dirty="0"/>
          </a:p>
          <a:p>
            <a:pPr marL="0" indent="0" algn="ctr">
              <a:buNone/>
            </a:pPr>
            <a:r>
              <a:rPr lang="en-US" sz="1900" b="1" dirty="0"/>
              <a:t>(16)</a:t>
            </a:r>
          </a:p>
          <a:p>
            <a:pPr marL="0" indent="0">
              <a:buNone/>
            </a:pPr>
            <a:endParaRPr lang="en-IN" sz="2000" dirty="0"/>
          </a:p>
        </p:txBody>
      </p:sp>
    </p:spTree>
    <p:extLst>
      <p:ext uri="{BB962C8B-B14F-4D97-AF65-F5344CB8AC3E}">
        <p14:creationId xmlns:p14="http://schemas.microsoft.com/office/powerpoint/2010/main" val="2552016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F36A1-2E01-6AF4-DA2A-5B2B6CB088DA}"/>
              </a:ext>
            </a:extLst>
          </p:cNvPr>
          <p:cNvSpPr>
            <a:spLocks noGrp="1"/>
          </p:cNvSpPr>
          <p:nvPr>
            <p:ph type="title"/>
          </p:nvPr>
        </p:nvSpPr>
        <p:spPr>
          <a:xfrm>
            <a:off x="-2530033" y="434574"/>
            <a:ext cx="2344838" cy="630298"/>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846ED934-11AF-9B8E-48F6-C38320D445CB}"/>
              </a:ext>
            </a:extLst>
          </p:cNvPr>
          <p:cNvSpPr>
            <a:spLocks noGrp="1"/>
          </p:cNvSpPr>
          <p:nvPr>
            <p:ph idx="1"/>
          </p:nvPr>
        </p:nvSpPr>
        <p:spPr>
          <a:xfrm rot="16200000">
            <a:off x="2667000" y="-2667004"/>
            <a:ext cx="6858001" cy="12191999"/>
          </a:xfrm>
        </p:spPr>
        <p:txBody>
          <a:bodyPr>
            <a:normAutofit fontScale="70000" lnSpcReduction="20000"/>
          </a:bodyPr>
          <a:lstStyle/>
          <a:p>
            <a:pPr marL="0" indent="0">
              <a:buNone/>
            </a:pPr>
            <a:r>
              <a:rPr lang="en-US" dirty="0"/>
              <a:t>4. Farmer-to-Farmer Extension</a:t>
            </a:r>
          </a:p>
          <a:p>
            <a:pPr marL="0" indent="0">
              <a:buNone/>
            </a:pPr>
            <a:r>
              <a:rPr lang="en-US" dirty="0"/>
              <a:t>In this approach, trained farmers share their knowledge and experiences with fellow farmers. Progressive farmers act as local resource persons. This approach is cost-effective and builds trust within the community.</a:t>
            </a:r>
          </a:p>
          <a:p>
            <a:pPr marL="0" indent="0">
              <a:buNone/>
            </a:pPr>
            <a:r>
              <a:rPr lang="en-US" dirty="0"/>
              <a:t>5. Self-Help Groups (SHGs) and Farmer Producer Organizations (FPOs)</a:t>
            </a:r>
          </a:p>
          <a:p>
            <a:pPr marL="0" indent="0">
              <a:buNone/>
            </a:pPr>
            <a:r>
              <a:rPr lang="en-US" dirty="0"/>
              <a:t>SHGs and FPOs promote collective learning and action among farmers. Extension activities conducted through groups encourage participation, leadership development, and access to markets and resources.</a:t>
            </a:r>
          </a:p>
          <a:p>
            <a:pPr marL="0" indent="0">
              <a:buNone/>
            </a:pPr>
            <a:r>
              <a:rPr lang="en-US" dirty="0"/>
              <a:t>Advantages of Participatory Extension Approaches</a:t>
            </a:r>
          </a:p>
          <a:p>
            <a:pPr marL="0" indent="0">
              <a:buNone/>
            </a:pPr>
            <a:r>
              <a:rPr lang="en-US" dirty="0"/>
              <a:t>Participatory extension approaches offer several benefits:</a:t>
            </a:r>
          </a:p>
          <a:p>
            <a:pPr marL="0" indent="0">
              <a:buNone/>
            </a:pPr>
            <a:r>
              <a:rPr lang="en-US" dirty="0"/>
              <a:t>Higher adoption of technologies due to farmer involvement</a:t>
            </a:r>
          </a:p>
          <a:p>
            <a:pPr marL="0" indent="0">
              <a:buNone/>
            </a:pPr>
            <a:r>
              <a:rPr lang="en-US" dirty="0"/>
              <a:t>Location-specific solutions based on real field conditions</a:t>
            </a:r>
          </a:p>
          <a:p>
            <a:pPr marL="0" indent="0">
              <a:buNone/>
            </a:pPr>
            <a:r>
              <a:rPr lang="en-US" dirty="0"/>
              <a:t>Empowered farmers with improved knowledge and skills</a:t>
            </a:r>
          </a:p>
          <a:p>
            <a:pPr marL="0" indent="0">
              <a:buNone/>
            </a:pPr>
            <a:r>
              <a:rPr lang="en-US" dirty="0"/>
              <a:t>Improved sustainability of farming systems</a:t>
            </a:r>
          </a:p>
          <a:p>
            <a:pPr marL="0" indent="0">
              <a:buNone/>
            </a:pPr>
            <a:r>
              <a:rPr lang="en-US" dirty="0"/>
              <a:t>Better feedback to researchers and policymakers</a:t>
            </a:r>
          </a:p>
          <a:p>
            <a:pPr marL="0" indent="0">
              <a:buNone/>
            </a:pPr>
            <a:r>
              <a:rPr lang="en-US" dirty="0"/>
              <a:t>Cost-effective extension delivery in the long run</a:t>
            </a:r>
          </a:p>
          <a:p>
            <a:pPr marL="0" indent="0">
              <a:buNone/>
            </a:pPr>
            <a:r>
              <a:rPr lang="en-US" dirty="0"/>
              <a:t>Limitations of Participatory Extension Approaches</a:t>
            </a:r>
          </a:p>
          <a:p>
            <a:pPr marL="0" indent="0">
              <a:buNone/>
            </a:pPr>
            <a:r>
              <a:rPr lang="en-US" dirty="0"/>
              <a:t>Despite their advantages, participatory approaches also have some limitations:</a:t>
            </a:r>
          </a:p>
          <a:p>
            <a:pPr marL="0" indent="0">
              <a:buNone/>
            </a:pPr>
            <a:r>
              <a:rPr lang="en-US" dirty="0"/>
              <a:t>Time-consuming process</a:t>
            </a:r>
          </a:p>
          <a:p>
            <a:pPr marL="0" indent="0">
              <a:buNone/>
            </a:pPr>
            <a:r>
              <a:rPr lang="en-US" dirty="0"/>
              <a:t>Requires skilled and trained facilitators</a:t>
            </a:r>
          </a:p>
          <a:p>
            <a:pPr marL="0" indent="0">
              <a:buNone/>
            </a:pPr>
            <a:r>
              <a:rPr lang="en-US" dirty="0"/>
              <a:t>Difficult to scale up quickly</a:t>
            </a:r>
          </a:p>
          <a:p>
            <a:pPr marL="0" indent="0">
              <a:buNone/>
            </a:pPr>
            <a:r>
              <a:rPr lang="en-US" dirty="0"/>
              <a:t>Conflicts may arise among group members</a:t>
            </a:r>
          </a:p>
          <a:p>
            <a:pPr marL="0" indent="0">
              <a:buNone/>
            </a:pPr>
            <a:r>
              <a:rPr lang="en-US" dirty="0"/>
              <a:t>Participation of women and marginal farmers may be limited if not properly encouraged</a:t>
            </a:r>
          </a:p>
          <a:p>
            <a:pPr marL="0" indent="0">
              <a:buNone/>
            </a:pPr>
            <a:r>
              <a:rPr lang="en-US" dirty="0"/>
              <a:t>Role of Extension Workers</a:t>
            </a:r>
          </a:p>
          <a:p>
            <a:pPr marL="0" indent="0">
              <a:buNone/>
            </a:pPr>
            <a:r>
              <a:rPr lang="en-US" dirty="0"/>
              <a:t>In participatory extension, the role of extension workers changes significantly. They act as facilitators, motivators, and coordinators rather than instructors. They encourage discussion, ensure equal participation, and help farmers analyze problems and make informed decisions.</a:t>
            </a:r>
          </a:p>
          <a:p>
            <a:pPr marL="0" indent="0">
              <a:buNone/>
            </a:pPr>
            <a:r>
              <a:rPr lang="en-US" dirty="0"/>
              <a:t>Participatory Extension Approaches in India</a:t>
            </a:r>
          </a:p>
          <a:p>
            <a:pPr marL="0" indent="0">
              <a:buNone/>
            </a:pPr>
            <a:r>
              <a:rPr lang="en-US" dirty="0"/>
              <a:t>In India, participatory approaches are increasingly adopted through programs like ATMA (Agricultural Technology Management Agency), Farmer Field Schools, SHGs, and FPOs. NGOs and research institutions also promote participatory methods to improve technology adoption and rural development.</a:t>
            </a:r>
            <a:endParaRPr lang="en-IN" dirty="0"/>
          </a:p>
          <a:p>
            <a:pPr marL="0" indent="0" algn="ctr">
              <a:buNone/>
            </a:pPr>
            <a:r>
              <a:rPr lang="en-IN" b="1" dirty="0"/>
              <a:t>(17)</a:t>
            </a:r>
          </a:p>
        </p:txBody>
      </p:sp>
    </p:spTree>
    <p:extLst>
      <p:ext uri="{BB962C8B-B14F-4D97-AF65-F5344CB8AC3E}">
        <p14:creationId xmlns:p14="http://schemas.microsoft.com/office/powerpoint/2010/main" val="465468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1D568-300F-C24C-C46B-1831F249EA9A}"/>
              </a:ext>
            </a:extLst>
          </p:cNvPr>
          <p:cNvSpPr>
            <a:spLocks noGrp="1"/>
          </p:cNvSpPr>
          <p:nvPr>
            <p:ph type="title"/>
          </p:nvPr>
        </p:nvSpPr>
        <p:spPr>
          <a:xfrm rot="16200000">
            <a:off x="-3102981" y="3010383"/>
            <a:ext cx="6858002" cy="837236"/>
          </a:xfrm>
        </p:spPr>
        <p:txBody>
          <a:bodyPr>
            <a:normAutofit/>
          </a:bodyPr>
          <a:lstStyle/>
          <a:p>
            <a:pPr algn="ctr"/>
            <a:r>
              <a:rPr lang="en-IN" sz="3200" b="1" dirty="0">
                <a:effectLst/>
              </a:rPr>
              <a:t>MARKET-ORIENTED EXTENSION</a:t>
            </a:r>
            <a:endParaRPr lang="en-IN" sz="3200" dirty="0"/>
          </a:p>
        </p:txBody>
      </p:sp>
      <p:sp>
        <p:nvSpPr>
          <p:cNvPr id="3" name="Content Placeholder 2">
            <a:extLst>
              <a:ext uri="{FF2B5EF4-FFF2-40B4-BE49-F238E27FC236}">
                <a16:creationId xmlns:a16="http://schemas.microsoft.com/office/drawing/2014/main" id="{2EDF7568-2C73-D4F7-D903-AE5BCCC3D9E7}"/>
              </a:ext>
            </a:extLst>
          </p:cNvPr>
          <p:cNvSpPr>
            <a:spLocks noGrp="1"/>
          </p:cNvSpPr>
          <p:nvPr>
            <p:ph idx="1"/>
          </p:nvPr>
        </p:nvSpPr>
        <p:spPr>
          <a:xfrm rot="16200000">
            <a:off x="3039318" y="-2294685"/>
            <a:ext cx="6858003" cy="11447362"/>
          </a:xfrm>
        </p:spPr>
        <p:txBody>
          <a:bodyPr>
            <a:normAutofit fontScale="25000" lnSpcReduction="20000"/>
          </a:bodyPr>
          <a:lstStyle/>
          <a:p>
            <a:pPr marL="0" indent="0">
              <a:buNone/>
            </a:pPr>
            <a:r>
              <a:rPr lang="en-US" sz="8000" dirty="0"/>
              <a:t>Market-Oriented Extension</a:t>
            </a:r>
          </a:p>
          <a:p>
            <a:pPr marL="0" indent="0">
              <a:buNone/>
            </a:pPr>
            <a:r>
              <a:rPr lang="en-US" sz="8000" dirty="0"/>
              <a:t>Agriculture is no longer limited to the production of crops and livestock only for subsistence. With globalization, commercialization, and changing consumer demand, agriculture has become a market-driven activity. In this context, agricultural extension has also evolved from a production-oriented approach to a market-oriented extension approach. Market-oriented extension helps farmers not only to produce more but also to produce what the market demands and sell it profitably.</a:t>
            </a:r>
          </a:p>
          <a:p>
            <a:pPr marL="0" indent="0">
              <a:buNone/>
            </a:pPr>
            <a:r>
              <a:rPr lang="en-US" sz="8000" dirty="0"/>
              <a:t>Meaning of Market-Oriented Extension</a:t>
            </a:r>
          </a:p>
          <a:p>
            <a:pPr marL="0" indent="0">
              <a:buNone/>
            </a:pPr>
            <a:r>
              <a:rPr lang="en-US" sz="8000" dirty="0"/>
              <a:t>Market-oriented extension refers to an extension approach that focuses on linking farmers to markets by providing information and services related to production, post-harvest management, value addition, pricing, quality standards, and marketing channels. It guides farmers in making informed decisions about what to produce, how much to produce, when to produce, and where to sell.</a:t>
            </a:r>
          </a:p>
          <a:p>
            <a:pPr marL="0" indent="0">
              <a:buNone/>
            </a:pPr>
            <a:r>
              <a:rPr lang="en-US" sz="8000" dirty="0"/>
              <a:t>In this approach, extension services cover the entire agricultural value chain, from input supply to final marketing, rather than focusing only on crop production.</a:t>
            </a:r>
          </a:p>
          <a:p>
            <a:pPr marL="0" indent="0">
              <a:buNone/>
            </a:pPr>
            <a:r>
              <a:rPr lang="en-US" sz="8000" dirty="0"/>
              <a:t>Need for Market-Oriented Extension</a:t>
            </a:r>
          </a:p>
          <a:p>
            <a:pPr marL="0" indent="0">
              <a:buNone/>
            </a:pPr>
            <a:r>
              <a:rPr lang="en-US" sz="8000" dirty="0"/>
              <a:t>Traditional extension systems mainly emphasized increasing production without considering market demand. This often led to problems such as overproduction, low prices, post-harvest losses, and farmer distress. Market-oriented extension is needed due to:</a:t>
            </a:r>
          </a:p>
          <a:p>
            <a:pPr marL="0" indent="0">
              <a:buNone/>
            </a:pPr>
            <a:r>
              <a:rPr lang="en-US" sz="8000" dirty="0"/>
              <a:t>Increasing commercialization of agriculture</a:t>
            </a:r>
          </a:p>
          <a:p>
            <a:pPr marL="0" indent="0">
              <a:buNone/>
            </a:pPr>
            <a:r>
              <a:rPr lang="en-US" sz="8000" dirty="0"/>
              <a:t>Rising input costs and price volatility</a:t>
            </a:r>
          </a:p>
          <a:p>
            <a:pPr marL="0" indent="0">
              <a:buNone/>
            </a:pPr>
            <a:r>
              <a:rPr lang="en-US" sz="8000" dirty="0"/>
              <a:t>Changing consumer preferences for quality and safety</a:t>
            </a:r>
          </a:p>
          <a:p>
            <a:pPr marL="0" indent="0">
              <a:buNone/>
            </a:pPr>
            <a:r>
              <a:rPr lang="en-US" sz="8000" dirty="0"/>
              <a:t>Expansion of agribusiness and value chains</a:t>
            </a:r>
          </a:p>
          <a:p>
            <a:pPr marL="0" indent="0">
              <a:buNone/>
            </a:pPr>
            <a:r>
              <a:rPr lang="en-US" sz="8000" dirty="0"/>
              <a:t>Need to increase farmers’ income rather than only productivity</a:t>
            </a:r>
          </a:p>
          <a:p>
            <a:pPr marL="0" indent="0">
              <a:buNone/>
            </a:pPr>
            <a:r>
              <a:rPr lang="en-US" sz="8000" dirty="0"/>
              <a:t>Market-oriented extension helps farmers shift from “production-led agriculture” to “market-led agriculture.”</a:t>
            </a:r>
          </a:p>
          <a:p>
            <a:pPr marL="0" indent="0">
              <a:buNone/>
            </a:pPr>
            <a:r>
              <a:rPr lang="en-US" sz="8000" dirty="0"/>
              <a:t>Key Features of Market-Oriented Extension</a:t>
            </a:r>
          </a:p>
          <a:p>
            <a:pPr marL="0" indent="0">
              <a:buNone/>
            </a:pPr>
            <a:r>
              <a:rPr lang="en-US" sz="8000" dirty="0"/>
              <a:t>Market-oriented extension has the following important features:</a:t>
            </a:r>
          </a:p>
          <a:p>
            <a:pPr marL="0" indent="0">
              <a:buNone/>
            </a:pPr>
            <a:r>
              <a:rPr lang="en-US" sz="8000" dirty="0"/>
              <a:t>Demand-driven production – Crops and commodities are selected based on market demand.</a:t>
            </a:r>
          </a:p>
          <a:p>
            <a:pPr marL="0" indent="0">
              <a:buNone/>
            </a:pPr>
            <a:r>
              <a:rPr lang="en-US" sz="8000" dirty="0"/>
              <a:t>Value chain approach – Focus on production, processing, storage, transportation, and marketing.</a:t>
            </a:r>
          </a:p>
          <a:p>
            <a:pPr marL="0" indent="0" algn="ctr">
              <a:buNone/>
            </a:pPr>
            <a:r>
              <a:rPr lang="en-US" sz="8000" b="1" dirty="0"/>
              <a:t>(18)</a:t>
            </a:r>
          </a:p>
        </p:txBody>
      </p:sp>
    </p:spTree>
    <p:extLst>
      <p:ext uri="{BB962C8B-B14F-4D97-AF65-F5344CB8AC3E}">
        <p14:creationId xmlns:p14="http://schemas.microsoft.com/office/powerpoint/2010/main" val="2046137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47A1D-3290-A64D-A3A5-DE07AB1B0627}"/>
              </a:ext>
            </a:extLst>
          </p:cNvPr>
          <p:cNvSpPr>
            <a:spLocks noGrp="1"/>
          </p:cNvSpPr>
          <p:nvPr>
            <p:ph type="title"/>
          </p:nvPr>
        </p:nvSpPr>
        <p:spPr>
          <a:xfrm>
            <a:off x="-2807825" y="778639"/>
            <a:ext cx="2807825" cy="1046986"/>
          </a:xfrm>
        </p:spPr>
        <p:txBody>
          <a:bodyPr/>
          <a:lstStyle/>
          <a:p>
            <a:endParaRPr lang="en-IN" dirty="0"/>
          </a:p>
        </p:txBody>
      </p:sp>
      <p:sp>
        <p:nvSpPr>
          <p:cNvPr id="3" name="Content Placeholder 2">
            <a:extLst>
              <a:ext uri="{FF2B5EF4-FFF2-40B4-BE49-F238E27FC236}">
                <a16:creationId xmlns:a16="http://schemas.microsoft.com/office/drawing/2014/main" id="{9DA95CCD-99E1-D5C7-7481-A5719BBDE232}"/>
              </a:ext>
            </a:extLst>
          </p:cNvPr>
          <p:cNvSpPr>
            <a:spLocks noGrp="1"/>
          </p:cNvSpPr>
          <p:nvPr>
            <p:ph idx="1"/>
          </p:nvPr>
        </p:nvSpPr>
        <p:spPr>
          <a:xfrm rot="16200000">
            <a:off x="2667000" y="-2667004"/>
            <a:ext cx="6858001" cy="12192001"/>
          </a:xfrm>
        </p:spPr>
        <p:txBody>
          <a:bodyPr>
            <a:noAutofit/>
          </a:bodyPr>
          <a:lstStyle/>
          <a:p>
            <a:pPr marL="0" indent="0">
              <a:buNone/>
            </a:pPr>
            <a:r>
              <a:rPr lang="en-US" sz="2000" dirty="0"/>
              <a:t>Market intelligence – Timely information on prices, demand, supply, and market trends.</a:t>
            </a:r>
          </a:p>
          <a:p>
            <a:pPr marL="0" indent="0">
              <a:buNone/>
            </a:pPr>
            <a:r>
              <a:rPr lang="en-US" sz="2000" dirty="0"/>
              <a:t>Quality and standards – Emphasis on grading, packaging, certification, and food safety.</a:t>
            </a:r>
          </a:p>
          <a:p>
            <a:pPr marL="0" indent="0">
              <a:buNone/>
            </a:pPr>
            <a:r>
              <a:rPr lang="en-US" sz="2000" dirty="0"/>
              <a:t>Farmer organization – Promotion of collective marketing through groups, SHGs, and FPOs.</a:t>
            </a:r>
          </a:p>
          <a:p>
            <a:pPr marL="0" indent="0">
              <a:buNone/>
            </a:pPr>
            <a:r>
              <a:rPr lang="en-US" sz="2000" dirty="0"/>
              <a:t>Entrepreneurship development – Encouraging farmers to become </a:t>
            </a:r>
            <a:r>
              <a:rPr lang="en-US" sz="2000" dirty="0" err="1"/>
              <a:t>agri</a:t>
            </a:r>
            <a:r>
              <a:rPr lang="en-US" sz="2000" dirty="0"/>
              <a:t>-entrepreneurs.</a:t>
            </a:r>
          </a:p>
          <a:p>
            <a:pPr marL="0" indent="0">
              <a:buNone/>
            </a:pPr>
            <a:r>
              <a:rPr lang="en-US" sz="2000" dirty="0"/>
              <a:t>Components of Market-Oriented Extension</a:t>
            </a:r>
          </a:p>
          <a:p>
            <a:pPr marL="0" indent="0">
              <a:buNone/>
            </a:pPr>
            <a:r>
              <a:rPr lang="en-US" sz="2000" dirty="0"/>
              <a:t>Market-oriented extension includes several components:</a:t>
            </a:r>
          </a:p>
          <a:p>
            <a:pPr marL="0" indent="0">
              <a:buNone/>
            </a:pPr>
            <a:r>
              <a:rPr lang="en-US" sz="2000" dirty="0"/>
              <a:t>1. Market Information Services</a:t>
            </a:r>
          </a:p>
          <a:p>
            <a:pPr marL="0" indent="0">
              <a:buNone/>
            </a:pPr>
            <a:r>
              <a:rPr lang="en-US" sz="2000" dirty="0"/>
              <a:t>Farmers receive information on market prices, demand, arrival trends, and future prospects through mobile phones, ICT tools, extension personnel, and market platforms. This helps farmers decide the right time and place to sell their produce.</a:t>
            </a:r>
          </a:p>
          <a:p>
            <a:pPr marL="0" indent="0">
              <a:buNone/>
            </a:pPr>
            <a:r>
              <a:rPr lang="en-US" sz="2000" dirty="0"/>
              <a:t>2. Production Planning Based on Market Demand</a:t>
            </a:r>
          </a:p>
          <a:p>
            <a:pPr marL="0" indent="0">
              <a:buNone/>
            </a:pPr>
            <a:r>
              <a:rPr lang="en-US" sz="2000" dirty="0"/>
              <a:t>Extension workers guide farmers to grow crops and varieties that have higher market demand, better prices, and export potential. Crop diversification and specialization are promoted.</a:t>
            </a:r>
          </a:p>
          <a:p>
            <a:pPr marL="0" indent="0">
              <a:buNone/>
            </a:pPr>
            <a:r>
              <a:rPr lang="en-US" sz="2000" dirty="0"/>
              <a:t>3. Post-Harvest Management</a:t>
            </a:r>
          </a:p>
          <a:p>
            <a:pPr marL="0" indent="0">
              <a:buNone/>
            </a:pPr>
            <a:r>
              <a:rPr lang="en-US" sz="2000" dirty="0"/>
              <a:t>Training is provided on harvesting, grading, storage, packaging, and transportation to reduce losses and maintain quality. Proper post-harvest practices increase shelf life and market value.</a:t>
            </a:r>
          </a:p>
          <a:p>
            <a:pPr marL="0" indent="0">
              <a:buNone/>
            </a:pPr>
            <a:r>
              <a:rPr lang="en-US" sz="2000" dirty="0"/>
              <a:t>4. Value Addition and Processing</a:t>
            </a:r>
          </a:p>
          <a:p>
            <a:pPr marL="0" indent="0">
              <a:buNone/>
            </a:pPr>
            <a:r>
              <a:rPr lang="en-US" sz="2000" dirty="0"/>
              <a:t>Farmers are encouraged to adopt value addition activities such as cleaning, sorting, processing, branding, and packaging. This increases income and employment opportunities.</a:t>
            </a:r>
          </a:p>
          <a:p>
            <a:pPr marL="0" indent="0">
              <a:buNone/>
            </a:pPr>
            <a:r>
              <a:rPr lang="en-US" sz="2000" dirty="0"/>
              <a:t>5. Market Linkages</a:t>
            </a:r>
          </a:p>
          <a:p>
            <a:pPr marL="0" indent="0">
              <a:buNone/>
            </a:pPr>
            <a:r>
              <a:rPr lang="en-US" sz="2000" dirty="0"/>
              <a:t>Market-oriented extension facilitates direct linkages between farmers and buyers such as wholesalers, retailers, processors, exporters, and consumers. Contract farming and farmer–buyer agreements are promoted.</a:t>
            </a:r>
          </a:p>
          <a:p>
            <a:pPr marL="0" indent="0" algn="ctr">
              <a:buNone/>
            </a:pPr>
            <a:r>
              <a:rPr lang="en-US" sz="2000" b="1" dirty="0"/>
              <a:t>(19)</a:t>
            </a:r>
          </a:p>
          <a:p>
            <a:pPr marL="0" indent="0">
              <a:buNone/>
            </a:pPr>
            <a:endParaRPr lang="en-IN" sz="2000" dirty="0"/>
          </a:p>
        </p:txBody>
      </p:sp>
    </p:spTree>
    <p:extLst>
      <p:ext uri="{BB962C8B-B14F-4D97-AF65-F5344CB8AC3E}">
        <p14:creationId xmlns:p14="http://schemas.microsoft.com/office/powerpoint/2010/main" val="453138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00B52-D021-D46B-0C84-4107B59C1575}"/>
              </a:ext>
            </a:extLst>
          </p:cNvPr>
          <p:cNvSpPr>
            <a:spLocks noGrp="1"/>
          </p:cNvSpPr>
          <p:nvPr>
            <p:ph type="ctrTitle"/>
          </p:nvPr>
        </p:nvSpPr>
        <p:spPr>
          <a:xfrm rot="16200000">
            <a:off x="-3133492" y="3133493"/>
            <a:ext cx="6858001" cy="591014"/>
          </a:xfrm>
        </p:spPr>
        <p:txBody>
          <a:bodyPr>
            <a:noAutofit/>
          </a:bodyPr>
          <a:lstStyle/>
          <a:p>
            <a:r>
              <a:rPr lang="en-US" sz="3200" b="1" dirty="0"/>
              <a:t>INTRODUCTION</a:t>
            </a:r>
            <a:endParaRPr lang="en-IN" sz="3200" b="1" dirty="0"/>
          </a:p>
        </p:txBody>
      </p:sp>
      <p:sp>
        <p:nvSpPr>
          <p:cNvPr id="3" name="Subtitle 2">
            <a:extLst>
              <a:ext uri="{FF2B5EF4-FFF2-40B4-BE49-F238E27FC236}">
                <a16:creationId xmlns:a16="http://schemas.microsoft.com/office/drawing/2014/main" id="{5A3AC5D8-2E0A-CD30-553C-4E968D281F37}"/>
              </a:ext>
            </a:extLst>
          </p:cNvPr>
          <p:cNvSpPr>
            <a:spLocks noGrp="1"/>
          </p:cNvSpPr>
          <p:nvPr>
            <p:ph type="subTitle" idx="1"/>
          </p:nvPr>
        </p:nvSpPr>
        <p:spPr>
          <a:xfrm rot="16200000">
            <a:off x="2923477" y="-2410525"/>
            <a:ext cx="6858001" cy="11679045"/>
          </a:xfrm>
        </p:spPr>
        <p:txBody>
          <a:bodyPr>
            <a:normAutofit/>
          </a:bodyPr>
          <a:lstStyle/>
          <a:p>
            <a:pPr algn="l"/>
            <a:endParaRPr lang="en-US" sz="1900" dirty="0"/>
          </a:p>
          <a:p>
            <a:pPr algn="l"/>
            <a:r>
              <a:rPr lang="en-US" sz="1900" dirty="0"/>
              <a:t>Agricultural extension is a vital system that connects agricultural research with farmers by transferring knowledge, skills, and technologies. In the past, agricultural extension mainly depended on traditional methods such as farm visits, field demonstrations, and group meetings. However, due to rapid technological advancement, climate change, market globalization, and changing farmer needs, several new trends have emerged in agricultural extension.</a:t>
            </a:r>
          </a:p>
          <a:p>
            <a:pPr algn="l"/>
            <a:r>
              <a:rPr lang="en-US" sz="1900" dirty="0"/>
              <a:t>One of the most important new trends is the use of Information and Communication Technology (ICT). Mobile phones, agricultural apps, SMS services, WhatsApp groups, and social media platforms are widely used to provide real-time information on weather, pest management, market prices, and improved farming practices. Digital extension helps reach a large number of farmers quickly and cost-effectively.</a:t>
            </a:r>
          </a:p>
          <a:p>
            <a:pPr algn="l"/>
            <a:r>
              <a:rPr lang="en-US" sz="1900" dirty="0"/>
              <a:t>Another emerging trend is market-led extension, which focuses on production according to market demand rather than only increasing yield. Farmers are guided about value addition, post-harvest management, branding, and direct marketing to improve farm income. The promotion of Farmer Producer Organizations (FPOs) has strengthened collective decision-making, input purchase, and product marketing.</a:t>
            </a:r>
          </a:p>
          <a:p>
            <a:pPr algn="l"/>
            <a:r>
              <a:rPr lang="en-US" sz="1900" dirty="0"/>
              <a:t>Participatory and farmer-led extension approaches are also gaining importance. Farmers actively participate in problem identification, planning, and implementation of extension </a:t>
            </a:r>
            <a:r>
              <a:rPr lang="en-US" sz="1900" dirty="0" err="1"/>
              <a:t>programmes</a:t>
            </a:r>
            <a:r>
              <a:rPr lang="en-US" sz="1900" dirty="0"/>
              <a:t>. This approach increases adoption of technologies and builds farmer confidence.</a:t>
            </a:r>
          </a:p>
          <a:p>
            <a:pPr algn="l"/>
            <a:r>
              <a:rPr lang="en-US" sz="1900" dirty="0"/>
              <a:t>Additionally, precision agriculture and climate-smart extension are becoming popular. Use of drones, sensors, GIS, and climate advisory services helps farmers manage resources efficiently and reduce risks due to climate variability.</a:t>
            </a:r>
          </a:p>
          <a:p>
            <a:pPr algn="l"/>
            <a:r>
              <a:rPr lang="en-US" sz="1900" dirty="0"/>
              <a:t>In conclusion, new trends in agricultural extension focus on making extension services more farmer-centered, technology-driven, and sustainable. These trends play a crucial role in enhancing productivity, profitability, and resilience of the agricultural sector</a:t>
            </a:r>
          </a:p>
          <a:p>
            <a:pPr algn="l"/>
            <a:endParaRPr lang="en-US" sz="1900" dirty="0"/>
          </a:p>
          <a:p>
            <a:pPr algn="l"/>
            <a:endParaRPr lang="en-US" sz="1900" b="1" dirty="0"/>
          </a:p>
          <a:p>
            <a:r>
              <a:rPr lang="en-US" sz="1900" b="1" dirty="0"/>
              <a:t>(02)</a:t>
            </a:r>
            <a:endParaRPr lang="en-IN" sz="1900" b="1" dirty="0"/>
          </a:p>
        </p:txBody>
      </p:sp>
    </p:spTree>
    <p:extLst>
      <p:ext uri="{BB962C8B-B14F-4D97-AF65-F5344CB8AC3E}">
        <p14:creationId xmlns:p14="http://schemas.microsoft.com/office/powerpoint/2010/main" val="255840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75155-2A49-63FB-0051-A06CB4E7F0D2}"/>
              </a:ext>
            </a:extLst>
          </p:cNvPr>
          <p:cNvSpPr>
            <a:spLocks noGrp="1"/>
          </p:cNvSpPr>
          <p:nvPr>
            <p:ph type="title"/>
          </p:nvPr>
        </p:nvSpPr>
        <p:spPr>
          <a:xfrm>
            <a:off x="-3664352" y="1203767"/>
            <a:ext cx="3259238" cy="822587"/>
          </a:xfrm>
        </p:spPr>
        <p:txBody>
          <a:bodyPr/>
          <a:lstStyle/>
          <a:p>
            <a:endParaRPr lang="en-IN" dirty="0"/>
          </a:p>
        </p:txBody>
      </p:sp>
      <p:sp>
        <p:nvSpPr>
          <p:cNvPr id="3" name="Content Placeholder 2">
            <a:extLst>
              <a:ext uri="{FF2B5EF4-FFF2-40B4-BE49-F238E27FC236}">
                <a16:creationId xmlns:a16="http://schemas.microsoft.com/office/drawing/2014/main" id="{33BB85E3-2AD8-0690-E47E-2B909BD5A83C}"/>
              </a:ext>
            </a:extLst>
          </p:cNvPr>
          <p:cNvSpPr>
            <a:spLocks noGrp="1"/>
          </p:cNvSpPr>
          <p:nvPr>
            <p:ph idx="1"/>
          </p:nvPr>
        </p:nvSpPr>
        <p:spPr>
          <a:xfrm rot="16200000">
            <a:off x="2667000" y="-2667000"/>
            <a:ext cx="6858001" cy="12192002"/>
          </a:xfrm>
        </p:spPr>
        <p:txBody>
          <a:bodyPr>
            <a:normAutofit fontScale="92500" lnSpcReduction="10000"/>
          </a:bodyPr>
          <a:lstStyle/>
          <a:p>
            <a:pPr marL="0" indent="0">
              <a:buNone/>
            </a:pPr>
            <a:r>
              <a:rPr lang="en-US" sz="2200" dirty="0"/>
              <a:t>Role of Extension Workers</a:t>
            </a:r>
          </a:p>
          <a:p>
            <a:pPr marL="0" indent="0">
              <a:buNone/>
            </a:pPr>
            <a:r>
              <a:rPr lang="en-US" sz="2200" dirty="0"/>
              <a:t>In market-oriented extension, extension workers act as market facilitators and advisors rather than only technical experts. Their role includes:</a:t>
            </a:r>
          </a:p>
          <a:p>
            <a:pPr marL="0" indent="0">
              <a:buNone/>
            </a:pPr>
            <a:r>
              <a:rPr lang="en-US" sz="2200" dirty="0"/>
              <a:t>Providing market intelligence and advisory services</a:t>
            </a:r>
          </a:p>
          <a:p>
            <a:pPr marL="0" indent="0">
              <a:buNone/>
            </a:pPr>
            <a:r>
              <a:rPr lang="en-US" sz="2200" dirty="0"/>
              <a:t>Linking farmers with input suppliers and buyers</a:t>
            </a:r>
          </a:p>
          <a:p>
            <a:pPr marL="0" indent="0">
              <a:buNone/>
            </a:pPr>
            <a:r>
              <a:rPr lang="en-US" sz="2200" dirty="0"/>
              <a:t>Supporting formation of farmer groups and FPOs</a:t>
            </a:r>
          </a:p>
          <a:p>
            <a:pPr marL="0" indent="0">
              <a:buNone/>
            </a:pPr>
            <a:r>
              <a:rPr lang="en-US" sz="2200" dirty="0"/>
              <a:t>Training farmers in business skills and record keeping</a:t>
            </a:r>
          </a:p>
          <a:p>
            <a:pPr marL="0" indent="0">
              <a:buNone/>
            </a:pPr>
            <a:r>
              <a:rPr lang="en-US" sz="2200" dirty="0"/>
              <a:t>Promoting agribusiness and entrepreneurship</a:t>
            </a:r>
          </a:p>
          <a:p>
            <a:pPr marL="0" indent="0">
              <a:buNone/>
            </a:pPr>
            <a:r>
              <a:rPr lang="en-US" sz="2200" dirty="0"/>
              <a:t>Advantages of Market-Oriented Extension</a:t>
            </a:r>
          </a:p>
          <a:p>
            <a:pPr marL="0" indent="0">
              <a:buNone/>
            </a:pPr>
            <a:r>
              <a:rPr lang="en-US" sz="2200" dirty="0"/>
              <a:t>Market-oriented extension offers several benefits:</a:t>
            </a:r>
          </a:p>
          <a:p>
            <a:pPr marL="0" indent="0">
              <a:buNone/>
            </a:pPr>
            <a:r>
              <a:rPr lang="en-US" sz="2200" dirty="0"/>
              <a:t>Higher farm income and profitability</a:t>
            </a:r>
          </a:p>
          <a:p>
            <a:pPr marL="0" indent="0">
              <a:buNone/>
            </a:pPr>
            <a:r>
              <a:rPr lang="en-US" sz="2200" dirty="0"/>
              <a:t>Reduced market risks through informed decisions</a:t>
            </a:r>
          </a:p>
          <a:p>
            <a:pPr marL="0" indent="0">
              <a:buNone/>
            </a:pPr>
            <a:r>
              <a:rPr lang="en-US" sz="2200" dirty="0"/>
              <a:t>Better price realization for farmers</a:t>
            </a:r>
          </a:p>
          <a:p>
            <a:pPr marL="0" indent="0">
              <a:buNone/>
            </a:pPr>
            <a:r>
              <a:rPr lang="en-US" sz="2200" dirty="0"/>
              <a:t>Encouragement of diversification and innovation</a:t>
            </a:r>
          </a:p>
          <a:p>
            <a:pPr marL="0" indent="0">
              <a:buNone/>
            </a:pPr>
            <a:r>
              <a:rPr lang="en-US" sz="2200" dirty="0"/>
              <a:t>Reduced post-harvest losses</a:t>
            </a:r>
          </a:p>
          <a:p>
            <a:pPr marL="0" indent="0">
              <a:buNone/>
            </a:pPr>
            <a:r>
              <a:rPr lang="en-US" sz="2200" dirty="0"/>
              <a:t>Improved competitiveness of farmers in the market</a:t>
            </a:r>
          </a:p>
          <a:p>
            <a:pPr marL="0" indent="0">
              <a:buNone/>
            </a:pPr>
            <a:r>
              <a:rPr lang="en-US" sz="2200" dirty="0"/>
              <a:t>Limitations of Market-Oriented Extension</a:t>
            </a:r>
          </a:p>
          <a:p>
            <a:pPr marL="0" indent="0">
              <a:buNone/>
            </a:pPr>
            <a:r>
              <a:rPr lang="en-US" sz="2200" dirty="0"/>
              <a:t>Despite its advantages, market-oriented extension has some challenges:</a:t>
            </a:r>
          </a:p>
          <a:p>
            <a:pPr marL="0" indent="0">
              <a:buNone/>
            </a:pPr>
            <a:r>
              <a:rPr lang="en-US" sz="2200" dirty="0"/>
              <a:t>Small and marginal farmers may face difficulties in accessing markets</a:t>
            </a:r>
          </a:p>
          <a:p>
            <a:pPr marL="0" indent="0">
              <a:buNone/>
            </a:pPr>
            <a:r>
              <a:rPr lang="en-US" sz="2200" dirty="0"/>
              <a:t>Lack of infrastructure such as storage, roads, and cold chains</a:t>
            </a:r>
          </a:p>
          <a:p>
            <a:pPr marL="0" indent="0">
              <a:buNone/>
            </a:pPr>
            <a:r>
              <a:rPr lang="en-US" sz="2200" dirty="0"/>
              <a:t>Market price fluctuations and uncertainty</a:t>
            </a:r>
          </a:p>
          <a:p>
            <a:pPr marL="0" indent="0">
              <a:buNone/>
            </a:pPr>
            <a:r>
              <a:rPr lang="en-US" sz="2200" dirty="0"/>
              <a:t>Limited market knowledge among farmers</a:t>
            </a:r>
          </a:p>
          <a:p>
            <a:pPr marL="0" indent="0">
              <a:buNone/>
            </a:pPr>
            <a:r>
              <a:rPr lang="en-US" sz="2200" dirty="0"/>
              <a:t>Dependence on private players may reduce bargaining power</a:t>
            </a:r>
          </a:p>
          <a:p>
            <a:pPr marL="0" indent="0">
              <a:buNone/>
            </a:pPr>
            <a:r>
              <a:rPr lang="en-US" sz="2200" dirty="0"/>
              <a:t>Market-Oriented Extension in India</a:t>
            </a:r>
          </a:p>
          <a:p>
            <a:pPr marL="0" indent="0">
              <a:buNone/>
            </a:pPr>
            <a:r>
              <a:rPr lang="en-US" sz="2200" dirty="0"/>
              <a:t>In India, market-oriented extension is promoted through initiatives such as ATMA, e-NAM (National Agriculture Market), Farmer Producer Organizations (FPOs), contract farming, and agribusiness incubation centers. Digital platforms and mobile-based advisory services are also strengthening market linkages.</a:t>
            </a:r>
          </a:p>
          <a:p>
            <a:pPr marL="0" indent="0">
              <a:buNone/>
            </a:pPr>
            <a:endParaRPr lang="en-US" sz="2200" dirty="0"/>
          </a:p>
          <a:p>
            <a:pPr marL="0" indent="0" algn="ctr">
              <a:buNone/>
            </a:pPr>
            <a:r>
              <a:rPr lang="en-US" sz="2200" b="1" dirty="0"/>
              <a:t>(20)</a:t>
            </a:r>
            <a:endParaRPr lang="en-IN" sz="2200" b="1" dirty="0"/>
          </a:p>
          <a:p>
            <a:pPr marL="0" indent="0">
              <a:buNone/>
            </a:pPr>
            <a:endParaRPr lang="en-IN" sz="2600" dirty="0"/>
          </a:p>
        </p:txBody>
      </p:sp>
    </p:spTree>
    <p:extLst>
      <p:ext uri="{BB962C8B-B14F-4D97-AF65-F5344CB8AC3E}">
        <p14:creationId xmlns:p14="http://schemas.microsoft.com/office/powerpoint/2010/main" val="451293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01081-C228-F0FB-9017-614F24963BA7}"/>
              </a:ext>
            </a:extLst>
          </p:cNvPr>
          <p:cNvSpPr>
            <a:spLocks noGrp="1"/>
          </p:cNvSpPr>
          <p:nvPr>
            <p:ph type="title"/>
          </p:nvPr>
        </p:nvSpPr>
        <p:spPr>
          <a:xfrm rot="16200000">
            <a:off x="-2952752" y="2952752"/>
            <a:ext cx="6858002" cy="952497"/>
          </a:xfrm>
        </p:spPr>
        <p:txBody>
          <a:bodyPr>
            <a:noAutofit/>
          </a:bodyPr>
          <a:lstStyle/>
          <a:p>
            <a:pPr algn="ctr"/>
            <a:r>
              <a:rPr lang="en-US" sz="3000" b="1" dirty="0">
                <a:effectLst/>
              </a:rPr>
              <a:t>PUBLIC-PRIVATE PARTNERSHIPS (PPP) IN EXTENSION</a:t>
            </a:r>
            <a:endParaRPr lang="en-IN" sz="3000" dirty="0"/>
          </a:p>
        </p:txBody>
      </p:sp>
      <p:sp>
        <p:nvSpPr>
          <p:cNvPr id="3" name="Content Placeholder 2">
            <a:extLst>
              <a:ext uri="{FF2B5EF4-FFF2-40B4-BE49-F238E27FC236}">
                <a16:creationId xmlns:a16="http://schemas.microsoft.com/office/drawing/2014/main" id="{84FB4F15-8AEA-2A6B-9CB2-4D387312F350}"/>
              </a:ext>
            </a:extLst>
          </p:cNvPr>
          <p:cNvSpPr>
            <a:spLocks noGrp="1"/>
          </p:cNvSpPr>
          <p:nvPr>
            <p:ph idx="1"/>
          </p:nvPr>
        </p:nvSpPr>
        <p:spPr>
          <a:xfrm rot="16200000">
            <a:off x="3274188" y="-2250306"/>
            <a:ext cx="6858003" cy="11358616"/>
          </a:xfrm>
        </p:spPr>
        <p:txBody>
          <a:bodyPr>
            <a:noAutofit/>
          </a:bodyPr>
          <a:lstStyle/>
          <a:p>
            <a:pPr marL="0" indent="0">
              <a:buNone/>
            </a:pPr>
            <a:r>
              <a:rPr lang="en-US" sz="1900" dirty="0"/>
              <a:t>Agricultural extension plays a vital role in improving farm productivity, farmers’ income, and rural development by transferring knowledge, technologies, and skills to farmers. Traditionally, extension services were mainly provided by the public sector through government departments. However, due to limited resources, increasing demand for diverse services, and rapid changes in agriculture, the public sector alone is often unable to meet farmers’ needs. To overcome these challenges, Public–Private Partnerships (PPP) in extension have emerged as an effective approach.</a:t>
            </a:r>
          </a:p>
          <a:p>
            <a:pPr marL="0" indent="0">
              <a:buNone/>
            </a:pPr>
            <a:r>
              <a:rPr lang="en-US" sz="1900" dirty="0"/>
              <a:t>Meaning of Public–Private Partnerships in Extension</a:t>
            </a:r>
          </a:p>
          <a:p>
            <a:pPr marL="0" indent="0">
              <a:buNone/>
            </a:pPr>
            <a:r>
              <a:rPr lang="en-US" sz="1900" dirty="0"/>
              <a:t>Public–Private Partnerships in extension refer to a collaborative arrangement between public institutions and private organizations to plan, finance, implement, and deliver agricultural extension services. In this system, both sectors share responsibilities, resources, risks, and benefits to provide better and more efficient extension services to farmers.</a:t>
            </a:r>
          </a:p>
          <a:p>
            <a:pPr marL="0" indent="0">
              <a:buNone/>
            </a:pPr>
            <a:r>
              <a:rPr lang="en-US" sz="1900" dirty="0"/>
              <a:t>The public sector includes government departments, agricultural universities, research institutions, and extension agencies, while the private sector includes agribusiness companies, input suppliers, NGOs, cooperatives, farmer producer organizations (FPOs), and private consultants.</a:t>
            </a:r>
          </a:p>
          <a:p>
            <a:pPr marL="0" indent="0">
              <a:buNone/>
            </a:pPr>
            <a:r>
              <a:rPr lang="en-US" sz="1900" dirty="0"/>
              <a:t>Need for PPP in Extension</a:t>
            </a:r>
          </a:p>
          <a:p>
            <a:pPr marL="0" indent="0">
              <a:buNone/>
            </a:pPr>
            <a:r>
              <a:rPr lang="en-US" sz="1900" dirty="0"/>
              <a:t>The need for PPP in extension arises due to several limitations of the traditional public extension system:</a:t>
            </a:r>
          </a:p>
          <a:p>
            <a:pPr marL="0" indent="0">
              <a:buNone/>
            </a:pPr>
            <a:r>
              <a:rPr lang="en-US" sz="1900" dirty="0"/>
              <a:t>Insufficient manpower and financial resources</a:t>
            </a:r>
          </a:p>
          <a:p>
            <a:pPr marL="0" indent="0">
              <a:buNone/>
            </a:pPr>
            <a:r>
              <a:rPr lang="en-US" sz="1900" dirty="0"/>
              <a:t>Limited reach to remote and diverse farming communities</a:t>
            </a:r>
          </a:p>
          <a:p>
            <a:pPr marL="0" indent="0">
              <a:buNone/>
            </a:pPr>
            <a:r>
              <a:rPr lang="en-US" sz="1900" dirty="0"/>
              <a:t>Increasing demand for specialized and market-oriented services</a:t>
            </a:r>
          </a:p>
          <a:p>
            <a:pPr marL="0" indent="0">
              <a:buNone/>
            </a:pPr>
            <a:r>
              <a:rPr lang="en-US" sz="1900" dirty="0"/>
              <a:t>Rapid technological advancements in agriculture</a:t>
            </a:r>
          </a:p>
          <a:p>
            <a:pPr marL="0" indent="0">
              <a:buNone/>
            </a:pPr>
            <a:r>
              <a:rPr lang="en-US" sz="1900" dirty="0"/>
              <a:t>Need to improve efficiency, accountability, and impact</a:t>
            </a:r>
          </a:p>
          <a:p>
            <a:pPr marL="0" indent="0">
              <a:buNone/>
            </a:pPr>
            <a:r>
              <a:rPr lang="en-US" sz="1900" dirty="0"/>
              <a:t>PPP combines the strengths of both public and private sectors, making extension services more effective and farmer-oriented.</a:t>
            </a:r>
          </a:p>
          <a:p>
            <a:pPr marL="0" indent="0">
              <a:buNone/>
            </a:pPr>
            <a:endParaRPr lang="en-US" sz="1900" dirty="0"/>
          </a:p>
          <a:p>
            <a:pPr marL="0" indent="0">
              <a:buNone/>
            </a:pPr>
            <a:endParaRPr lang="en-US" sz="1900" dirty="0"/>
          </a:p>
          <a:p>
            <a:pPr marL="0" indent="0" algn="ctr">
              <a:buNone/>
            </a:pPr>
            <a:r>
              <a:rPr lang="en-US" sz="2000" b="1" dirty="0"/>
              <a:t>(21)</a:t>
            </a:r>
          </a:p>
        </p:txBody>
      </p:sp>
    </p:spTree>
    <p:extLst>
      <p:ext uri="{BB962C8B-B14F-4D97-AF65-F5344CB8AC3E}">
        <p14:creationId xmlns:p14="http://schemas.microsoft.com/office/powerpoint/2010/main" val="1074432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E6659-E6BB-F960-8EB0-32066C682801}"/>
              </a:ext>
            </a:extLst>
          </p:cNvPr>
          <p:cNvSpPr>
            <a:spLocks noGrp="1"/>
          </p:cNvSpPr>
          <p:nvPr>
            <p:ph type="title"/>
          </p:nvPr>
        </p:nvSpPr>
        <p:spPr>
          <a:xfrm>
            <a:off x="1891496" y="-618723"/>
            <a:ext cx="3756949" cy="618723"/>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ABBBC6B5-D9F7-50B4-3F2C-32F19F1A58C0}"/>
              </a:ext>
            </a:extLst>
          </p:cNvPr>
          <p:cNvSpPr>
            <a:spLocks noGrp="1"/>
          </p:cNvSpPr>
          <p:nvPr>
            <p:ph idx="1"/>
          </p:nvPr>
        </p:nvSpPr>
        <p:spPr>
          <a:xfrm rot="16200000">
            <a:off x="2667000" y="-2667004"/>
            <a:ext cx="6858001" cy="12192001"/>
          </a:xfrm>
        </p:spPr>
        <p:txBody>
          <a:bodyPr>
            <a:normAutofit fontScale="25000" lnSpcReduction="20000"/>
          </a:bodyPr>
          <a:lstStyle/>
          <a:p>
            <a:pPr marL="0" indent="0">
              <a:buNone/>
            </a:pPr>
            <a:r>
              <a:rPr lang="en-US" sz="8000" dirty="0"/>
              <a:t>Objectives of PPP in Extension</a:t>
            </a:r>
          </a:p>
          <a:p>
            <a:pPr marL="0" indent="0">
              <a:buNone/>
            </a:pPr>
            <a:r>
              <a:rPr lang="en-US" sz="8000" dirty="0"/>
              <a:t>The main objectives of PPP in extension are:</a:t>
            </a:r>
          </a:p>
          <a:p>
            <a:pPr marL="0" indent="0">
              <a:buNone/>
            </a:pPr>
            <a:r>
              <a:rPr lang="en-US" sz="8000" dirty="0"/>
              <a:t>To expand the reach and coverage of extension services</a:t>
            </a:r>
          </a:p>
          <a:p>
            <a:pPr marL="0" indent="0">
              <a:buNone/>
            </a:pPr>
            <a:r>
              <a:rPr lang="en-US" sz="8000" dirty="0"/>
              <a:t>To improve the quality and relevance of advisory services</a:t>
            </a:r>
          </a:p>
          <a:p>
            <a:pPr marL="0" indent="0">
              <a:buNone/>
            </a:pPr>
            <a:r>
              <a:rPr lang="en-US" sz="8000" dirty="0"/>
              <a:t>To promote adoption of modern technologies</a:t>
            </a:r>
          </a:p>
          <a:p>
            <a:pPr marL="0" indent="0">
              <a:buNone/>
            </a:pPr>
            <a:r>
              <a:rPr lang="en-US" sz="8000" dirty="0"/>
              <a:t>To link farmers with markets and value chains</a:t>
            </a:r>
          </a:p>
          <a:p>
            <a:pPr marL="0" indent="0">
              <a:buNone/>
            </a:pPr>
            <a:r>
              <a:rPr lang="en-US" sz="8000" dirty="0"/>
              <a:t>To reduce the financial burden on the government</a:t>
            </a:r>
          </a:p>
          <a:p>
            <a:pPr marL="0" indent="0">
              <a:buNone/>
            </a:pPr>
            <a:r>
              <a:rPr lang="en-US" sz="8000" dirty="0"/>
              <a:t>To enhance farmers’ income and livelihoods</a:t>
            </a:r>
          </a:p>
          <a:p>
            <a:pPr marL="0" indent="0">
              <a:buNone/>
            </a:pPr>
            <a:r>
              <a:rPr lang="en-US" sz="8000" dirty="0"/>
              <a:t>Forms of PPP in Extension</a:t>
            </a:r>
          </a:p>
          <a:p>
            <a:pPr marL="0" indent="0">
              <a:buNone/>
            </a:pPr>
            <a:r>
              <a:rPr lang="en-US" sz="8000" dirty="0"/>
              <a:t>Public–Private Partnerships in extension can take different forms:</a:t>
            </a:r>
          </a:p>
          <a:p>
            <a:pPr marL="0" indent="0">
              <a:buNone/>
            </a:pPr>
            <a:r>
              <a:rPr lang="en-US" sz="8000" dirty="0"/>
              <a:t>1. Contractual Partnerships</a:t>
            </a:r>
          </a:p>
          <a:p>
            <a:pPr marL="0" indent="0">
              <a:buNone/>
            </a:pPr>
            <a:r>
              <a:rPr lang="en-US" sz="8000" dirty="0"/>
              <a:t>The government contracts private agencies or NGOs to deliver extension services in specific areas or for specific crops.</a:t>
            </a:r>
          </a:p>
          <a:p>
            <a:pPr marL="0" indent="0">
              <a:buNone/>
            </a:pPr>
            <a:r>
              <a:rPr lang="en-US" sz="8000" dirty="0"/>
              <a:t>2. Collaborative Partnerships</a:t>
            </a:r>
          </a:p>
          <a:p>
            <a:pPr marL="0" indent="0">
              <a:buNone/>
            </a:pPr>
            <a:r>
              <a:rPr lang="en-US" sz="8000" dirty="0"/>
              <a:t>Both public and private institutions jointly plan and implement extension programs, sharing resources and expertise.</a:t>
            </a:r>
          </a:p>
          <a:p>
            <a:pPr marL="0" indent="0">
              <a:buNone/>
            </a:pPr>
            <a:r>
              <a:rPr lang="en-US" sz="8000" dirty="0"/>
              <a:t>3. Input-Based Partnerships</a:t>
            </a:r>
          </a:p>
          <a:p>
            <a:pPr marL="0" indent="0">
              <a:buNone/>
            </a:pPr>
            <a:r>
              <a:rPr lang="en-US" sz="8000" dirty="0"/>
              <a:t>Private input companies provide technical advice along with seeds, fertilizers, pesticides, and machinery, while public agencies ensure regulation and quality control.</a:t>
            </a:r>
          </a:p>
          <a:p>
            <a:pPr marL="0" indent="0">
              <a:buNone/>
            </a:pPr>
            <a:r>
              <a:rPr lang="en-US" sz="8000" dirty="0"/>
              <a:t>4. Market-Led Partnerships</a:t>
            </a:r>
          </a:p>
          <a:p>
            <a:pPr marL="0" indent="0">
              <a:buNone/>
            </a:pPr>
            <a:r>
              <a:rPr lang="en-US" sz="8000" dirty="0"/>
              <a:t>Agribusiness firms, processors, and exporters collaborate with public agencies to guide farmers in producing market-demanded crops.</a:t>
            </a:r>
          </a:p>
          <a:p>
            <a:pPr marL="0" indent="0">
              <a:buNone/>
            </a:pPr>
            <a:r>
              <a:rPr lang="en-US" sz="8000" dirty="0"/>
              <a:t>5. ICT-Based Partnerships</a:t>
            </a:r>
          </a:p>
          <a:p>
            <a:pPr marL="0" indent="0">
              <a:buNone/>
            </a:pPr>
            <a:r>
              <a:rPr lang="en-US" sz="8000" dirty="0"/>
              <a:t>Public institutions partner with private ICT companies to deliver digital extension services through mobile apps, helplines, and online platforms.</a:t>
            </a:r>
          </a:p>
          <a:p>
            <a:pPr marL="0" indent="0">
              <a:buNone/>
            </a:pPr>
            <a:r>
              <a:rPr lang="en-US" sz="8000" dirty="0"/>
              <a:t>Roles of Public and Private Sectors</a:t>
            </a:r>
          </a:p>
          <a:p>
            <a:pPr marL="0" indent="0">
              <a:buNone/>
            </a:pPr>
            <a:r>
              <a:rPr lang="en-US" sz="8000" dirty="0"/>
              <a:t>Role of the Public Sector</a:t>
            </a:r>
          </a:p>
          <a:p>
            <a:pPr marL="0" indent="0">
              <a:buNone/>
            </a:pPr>
            <a:r>
              <a:rPr lang="en-US" sz="8000" dirty="0"/>
              <a:t>Policy formulation and regulation</a:t>
            </a:r>
          </a:p>
          <a:p>
            <a:pPr marL="0" indent="0">
              <a:buNone/>
            </a:pPr>
            <a:r>
              <a:rPr lang="en-US" sz="8000" dirty="0"/>
              <a:t>Ensuring equity and inclusion of small and marginal farmers</a:t>
            </a:r>
          </a:p>
          <a:p>
            <a:pPr marL="0" indent="0">
              <a:buNone/>
            </a:pPr>
            <a:r>
              <a:rPr lang="en-US" sz="8000" dirty="0"/>
              <a:t>Providing basic extension services and infrastructure</a:t>
            </a:r>
          </a:p>
          <a:p>
            <a:pPr marL="0" indent="0">
              <a:buNone/>
            </a:pPr>
            <a:r>
              <a:rPr lang="en-US" sz="8000" dirty="0"/>
              <a:t>Monitoring and quality assurance</a:t>
            </a:r>
          </a:p>
          <a:p>
            <a:pPr marL="0" indent="0">
              <a:buNone/>
            </a:pPr>
            <a:r>
              <a:rPr lang="en-US" sz="8000" dirty="0"/>
              <a:t>Capacity building and training</a:t>
            </a:r>
          </a:p>
          <a:p>
            <a:pPr marL="0" indent="0">
              <a:buNone/>
            </a:pPr>
            <a:r>
              <a:rPr lang="en-US" sz="8000" dirty="0"/>
              <a:t>Role of the Private Sector</a:t>
            </a:r>
          </a:p>
          <a:p>
            <a:pPr marL="0" indent="0" algn="ctr">
              <a:buNone/>
            </a:pPr>
            <a:r>
              <a:rPr lang="en-US" sz="7600" b="1" dirty="0"/>
              <a:t>(22)</a:t>
            </a:r>
          </a:p>
          <a:p>
            <a:pPr marL="0" indent="0">
              <a:buNone/>
            </a:pPr>
            <a:endParaRPr lang="en-IN" dirty="0"/>
          </a:p>
        </p:txBody>
      </p:sp>
    </p:spTree>
    <p:extLst>
      <p:ext uri="{BB962C8B-B14F-4D97-AF65-F5344CB8AC3E}">
        <p14:creationId xmlns:p14="http://schemas.microsoft.com/office/powerpoint/2010/main" val="2055684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59AA8-2712-BED7-CCD0-D57EB1660901}"/>
              </a:ext>
            </a:extLst>
          </p:cNvPr>
          <p:cNvSpPr>
            <a:spLocks noGrp="1"/>
          </p:cNvSpPr>
          <p:nvPr>
            <p:ph type="title"/>
          </p:nvPr>
        </p:nvSpPr>
        <p:spPr>
          <a:xfrm>
            <a:off x="-2888848" y="-378809"/>
            <a:ext cx="2391137" cy="691326"/>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3D0CC86D-96F6-C9BA-E43D-5862F146DF2F}"/>
              </a:ext>
            </a:extLst>
          </p:cNvPr>
          <p:cNvSpPr>
            <a:spLocks noGrp="1"/>
          </p:cNvSpPr>
          <p:nvPr>
            <p:ph idx="1"/>
          </p:nvPr>
        </p:nvSpPr>
        <p:spPr>
          <a:xfrm rot="16200000">
            <a:off x="2667000" y="-2667002"/>
            <a:ext cx="6858001" cy="12192001"/>
          </a:xfrm>
        </p:spPr>
        <p:txBody>
          <a:bodyPr>
            <a:noAutofit/>
          </a:bodyPr>
          <a:lstStyle/>
          <a:p>
            <a:pPr marL="0" indent="0">
              <a:buNone/>
            </a:pPr>
            <a:r>
              <a:rPr lang="en-US" sz="2000" dirty="0"/>
              <a:t>Providing specialized technical and market advisory services</a:t>
            </a:r>
          </a:p>
          <a:p>
            <a:pPr marL="0" indent="0">
              <a:buNone/>
            </a:pPr>
            <a:r>
              <a:rPr lang="en-US" sz="2000" dirty="0"/>
              <a:t>Promoting innovation and modern technologies</a:t>
            </a:r>
          </a:p>
          <a:p>
            <a:pPr marL="0" indent="0">
              <a:buNone/>
            </a:pPr>
            <a:r>
              <a:rPr lang="en-US" sz="2000" dirty="0"/>
              <a:t>Investing in infrastructure and service delivery</a:t>
            </a:r>
          </a:p>
          <a:p>
            <a:pPr marL="0" indent="0">
              <a:buNone/>
            </a:pPr>
            <a:r>
              <a:rPr lang="en-US" sz="2000" dirty="0"/>
              <a:t>Offering value addition and market linkages</a:t>
            </a:r>
          </a:p>
          <a:p>
            <a:pPr marL="0" indent="0">
              <a:buNone/>
            </a:pPr>
            <a:r>
              <a:rPr lang="en-US" sz="2000" dirty="0"/>
              <a:t>Ensuring efficiency and timely services</a:t>
            </a:r>
          </a:p>
          <a:p>
            <a:pPr marL="0" indent="0">
              <a:buNone/>
            </a:pPr>
            <a:r>
              <a:rPr lang="en-US" sz="2000" dirty="0"/>
              <a:t>Advantages of PPP in Extension</a:t>
            </a:r>
          </a:p>
          <a:p>
            <a:pPr marL="0" indent="0">
              <a:buNone/>
            </a:pPr>
            <a:r>
              <a:rPr lang="en-US" sz="2000" dirty="0"/>
              <a:t>PPP in extension offers several advantages:</a:t>
            </a:r>
          </a:p>
          <a:p>
            <a:pPr marL="0" indent="0">
              <a:buNone/>
            </a:pPr>
            <a:r>
              <a:rPr lang="en-US" sz="2000" dirty="0"/>
              <a:t>Improved efficiency and effectiveness of extension services</a:t>
            </a:r>
          </a:p>
          <a:p>
            <a:pPr marL="0" indent="0">
              <a:buNone/>
            </a:pPr>
            <a:r>
              <a:rPr lang="en-US" sz="2000" dirty="0"/>
              <a:t>Wider coverage and better outreach to farmers</a:t>
            </a:r>
          </a:p>
          <a:p>
            <a:pPr marL="0" indent="0">
              <a:buNone/>
            </a:pPr>
            <a:r>
              <a:rPr lang="en-US" sz="2000" dirty="0"/>
              <a:t>Access to advanced technologies and expertise</a:t>
            </a:r>
          </a:p>
          <a:p>
            <a:pPr marL="0" indent="0">
              <a:buNone/>
            </a:pPr>
            <a:r>
              <a:rPr lang="en-US" sz="2000" dirty="0"/>
              <a:t>Market-oriented advisory services</a:t>
            </a:r>
          </a:p>
          <a:p>
            <a:pPr marL="0" indent="0">
              <a:buNone/>
            </a:pPr>
            <a:r>
              <a:rPr lang="en-US" sz="2000" dirty="0"/>
              <a:t>Cost sharing between public and private sectors</a:t>
            </a:r>
          </a:p>
          <a:p>
            <a:pPr marL="0" indent="0">
              <a:buNone/>
            </a:pPr>
            <a:r>
              <a:rPr lang="en-US" sz="2000" dirty="0"/>
              <a:t>Faster technology dissemination</a:t>
            </a:r>
          </a:p>
          <a:p>
            <a:pPr marL="0" indent="0">
              <a:buNone/>
            </a:pPr>
            <a:r>
              <a:rPr lang="en-US" sz="2000" dirty="0"/>
              <a:t>Limitations of PPP in Extension</a:t>
            </a:r>
          </a:p>
          <a:p>
            <a:pPr marL="0" indent="0">
              <a:buNone/>
            </a:pPr>
            <a:r>
              <a:rPr lang="en-US" sz="2000" dirty="0"/>
              <a:t>Despite its benefits, PPP in extension also faces some challenges:</a:t>
            </a:r>
          </a:p>
          <a:p>
            <a:pPr marL="0" indent="0">
              <a:buNone/>
            </a:pPr>
            <a:r>
              <a:rPr lang="en-US" sz="2000" dirty="0"/>
              <a:t>Private sector may focus mainly on profit-oriented farmers</a:t>
            </a:r>
          </a:p>
          <a:p>
            <a:pPr marL="0" indent="0">
              <a:buNone/>
            </a:pPr>
            <a:r>
              <a:rPr lang="en-US" sz="2000" dirty="0"/>
              <a:t>Risk of biased advice linked to product promotion</a:t>
            </a:r>
          </a:p>
          <a:p>
            <a:pPr marL="0" indent="0">
              <a:buNone/>
            </a:pPr>
            <a:r>
              <a:rPr lang="en-US" sz="2000" dirty="0"/>
              <a:t>Small and marginal farmers may be neglected</a:t>
            </a:r>
          </a:p>
          <a:p>
            <a:pPr marL="0" indent="0">
              <a:buNone/>
            </a:pPr>
            <a:r>
              <a:rPr lang="en-US" sz="2000" dirty="0"/>
              <a:t>Coordination and trust issues between partners</a:t>
            </a:r>
          </a:p>
          <a:p>
            <a:pPr marL="0" indent="0">
              <a:buNone/>
            </a:pPr>
            <a:r>
              <a:rPr lang="en-US" sz="2000" dirty="0"/>
              <a:t>Need for strong regulatory and monitoring mechanisms</a:t>
            </a:r>
          </a:p>
          <a:p>
            <a:pPr marL="0" indent="0">
              <a:buNone/>
            </a:pPr>
            <a:r>
              <a:rPr lang="en-US" sz="2000" dirty="0"/>
              <a:t>PPP in Extension in India</a:t>
            </a:r>
          </a:p>
          <a:p>
            <a:pPr marL="0" indent="0">
              <a:buNone/>
            </a:pPr>
            <a:r>
              <a:rPr lang="en-US" sz="2000" dirty="0"/>
              <a:t>In India, PPP in extension is gaining importance. Initiatives such as ATMA, Agri-Clinics and Agri-Business </a:t>
            </a:r>
            <a:r>
              <a:rPr lang="en-US" sz="2000" dirty="0" err="1"/>
              <a:t>Centres</a:t>
            </a:r>
            <a:r>
              <a:rPr lang="en-US" sz="2000" dirty="0"/>
              <a:t> (ACABC), Farmer Producer Organizations (FPOs), contract farming models, and collaborations with </a:t>
            </a:r>
            <a:r>
              <a:rPr lang="en-US" sz="2000" dirty="0" err="1"/>
              <a:t>agri</a:t>
            </a:r>
            <a:r>
              <a:rPr lang="en-US" sz="2000" dirty="0"/>
              <a:t>-startups are examples of PPP in extension. Digital advisory platforms supported by both government and private companies are also expanding extension outreach.</a:t>
            </a:r>
          </a:p>
          <a:p>
            <a:pPr marL="0" indent="0">
              <a:buNone/>
            </a:pPr>
            <a:r>
              <a:rPr lang="en-US" sz="2000" dirty="0"/>
              <a:t>The government acts as a facilitator and regulator, while the private sector brings innovation, efficiency, and market access.</a:t>
            </a:r>
          </a:p>
          <a:p>
            <a:pPr marL="0" indent="0" algn="ctr">
              <a:buNone/>
            </a:pPr>
            <a:r>
              <a:rPr lang="en-US" sz="2000" b="1" dirty="0"/>
              <a:t>(23)</a:t>
            </a:r>
          </a:p>
          <a:p>
            <a:pPr marL="0" indent="0">
              <a:buNone/>
            </a:pPr>
            <a:endParaRPr lang="en-IN" sz="2000" dirty="0"/>
          </a:p>
          <a:p>
            <a:pPr marL="0" indent="0">
              <a:buNone/>
            </a:pPr>
            <a:endParaRPr lang="en-IN" sz="2000" dirty="0"/>
          </a:p>
        </p:txBody>
      </p:sp>
    </p:spTree>
    <p:extLst>
      <p:ext uri="{BB962C8B-B14F-4D97-AF65-F5344CB8AC3E}">
        <p14:creationId xmlns:p14="http://schemas.microsoft.com/office/powerpoint/2010/main" val="2089262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4FF34-3305-14EA-C323-02EC93CC945D}"/>
              </a:ext>
            </a:extLst>
          </p:cNvPr>
          <p:cNvSpPr>
            <a:spLocks noGrp="1"/>
          </p:cNvSpPr>
          <p:nvPr>
            <p:ph type="title"/>
          </p:nvPr>
        </p:nvSpPr>
        <p:spPr>
          <a:xfrm rot="16365046">
            <a:off x="4114723" y="-2757751"/>
            <a:ext cx="4100733" cy="1155688"/>
          </a:xfrm>
        </p:spPr>
        <p:txBody>
          <a:bodyPr/>
          <a:lstStyle/>
          <a:p>
            <a:endParaRPr lang="en-IN" dirty="0"/>
          </a:p>
        </p:txBody>
      </p:sp>
      <p:sp>
        <p:nvSpPr>
          <p:cNvPr id="3" name="Content Placeholder 2">
            <a:extLst>
              <a:ext uri="{FF2B5EF4-FFF2-40B4-BE49-F238E27FC236}">
                <a16:creationId xmlns:a16="http://schemas.microsoft.com/office/drawing/2014/main" id="{B7C05FBB-F565-5AEA-3B9C-7262AAAF6F86}"/>
              </a:ext>
            </a:extLst>
          </p:cNvPr>
          <p:cNvSpPr>
            <a:spLocks noGrp="1"/>
          </p:cNvSpPr>
          <p:nvPr>
            <p:ph idx="1"/>
          </p:nvPr>
        </p:nvSpPr>
        <p:spPr>
          <a:xfrm rot="16200000">
            <a:off x="2844802" y="-2667001"/>
            <a:ext cx="6858000" cy="12192001"/>
          </a:xfrm>
        </p:spPr>
        <p:txBody>
          <a:bodyPr>
            <a:normAutofit/>
          </a:bodyPr>
          <a:lstStyle/>
          <a:p>
            <a:pPr marL="0" indent="0">
              <a:buNone/>
            </a:pPr>
            <a:r>
              <a:rPr lang="en-US" sz="2000" dirty="0"/>
              <a:t>Role of PPP in Sustainable Agriculture</a:t>
            </a:r>
          </a:p>
          <a:p>
            <a:pPr marL="0" indent="0">
              <a:buNone/>
            </a:pPr>
            <a:r>
              <a:rPr lang="en-US" sz="2000" dirty="0"/>
              <a:t>PPP in extension supports sustainable agriculture by promoting climate-smart practices, efficient resource use, and environmentally friendly technologies. Joint efforts help farmers adopt sustainable farming systems while maintaining profitability.</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lgn="ctr">
              <a:buNone/>
            </a:pPr>
            <a:r>
              <a:rPr lang="en-US" sz="2000" b="1" dirty="0"/>
              <a:t>(24)</a:t>
            </a:r>
          </a:p>
          <a:p>
            <a:pPr marL="0" indent="0">
              <a:buNone/>
            </a:pPr>
            <a:endParaRPr lang="en-US" sz="2000" dirty="0"/>
          </a:p>
        </p:txBody>
      </p:sp>
    </p:spTree>
    <p:extLst>
      <p:ext uri="{BB962C8B-B14F-4D97-AF65-F5344CB8AC3E}">
        <p14:creationId xmlns:p14="http://schemas.microsoft.com/office/powerpoint/2010/main" val="2276492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BF26C-B2D0-5F96-C632-41F7016BAA46}"/>
              </a:ext>
            </a:extLst>
          </p:cNvPr>
          <p:cNvSpPr>
            <a:spLocks noGrp="1"/>
          </p:cNvSpPr>
          <p:nvPr>
            <p:ph type="title"/>
          </p:nvPr>
        </p:nvSpPr>
        <p:spPr>
          <a:xfrm rot="16200000">
            <a:off x="-2992538" y="2971799"/>
            <a:ext cx="6858003" cy="914401"/>
          </a:xfrm>
        </p:spPr>
        <p:txBody>
          <a:bodyPr>
            <a:noAutofit/>
          </a:bodyPr>
          <a:lstStyle/>
          <a:p>
            <a:pPr algn="ctr"/>
            <a:r>
              <a:rPr lang="en-IN" sz="3000" b="1" dirty="0"/>
              <a:t>FUTURE DIRECTIONS IN AGRICULTURAL EXTENSION</a:t>
            </a:r>
            <a:endParaRPr lang="en-IN" sz="3000" dirty="0"/>
          </a:p>
        </p:txBody>
      </p:sp>
      <p:sp>
        <p:nvSpPr>
          <p:cNvPr id="3" name="Content Placeholder 2">
            <a:extLst>
              <a:ext uri="{FF2B5EF4-FFF2-40B4-BE49-F238E27FC236}">
                <a16:creationId xmlns:a16="http://schemas.microsoft.com/office/drawing/2014/main" id="{DB3CDF43-79B2-9DC6-560E-D96E27DB14CE}"/>
              </a:ext>
            </a:extLst>
          </p:cNvPr>
          <p:cNvSpPr>
            <a:spLocks noGrp="1"/>
          </p:cNvSpPr>
          <p:nvPr>
            <p:ph idx="1"/>
          </p:nvPr>
        </p:nvSpPr>
        <p:spPr>
          <a:xfrm rot="16200000">
            <a:off x="2986832" y="-2220170"/>
            <a:ext cx="6858001" cy="11298335"/>
          </a:xfrm>
        </p:spPr>
        <p:txBody>
          <a:bodyPr>
            <a:noAutofit/>
          </a:bodyPr>
          <a:lstStyle/>
          <a:p>
            <a:pPr marL="0" indent="0">
              <a:buNone/>
            </a:pPr>
            <a:r>
              <a:rPr lang="en-US" sz="2000" dirty="0"/>
              <a:t>10.Agricultural extension has always played a key role in transferring knowledge, skills, and technologies from research institutions to farmers. In the past, extension mainly focused on increasing crop production through the dissemination of improved varieties and practices. However, agriculture today faces new challenges such as climate change, shrinking land and water resources, market uncertainties, and changing consumer demands. Therefore, agricultural extension systems must evolve to meet these emerging needs. The future directions in agricultural extension aim to make extension more farmer-centered, technology-driven, sustainable, and market-oriented.</a:t>
            </a:r>
          </a:p>
          <a:p>
            <a:pPr marL="0" indent="0">
              <a:buNone/>
            </a:pPr>
            <a:r>
              <a:rPr lang="en-US" sz="2000" dirty="0"/>
              <a:t>One of the major future directions in agricultural extension is the shift from a production-oriented approach to an income-oriented approach. Increasing production alone is no longer sufficient; farmers need higher and stable incomes. Future extension services will focus on improving farm profitability through cost reduction, diversification, value addition, and better market linkages. Extension workers will guide farmers on enterprise selection, agribusiness management, and risk reduction strategies.</a:t>
            </a:r>
          </a:p>
          <a:p>
            <a:pPr marL="0" indent="0">
              <a:buNone/>
            </a:pPr>
            <a:r>
              <a:rPr lang="en-US" sz="2000" b="1" dirty="0"/>
              <a:t>Use of Information and Communication Technology (ICT)</a:t>
            </a:r>
          </a:p>
          <a:p>
            <a:pPr marL="0" indent="0">
              <a:buNone/>
            </a:pPr>
            <a:r>
              <a:rPr lang="en-US" sz="2000" dirty="0"/>
              <a:t>The use of ICT in agricultural extension will expand significantly in the future. Mobile phones, internet services, mobile applications, social media, and artificial intelligence will play a crucial role in delivering timely and accurate information to farmers. Digital advisory services, weather-based alerts, market price information, and virtual training programs will reduce dependency on face-to-face extension. ICT-based extension will help reach a large number of farmers at low cost, especially in remote areas.</a:t>
            </a:r>
          </a:p>
          <a:p>
            <a:pPr marL="0" indent="0">
              <a:buNone/>
            </a:pPr>
            <a:r>
              <a:rPr lang="en-US" sz="2000" b="1" dirty="0"/>
              <a:t>Participatory and Farmer-Centered </a:t>
            </a:r>
            <a:r>
              <a:rPr lang="en-US" sz="2000" b="1" dirty="0" err="1"/>
              <a:t>ApproachesFuture</a:t>
            </a:r>
            <a:r>
              <a:rPr lang="en-US" sz="2000" b="1" dirty="0"/>
              <a:t> </a:t>
            </a:r>
          </a:p>
          <a:p>
            <a:pPr marL="0" indent="0">
              <a:buNone/>
            </a:pPr>
            <a:r>
              <a:rPr lang="en-US" sz="2000" dirty="0"/>
              <a:t>agricultural extension will increasingly adopt participatory and farmer-centered approaches. Farmers will be actively involved in problem identification, planning, implementation, and evaluation of extension programs. </a:t>
            </a:r>
          </a:p>
          <a:p>
            <a:pPr marL="0" indent="0">
              <a:buNone/>
            </a:pPr>
            <a:endParaRPr lang="en-US" sz="2000" dirty="0"/>
          </a:p>
          <a:p>
            <a:pPr marL="0" indent="0" algn="ctr">
              <a:buNone/>
            </a:pPr>
            <a:r>
              <a:rPr lang="en-US" sz="2000" b="1" dirty="0"/>
              <a:t>(25)</a:t>
            </a:r>
            <a:endParaRPr lang="en-IN" sz="2000" b="1" dirty="0"/>
          </a:p>
        </p:txBody>
      </p:sp>
    </p:spTree>
    <p:extLst>
      <p:ext uri="{BB962C8B-B14F-4D97-AF65-F5344CB8AC3E}">
        <p14:creationId xmlns:p14="http://schemas.microsoft.com/office/powerpoint/2010/main" val="327127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953C1-4AEB-CE7B-B2EC-B7975A7DE665}"/>
              </a:ext>
            </a:extLst>
          </p:cNvPr>
          <p:cNvSpPr>
            <a:spLocks noGrp="1"/>
          </p:cNvSpPr>
          <p:nvPr>
            <p:ph type="title"/>
          </p:nvPr>
        </p:nvSpPr>
        <p:spPr>
          <a:xfrm>
            <a:off x="-2402711" y="457722"/>
            <a:ext cx="2124919" cy="757619"/>
          </a:xfrm>
        </p:spPr>
        <p:txBody>
          <a:bodyPr/>
          <a:lstStyle/>
          <a:p>
            <a:endParaRPr lang="en-IN" dirty="0"/>
          </a:p>
        </p:txBody>
      </p:sp>
      <p:sp>
        <p:nvSpPr>
          <p:cNvPr id="3" name="Content Placeholder 2">
            <a:extLst>
              <a:ext uri="{FF2B5EF4-FFF2-40B4-BE49-F238E27FC236}">
                <a16:creationId xmlns:a16="http://schemas.microsoft.com/office/drawing/2014/main" id="{6B4A65BA-A2C7-5000-D073-0737C1FBC5D2}"/>
              </a:ext>
            </a:extLst>
          </p:cNvPr>
          <p:cNvSpPr>
            <a:spLocks noGrp="1"/>
          </p:cNvSpPr>
          <p:nvPr>
            <p:ph idx="1"/>
          </p:nvPr>
        </p:nvSpPr>
        <p:spPr>
          <a:xfrm rot="16200000">
            <a:off x="2667002" y="-2667002"/>
            <a:ext cx="6858000" cy="12191999"/>
          </a:xfrm>
        </p:spPr>
        <p:txBody>
          <a:bodyPr>
            <a:normAutofit fontScale="25000" lnSpcReduction="20000"/>
          </a:bodyPr>
          <a:lstStyle/>
          <a:p>
            <a:pPr marL="0" indent="0">
              <a:buNone/>
            </a:pPr>
            <a:r>
              <a:rPr lang="en-US" sz="8000" dirty="0"/>
              <a:t>Approaches such as Farmer Field Schools, farmer-to-farmer extension, and group-based learning will become more important. This will ensure better adoption of technologies and empower farmers to make informed decisions.</a:t>
            </a:r>
          </a:p>
          <a:p>
            <a:pPr marL="0" indent="0">
              <a:buNone/>
            </a:pPr>
            <a:r>
              <a:rPr lang="en-US" sz="8000" b="1" dirty="0"/>
              <a:t>Strengthening Public–Private Partnerships (PPP)</a:t>
            </a:r>
          </a:p>
          <a:p>
            <a:pPr marL="0" indent="0">
              <a:buNone/>
            </a:pPr>
            <a:r>
              <a:rPr lang="en-US" sz="8000" dirty="0"/>
              <a:t>Another important future direction is the strengthening of Public–Private Partnerships (PPP) in extension. The public sector alone cannot meet the growing and diverse demands of farmers. Collaboration with private companies, NGOs, agribusiness firms, startups, and farmer organizations will help improve the quality, efficiency, and reach of extension services. PPP models will promote innovation, market-led advisory services, and access to modern technologies.</a:t>
            </a:r>
          </a:p>
          <a:p>
            <a:pPr marL="0" indent="0">
              <a:buNone/>
            </a:pPr>
            <a:r>
              <a:rPr lang="en-US" sz="8000" b="1" dirty="0"/>
              <a:t>Market-Led and Value Chain Extension</a:t>
            </a:r>
          </a:p>
          <a:p>
            <a:pPr marL="0" indent="0">
              <a:buNone/>
            </a:pPr>
            <a:r>
              <a:rPr lang="en-US" sz="8000" dirty="0"/>
              <a:t>Future extension systems will focus on market-led extension rather than only production advice. Extension services will cover the entire agricultural value chain, including input supply, production, post-harvest management, processing, storage, transportation, and marketing. Farmers will be trained in quality standards, grading, packaging, branding, and certification. Linking farmers to domestic and international markets will be a key priority.</a:t>
            </a:r>
          </a:p>
          <a:p>
            <a:pPr marL="0" indent="0">
              <a:buNone/>
            </a:pPr>
            <a:r>
              <a:rPr lang="en-US" sz="8000" b="1" dirty="0"/>
              <a:t>Focus on Climate-Smart and Sustainable Agriculture</a:t>
            </a:r>
          </a:p>
          <a:p>
            <a:pPr marL="0" indent="0">
              <a:buNone/>
            </a:pPr>
            <a:r>
              <a:rPr lang="en-US" sz="8000" dirty="0"/>
              <a:t>Climate change is one of the biggest challenges facing agriculture today. Future agricultural extension will emphasize climate-smart agriculture and sustainability. Extension services will promote practices such as water-use efficiency, conservation agriculture, integrated nutrient and pest management, organic farming, and renewable energy use. Farmers will be trained to adapt to climate risks through crop insurance, weather forecasting, and resilient farming systems.</a:t>
            </a:r>
          </a:p>
          <a:p>
            <a:pPr marL="0" indent="0">
              <a:buNone/>
            </a:pPr>
            <a:r>
              <a:rPr lang="en-US" sz="8000" b="1" dirty="0"/>
              <a:t>Inclusion of Women and Youth in Extension</a:t>
            </a:r>
          </a:p>
          <a:p>
            <a:pPr marL="0" indent="0">
              <a:buNone/>
            </a:pPr>
            <a:r>
              <a:rPr lang="en-US" sz="8000" dirty="0"/>
              <a:t>The future of agricultural extension will focus strongly on inclusiveness, especially the involvement of women and rural youth. Women play a major role in agriculture but often have limited access to extension services. Extension programs will be designed to address women’s specific needs and constraints. At the same time, youth-oriented extension will promote </a:t>
            </a:r>
            <a:r>
              <a:rPr lang="en-US" sz="8000" dirty="0" err="1"/>
              <a:t>agri</a:t>
            </a:r>
            <a:r>
              <a:rPr lang="en-US" sz="8000" dirty="0"/>
              <a:t>-entrepreneurship, startups, and modern technologies to attract young people to agriculture.</a:t>
            </a:r>
          </a:p>
          <a:p>
            <a:pPr marL="0" indent="0">
              <a:buNone/>
            </a:pPr>
            <a:r>
              <a:rPr lang="en-US" sz="8000" b="1" dirty="0"/>
              <a:t>Capacity Building and Skill Development</a:t>
            </a:r>
          </a:p>
          <a:p>
            <a:pPr marL="0" indent="0">
              <a:buNone/>
            </a:pPr>
            <a:r>
              <a:rPr lang="en-US" sz="8000" dirty="0"/>
              <a:t>Future extension will place greater emphasis on capacity building and skill development rather than only information transfer. Farmers will be trained in leadership, communication, financial literacy, record keeping, and business management. Extension personnel themselves will require continuous training to upgrade their skills in digital tools, participatory methods, and market analysis.</a:t>
            </a:r>
          </a:p>
          <a:p>
            <a:pPr marL="0" indent="0">
              <a:buNone/>
            </a:pPr>
            <a:r>
              <a:rPr lang="en-US" sz="8000" dirty="0"/>
              <a:t>Role of Farmer Organizations</a:t>
            </a:r>
            <a:r>
              <a:rPr lang="en-US" sz="8000" b="1" dirty="0"/>
              <a:t>.     (26) </a:t>
            </a:r>
          </a:p>
          <a:p>
            <a:pPr marL="0" indent="0">
              <a:buNone/>
            </a:pPr>
            <a:endParaRPr lang="en-IN" dirty="0"/>
          </a:p>
        </p:txBody>
      </p:sp>
    </p:spTree>
    <p:extLst>
      <p:ext uri="{BB962C8B-B14F-4D97-AF65-F5344CB8AC3E}">
        <p14:creationId xmlns:p14="http://schemas.microsoft.com/office/powerpoint/2010/main" val="2734660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22012-7B16-453A-13E7-23C5D2A1ADE9}"/>
              </a:ext>
            </a:extLst>
          </p:cNvPr>
          <p:cNvSpPr>
            <a:spLocks noGrp="1"/>
          </p:cNvSpPr>
          <p:nvPr>
            <p:ph type="title"/>
          </p:nvPr>
        </p:nvSpPr>
        <p:spPr>
          <a:xfrm>
            <a:off x="-1986023" y="585043"/>
            <a:ext cx="1511461" cy="688171"/>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7BC540BA-2280-38B4-08D3-13B477C9B9B3}"/>
              </a:ext>
            </a:extLst>
          </p:cNvPr>
          <p:cNvSpPr>
            <a:spLocks noGrp="1"/>
          </p:cNvSpPr>
          <p:nvPr>
            <p:ph idx="1"/>
          </p:nvPr>
        </p:nvSpPr>
        <p:spPr>
          <a:xfrm rot="16200000">
            <a:off x="2667000" y="-2667000"/>
            <a:ext cx="6858001" cy="12192001"/>
          </a:xfrm>
        </p:spPr>
        <p:txBody>
          <a:bodyPr>
            <a:normAutofit lnSpcReduction="10000"/>
          </a:bodyPr>
          <a:lstStyle/>
          <a:p>
            <a:pPr marL="0" indent="0">
              <a:buNone/>
            </a:pPr>
            <a:r>
              <a:rPr lang="en-US" sz="2000" dirty="0"/>
              <a:t>Farmer organizations such as Self-Help Groups (SHGs), Farmer Producer Organizations (FPOs), and cooperatives will play a major role in future extension systems. Group-based extension will help reduce costs, improve bargaining power, and ensure better access to inputs, credit, and markets. Extension agencies will work closely with these organizations to promote collective action.</a:t>
            </a:r>
          </a:p>
          <a:p>
            <a:pPr marL="0" indent="0">
              <a:buNone/>
            </a:pPr>
            <a:r>
              <a:rPr lang="en-US" sz="2000" b="1" dirty="0"/>
              <a:t>Policy Support and Institutional Reforms</a:t>
            </a:r>
          </a:p>
          <a:p>
            <a:pPr marL="0" indent="0">
              <a:buNone/>
            </a:pPr>
            <a:r>
              <a:rPr lang="en-US" sz="2000" dirty="0"/>
              <a:t>Strong policy support and institutional reforms will be essential for the future of agricultural extension. Decentralized planning, flexibility in extension programs, and performance-based evaluation systems will improve effectiveness. Extension systems must become more responsive, accountable, and outcome-oriented.</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lgn="ctr">
              <a:buNone/>
            </a:pPr>
            <a:endParaRPr lang="en-US" sz="2000" b="1" dirty="0"/>
          </a:p>
          <a:p>
            <a:pPr marL="0" indent="0" algn="ctr">
              <a:buNone/>
            </a:pPr>
            <a:endParaRPr lang="en-US" sz="2000" b="1" dirty="0"/>
          </a:p>
          <a:p>
            <a:pPr marL="0" indent="0" algn="ctr">
              <a:buNone/>
            </a:pPr>
            <a:r>
              <a:rPr lang="en-US" sz="2000" b="1" dirty="0"/>
              <a:t>(27)</a:t>
            </a:r>
            <a:endParaRPr lang="en-IN" sz="2000" b="1" dirty="0"/>
          </a:p>
          <a:p>
            <a:pPr marL="0" indent="0">
              <a:buNone/>
            </a:pPr>
            <a:endParaRPr lang="en-IN" sz="2000" dirty="0"/>
          </a:p>
        </p:txBody>
      </p:sp>
    </p:spTree>
    <p:extLst>
      <p:ext uri="{BB962C8B-B14F-4D97-AF65-F5344CB8AC3E}">
        <p14:creationId xmlns:p14="http://schemas.microsoft.com/office/powerpoint/2010/main" val="1290208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E19DF-26D3-0066-F637-FB488AE99348}"/>
              </a:ext>
            </a:extLst>
          </p:cNvPr>
          <p:cNvSpPr>
            <a:spLocks noGrp="1"/>
          </p:cNvSpPr>
          <p:nvPr>
            <p:ph type="title"/>
          </p:nvPr>
        </p:nvSpPr>
        <p:spPr>
          <a:xfrm rot="16200000">
            <a:off x="-3023884" y="3023886"/>
            <a:ext cx="6858002" cy="810230"/>
          </a:xfrm>
        </p:spPr>
        <p:txBody>
          <a:bodyPr>
            <a:normAutofit/>
          </a:bodyPr>
          <a:lstStyle/>
          <a:p>
            <a:pPr algn="ctr"/>
            <a:r>
              <a:rPr lang="en-IN" sz="3000" b="1" dirty="0"/>
              <a:t>CONCLUSION</a:t>
            </a:r>
            <a:endParaRPr lang="en-IN" sz="3000" dirty="0"/>
          </a:p>
        </p:txBody>
      </p:sp>
      <p:sp>
        <p:nvSpPr>
          <p:cNvPr id="3" name="Content Placeholder 2">
            <a:extLst>
              <a:ext uri="{FF2B5EF4-FFF2-40B4-BE49-F238E27FC236}">
                <a16:creationId xmlns:a16="http://schemas.microsoft.com/office/drawing/2014/main" id="{08B3270B-4BEB-B8B3-A1B2-CF801257E323}"/>
              </a:ext>
            </a:extLst>
          </p:cNvPr>
          <p:cNvSpPr>
            <a:spLocks noGrp="1"/>
          </p:cNvSpPr>
          <p:nvPr>
            <p:ph idx="1"/>
          </p:nvPr>
        </p:nvSpPr>
        <p:spPr>
          <a:xfrm rot="16200000">
            <a:off x="3072269" y="-2270304"/>
            <a:ext cx="6874538" cy="11398608"/>
          </a:xfrm>
        </p:spPr>
        <p:txBody>
          <a:bodyPr>
            <a:noAutofit/>
          </a:bodyPr>
          <a:lstStyle/>
          <a:p>
            <a:pPr marL="0" indent="0">
              <a:buNone/>
            </a:pPr>
            <a:r>
              <a:rPr lang="en-US" sz="2000" dirty="0"/>
              <a:t>Agricultural extension has undergone significant transformation in response to the changing needs of farmers and the agricultural sector. The traditional public, production-oriented extension system is no longer sufficient to address the complex challenges of modern agriculture such as climate change, market uncertainty, rising input costs, and the demand for sustainable farming practices. Therefore, new approaches such as </a:t>
            </a:r>
            <a:r>
              <a:rPr lang="en-US" sz="2000" dirty="0" err="1"/>
              <a:t>privatisation</a:t>
            </a:r>
            <a:r>
              <a:rPr lang="en-US" sz="2000" dirty="0"/>
              <a:t>, participatory extension, market-oriented extension, public–private partnerships, and future-focused strategies have become increasingly important.</a:t>
            </a:r>
          </a:p>
          <a:p>
            <a:pPr marL="0" indent="0">
              <a:buNone/>
            </a:pPr>
            <a:r>
              <a:rPr lang="en-US" sz="2000" dirty="0" err="1"/>
              <a:t>Privatisation</a:t>
            </a:r>
            <a:r>
              <a:rPr lang="en-US" sz="2000" dirty="0"/>
              <a:t> of extension services has helped improve efficiency, accountability, and access to specialized knowledge. Private agencies, agribusiness firms, NGOs, and </a:t>
            </a:r>
            <a:r>
              <a:rPr lang="en-US" sz="2000" dirty="0" err="1"/>
              <a:t>agri</a:t>
            </a:r>
            <a:r>
              <a:rPr lang="en-US" sz="2000" dirty="0"/>
              <a:t>-consultants contribute innovative and demand-driven advisory services. However, complete </a:t>
            </a:r>
            <a:r>
              <a:rPr lang="en-US" sz="2000" dirty="0" err="1"/>
              <a:t>privatisation</a:t>
            </a:r>
            <a:r>
              <a:rPr lang="en-US" sz="2000" dirty="0"/>
              <a:t> may exclude small and marginal farmers due to cost constraints. Hence, </a:t>
            </a:r>
            <a:r>
              <a:rPr lang="en-US" sz="2000" dirty="0" err="1"/>
              <a:t>privatisation</a:t>
            </a:r>
            <a:r>
              <a:rPr lang="en-US" sz="2000" dirty="0"/>
              <a:t> must be carefully regulated to ensure equity and farmer welfare.</a:t>
            </a:r>
          </a:p>
          <a:p>
            <a:pPr marL="0" indent="0">
              <a:buNone/>
            </a:pPr>
            <a:r>
              <a:rPr lang="en-US" sz="2000" dirty="0"/>
              <a:t>Participatory extension approaches have shifted the focus from top-down technology transfer to farmer-centered learning. By actively involving farmers in problem identification, planning, implementation, and evaluation, these approaches enhance adoption of technologies and empower farmers. Participatory methods respect indigenous knowledge and promote sustainable, location-specific solutions, making extension more effective and inclusive.</a:t>
            </a:r>
          </a:p>
          <a:p>
            <a:pPr marL="0" indent="0">
              <a:buNone/>
            </a:pPr>
            <a:r>
              <a:rPr lang="en-US" sz="2000" dirty="0"/>
              <a:t>Market-oriented extension represents a crucial shift from increasing production to increasing farmers’ income. By linking farmers with markets, providing market intelligence, promoting value addition, and strengthening post-harvest management, market-oriented extension enables farmers to make informed production and marketing decisions. This approach helps farmers reduce risks, improve price realization, and participate competitively in agricultural value chains.</a:t>
            </a:r>
          </a:p>
          <a:p>
            <a:pPr marL="0" indent="0">
              <a:buNone/>
            </a:pPr>
            <a:endParaRPr lang="en-US" sz="2000" dirty="0"/>
          </a:p>
          <a:p>
            <a:pPr marL="0" indent="0" algn="ctr">
              <a:buNone/>
            </a:pPr>
            <a:r>
              <a:rPr lang="en-US" sz="2000" b="1" dirty="0"/>
              <a:t>(28)</a:t>
            </a:r>
          </a:p>
        </p:txBody>
      </p:sp>
    </p:spTree>
    <p:extLst>
      <p:ext uri="{BB962C8B-B14F-4D97-AF65-F5344CB8AC3E}">
        <p14:creationId xmlns:p14="http://schemas.microsoft.com/office/powerpoint/2010/main" val="2484811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9BFD4-509F-6D35-68F3-BE841610B812}"/>
              </a:ext>
            </a:extLst>
          </p:cNvPr>
          <p:cNvSpPr>
            <a:spLocks noGrp="1"/>
          </p:cNvSpPr>
          <p:nvPr>
            <p:ph type="title"/>
          </p:nvPr>
        </p:nvSpPr>
        <p:spPr>
          <a:xfrm>
            <a:off x="-3189790" y="-421954"/>
            <a:ext cx="2993020" cy="583999"/>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21B0BCD8-517D-43A6-28EF-EC7B431E0CF2}"/>
              </a:ext>
            </a:extLst>
          </p:cNvPr>
          <p:cNvSpPr>
            <a:spLocks noGrp="1"/>
          </p:cNvSpPr>
          <p:nvPr>
            <p:ph idx="1"/>
          </p:nvPr>
        </p:nvSpPr>
        <p:spPr>
          <a:xfrm rot="16200000">
            <a:off x="2667001" y="-2667001"/>
            <a:ext cx="6858002" cy="12192001"/>
          </a:xfrm>
        </p:spPr>
        <p:txBody>
          <a:bodyPr>
            <a:normAutofit/>
          </a:bodyPr>
          <a:lstStyle/>
          <a:p>
            <a:pPr marL="0" indent="0">
              <a:buNone/>
            </a:pPr>
            <a:r>
              <a:rPr lang="en-US" sz="2200" dirty="0"/>
              <a:t>Public–Private Partnerships (PPP) in extension combine the strengths of both public and private sectors. While the public sector ensures equity, policy support, and social welfare, the private sector brings efficiency, innovation, and market linkages. PPP models expand extension outreach, improve service quality, and reduce the financial burden on governments. Effective coordination, transparency, and regulation are essential for the success of PPP in extension.</a:t>
            </a:r>
          </a:p>
          <a:p>
            <a:pPr marL="0" indent="0">
              <a:buNone/>
            </a:pPr>
            <a:r>
              <a:rPr lang="en-US" sz="2200" dirty="0"/>
              <a:t>Looking ahead, the future directions in agricultural extension emphasize a more holistic, technology-driven, and sustainable approach. The increasing use of ICT, digital advisory services, climate-smart practices, farmer organizations, and youth-oriented </a:t>
            </a:r>
            <a:r>
              <a:rPr lang="en-US" sz="2200" dirty="0" err="1"/>
              <a:t>agripreneurship</a:t>
            </a:r>
            <a:r>
              <a:rPr lang="en-US" sz="2200" dirty="0"/>
              <a:t> will reshape extension systems. Future extension will focus on income enhancement, skill development, inclusiveness, and resilience to climate and market risks.</a:t>
            </a:r>
          </a:p>
          <a:p>
            <a:pPr marL="0" indent="0">
              <a:buNone/>
            </a:pPr>
            <a:r>
              <a:rPr lang="en-US" sz="2200" dirty="0"/>
              <a:t>In conclusion, no single extension approach can address all agricultural challenges. A pluralistic, integrated, and farmer-centric extension system that combines public and private efforts, encourages participation, responds to market needs, and adapts to future challenges is essential. Such an extension system will play a vital role in achieving sustainable agricultural development, food security, and improved livelihoods for farmers.</a:t>
            </a:r>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lgn="ctr">
              <a:buNone/>
            </a:pPr>
            <a:r>
              <a:rPr lang="en-US" sz="2200" b="1" dirty="0"/>
              <a:t>(29)</a:t>
            </a:r>
            <a:endParaRPr lang="en-IN" sz="2200" b="1" dirty="0"/>
          </a:p>
          <a:p>
            <a:pPr marL="0" indent="0">
              <a:buNone/>
            </a:pPr>
            <a:endParaRPr lang="en-IN" dirty="0"/>
          </a:p>
        </p:txBody>
      </p:sp>
    </p:spTree>
    <p:extLst>
      <p:ext uri="{BB962C8B-B14F-4D97-AF65-F5344CB8AC3E}">
        <p14:creationId xmlns:p14="http://schemas.microsoft.com/office/powerpoint/2010/main" val="3493698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8916E-8E5C-D66E-6F40-5DA9984A5DEA}"/>
              </a:ext>
            </a:extLst>
          </p:cNvPr>
          <p:cNvSpPr>
            <a:spLocks noGrp="1"/>
          </p:cNvSpPr>
          <p:nvPr>
            <p:ph type="title"/>
          </p:nvPr>
        </p:nvSpPr>
        <p:spPr>
          <a:xfrm rot="16200000">
            <a:off x="-2931838" y="3087957"/>
            <a:ext cx="6858000" cy="682083"/>
          </a:xfrm>
        </p:spPr>
        <p:txBody>
          <a:bodyPr>
            <a:noAutofit/>
          </a:bodyPr>
          <a:lstStyle/>
          <a:p>
            <a:pPr algn="ctr"/>
            <a:r>
              <a:rPr lang="en-US" sz="3200" b="1" dirty="0"/>
              <a:t>EVOLUTION OF AGRICULTURAL EXTENSION </a:t>
            </a:r>
            <a:endParaRPr lang="en-IN" sz="3600" dirty="0"/>
          </a:p>
        </p:txBody>
      </p:sp>
      <p:sp>
        <p:nvSpPr>
          <p:cNvPr id="3" name="Content Placeholder 2">
            <a:extLst>
              <a:ext uri="{FF2B5EF4-FFF2-40B4-BE49-F238E27FC236}">
                <a16:creationId xmlns:a16="http://schemas.microsoft.com/office/drawing/2014/main" id="{1270438B-E9A3-8648-912E-CC3EA2D40FDE}"/>
              </a:ext>
            </a:extLst>
          </p:cNvPr>
          <p:cNvSpPr>
            <a:spLocks noGrp="1"/>
          </p:cNvSpPr>
          <p:nvPr>
            <p:ph idx="1"/>
          </p:nvPr>
        </p:nvSpPr>
        <p:spPr>
          <a:xfrm rot="16200000">
            <a:off x="3086102" y="-2247901"/>
            <a:ext cx="6858002" cy="11353797"/>
          </a:xfrm>
        </p:spPr>
        <p:txBody>
          <a:bodyPr>
            <a:noAutofit/>
          </a:bodyPr>
          <a:lstStyle/>
          <a:p>
            <a:pPr marL="0" indent="0">
              <a:buNone/>
            </a:pPr>
            <a:r>
              <a:rPr lang="en-US" sz="1900" dirty="0"/>
              <a:t>Agriculture has always been the backbone of human civilization, and the development of agriculture depends largely on the effective transfer of knowledge, skills, and technologies to farmers. Agricultural extension is the system through which scientific research, modern practices, and innovations are communicated to farmers to improve agricultural production and rural livelihoods. The evolution of agricultural extension has taken place over several stages, influenced by social, economic, technological, and political changes.</a:t>
            </a:r>
          </a:p>
          <a:p>
            <a:pPr marL="0" indent="0">
              <a:buNone/>
            </a:pPr>
            <a:r>
              <a:rPr lang="en-US" sz="1900" dirty="0"/>
              <a:t>Meaning of Agricultural Extension</a:t>
            </a:r>
          </a:p>
          <a:p>
            <a:pPr marL="0" indent="0">
              <a:buNone/>
            </a:pPr>
            <a:r>
              <a:rPr lang="en-US" sz="1900" dirty="0"/>
              <a:t>Agricultural extension is an educational process that helps farmers to acquire knowledge, skills, and attitudes necessary for improving their farming practices. It acts as a bridge between agricultural research institutions and farmers. The main objective of agricultural extension is not only to increase agricultural productivity but also to promote sustainable farming, rural development, and improved quality of life for farming communities.</a:t>
            </a:r>
          </a:p>
          <a:p>
            <a:pPr marL="0" indent="0">
              <a:buNone/>
            </a:pPr>
            <a:r>
              <a:rPr lang="en-US" sz="1900" dirty="0"/>
              <a:t>Traditional Stage of Agricultural Extension</a:t>
            </a:r>
          </a:p>
          <a:p>
            <a:pPr marL="0" indent="0">
              <a:buNone/>
            </a:pPr>
            <a:r>
              <a:rPr lang="en-US" sz="1900" dirty="0"/>
              <a:t>In ancient times, agricultural extension was informal and unorganized. Farmers relied on indigenous knowledge, personal experience, and information passed orally from one generation to another. Learning occurred through observation, imitation, and trial-and-error methods. Progressive farmers and village elders played an important role in spreading agricultural knowledge. Although this system was suitable for subsistence farming, it was limited in scope and slow in adopting new technologies.</a:t>
            </a:r>
          </a:p>
          <a:p>
            <a:pPr marL="0" indent="0">
              <a:buNone/>
            </a:pPr>
            <a:r>
              <a:rPr lang="en-US" sz="1900" dirty="0"/>
              <a:t>Colonial Period and Early Organized Extension</a:t>
            </a:r>
          </a:p>
          <a:p>
            <a:pPr marL="0" indent="0">
              <a:buNone/>
            </a:pPr>
            <a:r>
              <a:rPr lang="en-US" sz="1900" dirty="0"/>
              <a:t>The colonial period marked the beginning of organized agricultural extension in many developing countries, including India. The primary aim of extension during this period was to increase the production of commercial crops such as cotton, indigo, tea, and jute to serve colonial interests. Agricultural departments were established, and research stations were set up to improve crop production.</a:t>
            </a:r>
          </a:p>
          <a:p>
            <a:pPr marL="0" indent="0">
              <a:buNone/>
            </a:pPr>
            <a:endParaRPr lang="en-US" sz="1900" dirty="0"/>
          </a:p>
          <a:p>
            <a:pPr marL="0" indent="0">
              <a:buNone/>
            </a:pPr>
            <a:endParaRPr lang="en-US" sz="1900" dirty="0"/>
          </a:p>
          <a:p>
            <a:pPr marL="0" indent="0" algn="ctr">
              <a:buNone/>
            </a:pPr>
            <a:r>
              <a:rPr lang="en-US" sz="1900" b="1" dirty="0"/>
              <a:t>(03)</a:t>
            </a:r>
          </a:p>
        </p:txBody>
      </p:sp>
    </p:spTree>
    <p:extLst>
      <p:ext uri="{BB962C8B-B14F-4D97-AF65-F5344CB8AC3E}">
        <p14:creationId xmlns:p14="http://schemas.microsoft.com/office/powerpoint/2010/main" val="26584279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D6360-E6FB-D5A3-A19D-3C50AC3F2222}"/>
              </a:ext>
            </a:extLst>
          </p:cNvPr>
          <p:cNvSpPr>
            <a:spLocks noGrp="1"/>
          </p:cNvSpPr>
          <p:nvPr>
            <p:ph type="title"/>
          </p:nvPr>
        </p:nvSpPr>
        <p:spPr>
          <a:xfrm rot="16200000">
            <a:off x="-3093334" y="3093333"/>
            <a:ext cx="6858002" cy="671331"/>
          </a:xfrm>
        </p:spPr>
        <p:txBody>
          <a:bodyPr>
            <a:normAutofit/>
          </a:bodyPr>
          <a:lstStyle/>
          <a:p>
            <a:pPr algn="ctr"/>
            <a:r>
              <a:rPr lang="en-IN" sz="3000" b="1" dirty="0"/>
              <a:t>REFERENCES</a:t>
            </a:r>
            <a:endParaRPr lang="en-IN" sz="3000" dirty="0"/>
          </a:p>
        </p:txBody>
      </p:sp>
      <p:sp>
        <p:nvSpPr>
          <p:cNvPr id="3" name="Content Placeholder 2">
            <a:extLst>
              <a:ext uri="{FF2B5EF4-FFF2-40B4-BE49-F238E27FC236}">
                <a16:creationId xmlns:a16="http://schemas.microsoft.com/office/drawing/2014/main" id="{0458067C-E5C5-A184-758E-11D0AC321A74}"/>
              </a:ext>
            </a:extLst>
          </p:cNvPr>
          <p:cNvSpPr>
            <a:spLocks noGrp="1"/>
          </p:cNvSpPr>
          <p:nvPr>
            <p:ph idx="1"/>
          </p:nvPr>
        </p:nvSpPr>
        <p:spPr>
          <a:xfrm rot="16200000">
            <a:off x="3220657" y="-2549326"/>
            <a:ext cx="6858001" cy="11956649"/>
          </a:xfrm>
        </p:spPr>
        <p:txBody>
          <a:bodyPr>
            <a:noAutofit/>
          </a:bodyPr>
          <a:lstStyle/>
          <a:p>
            <a:pPr marL="0" indent="0">
              <a:buNone/>
            </a:pPr>
            <a:r>
              <a:rPr lang="en-US" sz="2000" b="1" dirty="0"/>
              <a:t>1. Swanson, B.E., Bentz, R.P. &amp; Sofranko, A.J. (1997)</a:t>
            </a:r>
          </a:p>
          <a:p>
            <a:pPr marL="0" indent="0">
              <a:buNone/>
            </a:pPr>
            <a:r>
              <a:rPr lang="en-US" sz="2000" dirty="0"/>
              <a:t>Improving Agricultural Extension: A Reference Manual (FAO)</a:t>
            </a:r>
          </a:p>
          <a:p>
            <a:pPr marL="0" indent="0">
              <a:buNone/>
            </a:pPr>
            <a:r>
              <a:rPr lang="en-US" sz="2000" dirty="0"/>
              <a:t>This book explains the concept, objectives, methods, and models of agricultural extension. It covers public and private extension systems, participatory approaches, and extension management. It is useful for understanding how extension systems can be improved to meet farmers’ changing needs. This reference supports topics like participatory extension, </a:t>
            </a:r>
            <a:r>
              <a:rPr lang="en-US" sz="2000" dirty="0" err="1"/>
              <a:t>privatisation</a:t>
            </a:r>
            <a:r>
              <a:rPr lang="en-US" sz="2000" dirty="0"/>
              <a:t>, and future directions.</a:t>
            </a:r>
          </a:p>
          <a:p>
            <a:pPr marL="0" indent="0">
              <a:buNone/>
            </a:pPr>
            <a:r>
              <a:rPr lang="en-US" sz="2000" b="1" dirty="0"/>
              <a:t>2. Swanson, B.E. &amp; </a:t>
            </a:r>
            <a:r>
              <a:rPr lang="en-US" sz="2000" b="1" dirty="0" err="1"/>
              <a:t>Rajalahti</a:t>
            </a:r>
            <a:r>
              <a:rPr lang="en-US" sz="2000" b="1" dirty="0"/>
              <a:t>, R. (2010)</a:t>
            </a:r>
          </a:p>
          <a:p>
            <a:pPr marL="0" indent="0">
              <a:buNone/>
            </a:pPr>
            <a:r>
              <a:rPr lang="en-US" sz="2000" dirty="0"/>
              <a:t>Strengthening Agricultural Extension and Advisory Systems (World Bank)</a:t>
            </a:r>
          </a:p>
          <a:p>
            <a:pPr marL="0" indent="0">
              <a:buNone/>
            </a:pPr>
            <a:r>
              <a:rPr lang="en-US" sz="2000" dirty="0"/>
              <a:t>This publication focuses on reforming and strengthening extension systems worldwide. It explains pluralistic extension systems, public–private partnerships, and market-oriented advisory services. It is highly relevant for PPP in extension, market-oriented extension, and future extension strategies.</a:t>
            </a:r>
          </a:p>
          <a:p>
            <a:pPr marL="0" indent="0">
              <a:buNone/>
            </a:pPr>
            <a:r>
              <a:rPr lang="en-US" sz="2000" b="1" dirty="0"/>
              <a:t>3. FAO (2011)</a:t>
            </a:r>
          </a:p>
          <a:p>
            <a:pPr marL="0" indent="0">
              <a:buNone/>
            </a:pPr>
            <a:r>
              <a:rPr lang="en-US" sz="2000" dirty="0"/>
              <a:t>Agricultural Extension Services Delivery System</a:t>
            </a:r>
          </a:p>
          <a:p>
            <a:pPr marL="0" indent="0">
              <a:buNone/>
            </a:pPr>
            <a:r>
              <a:rPr lang="en-US" sz="2000" dirty="0"/>
              <a:t>This FAO document explains different extension service delivery models including public, private, NGO-based, and ICT-based systems. It highlights the role of extension in sustainable agriculture and rural development. This reference is useful for understanding modern extension approaches and future trends.</a:t>
            </a:r>
          </a:p>
          <a:p>
            <a:pPr marL="0" indent="0">
              <a:buNone/>
            </a:pPr>
            <a:r>
              <a:rPr lang="en-US" sz="2000" b="1" dirty="0"/>
              <a:t>4. Anderson, J.R. &amp; Feder, G. (2007)</a:t>
            </a:r>
          </a:p>
          <a:p>
            <a:pPr marL="0" indent="0">
              <a:buNone/>
            </a:pPr>
            <a:r>
              <a:rPr lang="en-US" sz="2000" dirty="0"/>
              <a:t>Agricultural Extension – Handbook of Agricultural Economics</a:t>
            </a:r>
          </a:p>
          <a:p>
            <a:pPr marL="0" indent="0">
              <a:buNone/>
            </a:pPr>
            <a:r>
              <a:rPr lang="en-US" sz="2000" dirty="0"/>
              <a:t>This work provides an economic analysis of agricultural extension. It explains why extension is important, how it affects productivity and income, and the role of market failures and policy support. It supports topics like market-oriented extension and </a:t>
            </a:r>
            <a:r>
              <a:rPr lang="en-US" sz="2000" dirty="0" err="1"/>
              <a:t>privatisation</a:t>
            </a:r>
            <a:r>
              <a:rPr lang="en-US" sz="2000" dirty="0"/>
              <a:t> of extension services.</a:t>
            </a:r>
          </a:p>
          <a:p>
            <a:pPr marL="0" indent="0">
              <a:buNone/>
            </a:pPr>
            <a:endParaRPr lang="en-US" sz="2000" dirty="0"/>
          </a:p>
          <a:p>
            <a:pPr marL="0" indent="0" algn="ctr">
              <a:buNone/>
            </a:pPr>
            <a:r>
              <a:rPr lang="en-US" sz="2000" b="1" dirty="0"/>
              <a:t>(30)</a:t>
            </a:r>
          </a:p>
        </p:txBody>
      </p:sp>
    </p:spTree>
    <p:extLst>
      <p:ext uri="{BB962C8B-B14F-4D97-AF65-F5344CB8AC3E}">
        <p14:creationId xmlns:p14="http://schemas.microsoft.com/office/powerpoint/2010/main" val="6988613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38D2-2B18-4BB0-60D1-7241D69516AF}"/>
              </a:ext>
            </a:extLst>
          </p:cNvPr>
          <p:cNvSpPr>
            <a:spLocks noGrp="1"/>
          </p:cNvSpPr>
          <p:nvPr>
            <p:ph type="title"/>
          </p:nvPr>
        </p:nvSpPr>
        <p:spPr>
          <a:xfrm>
            <a:off x="-2009172" y="1105906"/>
            <a:ext cx="1465162" cy="595574"/>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3728361F-3FF1-1374-4BBF-D92C230AB905}"/>
              </a:ext>
            </a:extLst>
          </p:cNvPr>
          <p:cNvSpPr>
            <a:spLocks noGrp="1"/>
          </p:cNvSpPr>
          <p:nvPr>
            <p:ph idx="1"/>
          </p:nvPr>
        </p:nvSpPr>
        <p:spPr>
          <a:xfrm rot="16200000">
            <a:off x="2666999" y="-2667003"/>
            <a:ext cx="6858001" cy="12192001"/>
          </a:xfrm>
        </p:spPr>
        <p:txBody>
          <a:bodyPr>
            <a:noAutofit/>
          </a:bodyPr>
          <a:lstStyle/>
          <a:p>
            <a:pPr marL="0" indent="0">
              <a:buNone/>
            </a:pPr>
            <a:r>
              <a:rPr lang="en-US" sz="2000" b="1" dirty="0"/>
              <a:t>5. </a:t>
            </a:r>
            <a:r>
              <a:rPr lang="en-US" sz="2000" b="1" dirty="0" err="1"/>
              <a:t>Axinn</a:t>
            </a:r>
            <a:r>
              <a:rPr lang="en-US" sz="2000" b="1" dirty="0"/>
              <a:t>, G.H. (1988)</a:t>
            </a:r>
          </a:p>
          <a:p>
            <a:pPr marL="0" indent="0">
              <a:buNone/>
            </a:pPr>
            <a:r>
              <a:rPr lang="en-US" sz="1900" dirty="0"/>
              <a:t>Guide on Alternative Extension Approaches (FAO)</a:t>
            </a:r>
          </a:p>
          <a:p>
            <a:pPr marL="0" indent="0">
              <a:buNone/>
            </a:pPr>
            <a:r>
              <a:rPr lang="en-US" sz="1900" dirty="0"/>
              <a:t>This book discusses alternative and innovative extension approaches, including participatory methods and farmer-centered extension. It explains the limitations of traditional top-down extension and the importance of farmer participation. This reference strongly supports participatory extension approaches.</a:t>
            </a:r>
          </a:p>
          <a:p>
            <a:pPr marL="0" indent="0">
              <a:buNone/>
            </a:pPr>
            <a:r>
              <a:rPr lang="en-US" sz="2000" b="1" dirty="0"/>
              <a:t>6. Rivera, W.M. &amp; Alex, G. (2004)</a:t>
            </a:r>
          </a:p>
          <a:p>
            <a:pPr marL="0" indent="0">
              <a:buNone/>
            </a:pPr>
            <a:r>
              <a:rPr lang="en-US" sz="1900" dirty="0"/>
              <a:t>The Privatization of Extension Services (World Bank)</a:t>
            </a:r>
          </a:p>
          <a:p>
            <a:pPr marL="0" indent="0">
              <a:buNone/>
            </a:pPr>
            <a:r>
              <a:rPr lang="en-US" sz="1900" dirty="0"/>
              <a:t>This publication focuses specifically on </a:t>
            </a:r>
            <a:r>
              <a:rPr lang="en-US" sz="1900" dirty="0" err="1"/>
              <a:t>privatisation</a:t>
            </a:r>
            <a:r>
              <a:rPr lang="en-US" sz="1900" dirty="0"/>
              <a:t> of agricultural extension. It discusses reasons for </a:t>
            </a:r>
            <a:r>
              <a:rPr lang="en-US" sz="1900" dirty="0" err="1"/>
              <a:t>privatisation</a:t>
            </a:r>
            <a:r>
              <a:rPr lang="en-US" sz="1900" dirty="0"/>
              <a:t>, different models, advantages, limitations, and global experiences. It is a key reference for understanding private extension, cost recovery, and PPP models.</a:t>
            </a:r>
          </a:p>
          <a:p>
            <a:pPr marL="0" indent="0">
              <a:buNone/>
            </a:pPr>
            <a:r>
              <a:rPr lang="en-US" sz="2000" b="1" dirty="0"/>
              <a:t>7. </a:t>
            </a:r>
            <a:r>
              <a:rPr lang="en-US" sz="2000" b="1" dirty="0" err="1"/>
              <a:t>Röling</a:t>
            </a:r>
            <a:r>
              <a:rPr lang="en-US" sz="2000" b="1" dirty="0"/>
              <a:t>, N. &amp; </a:t>
            </a:r>
            <a:r>
              <a:rPr lang="en-US" sz="2000" b="1" dirty="0" err="1"/>
              <a:t>Wagemakers</a:t>
            </a:r>
            <a:r>
              <a:rPr lang="en-US" sz="2000" b="1" dirty="0"/>
              <a:t>, M. (1998)</a:t>
            </a:r>
          </a:p>
          <a:p>
            <a:pPr marL="0" indent="0">
              <a:buNone/>
            </a:pPr>
            <a:r>
              <a:rPr lang="en-US" sz="1900" dirty="0"/>
              <a:t>Facilitating Sustainable Agriculture</a:t>
            </a:r>
          </a:p>
          <a:p>
            <a:pPr marL="0" indent="0">
              <a:buNone/>
            </a:pPr>
            <a:r>
              <a:rPr lang="en-US" sz="1900" dirty="0"/>
              <a:t>This book emphasizes participatory learning, farmer empowerment, and sustainability. It explains how extension should act as a facilitator rather than a teacher. It supports topics like participatory extension, sustainable agriculture, and future extension approaches</a:t>
            </a:r>
            <a:r>
              <a:rPr lang="en-US" sz="2000" dirty="0"/>
              <a:t>.</a:t>
            </a:r>
          </a:p>
          <a:p>
            <a:pPr marL="0" indent="0">
              <a:buNone/>
            </a:pPr>
            <a:r>
              <a:rPr lang="en-US" sz="2000" b="1" dirty="0"/>
              <a:t>8. Kumar, K. (2002)</a:t>
            </a:r>
          </a:p>
          <a:p>
            <a:pPr marL="0" indent="0">
              <a:buNone/>
            </a:pPr>
            <a:r>
              <a:rPr lang="en-US" sz="1900" dirty="0"/>
              <a:t>Methods for Community Participation</a:t>
            </a:r>
          </a:p>
          <a:p>
            <a:pPr marL="0" indent="0">
              <a:buNone/>
            </a:pPr>
            <a:r>
              <a:rPr lang="en-US" sz="1900" dirty="0"/>
              <a:t>This book explains tools and techniques such as Participatory Rural Appraisal (PRA) used in extension and rural development. It helps understand how farmers and communities can actively participate in planning and decision-making. It supports participatory extension approaches.</a:t>
            </a:r>
          </a:p>
          <a:p>
            <a:pPr marL="0" indent="0">
              <a:buNone/>
            </a:pPr>
            <a:r>
              <a:rPr lang="en-US" sz="2000" b="1" dirty="0"/>
              <a:t>9. Singh, K.M., Meena, M.S. &amp; Swanson, B.E. (2013)</a:t>
            </a:r>
          </a:p>
          <a:p>
            <a:pPr marL="0" indent="0">
              <a:buNone/>
            </a:pPr>
            <a:r>
              <a:rPr lang="en-US" sz="1900" dirty="0"/>
              <a:t>Extension Strategies for Sustainable Agricultural Development (ICAR)</a:t>
            </a:r>
          </a:p>
          <a:p>
            <a:pPr marL="0" indent="0">
              <a:buNone/>
            </a:pPr>
            <a:r>
              <a:rPr lang="en-US" sz="1900" dirty="0"/>
              <a:t>This ICAR publication discusses extension strategies suitable for Indian agriculture. It covers market-led extension, PPP, farmer organizations, and sustainability. This reference is important for writing India-specific answers. 10. Government of India (2020).   </a:t>
            </a:r>
          </a:p>
          <a:p>
            <a:pPr marL="0" indent="0">
              <a:buNone/>
            </a:pPr>
            <a:endParaRPr lang="en-US" sz="1900" dirty="0"/>
          </a:p>
          <a:p>
            <a:pPr marL="0" indent="0" algn="ctr">
              <a:buNone/>
            </a:pPr>
            <a:r>
              <a:rPr lang="en-US" sz="1900" b="1" dirty="0"/>
              <a:t>(31)                   </a:t>
            </a:r>
          </a:p>
        </p:txBody>
      </p:sp>
    </p:spTree>
    <p:extLst>
      <p:ext uri="{BB962C8B-B14F-4D97-AF65-F5344CB8AC3E}">
        <p14:creationId xmlns:p14="http://schemas.microsoft.com/office/powerpoint/2010/main" val="808050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265B9-DD3C-BB28-2DBB-1EC451B02B8D}"/>
              </a:ext>
            </a:extLst>
          </p:cNvPr>
          <p:cNvSpPr>
            <a:spLocks noGrp="1"/>
          </p:cNvSpPr>
          <p:nvPr>
            <p:ph type="title"/>
          </p:nvPr>
        </p:nvSpPr>
        <p:spPr>
          <a:xfrm>
            <a:off x="-2090195" y="619768"/>
            <a:ext cx="1187370" cy="583999"/>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54700E09-F70C-F2AC-4574-77579D96F7D5}"/>
              </a:ext>
            </a:extLst>
          </p:cNvPr>
          <p:cNvSpPr>
            <a:spLocks noGrp="1"/>
          </p:cNvSpPr>
          <p:nvPr>
            <p:ph idx="1"/>
          </p:nvPr>
        </p:nvSpPr>
        <p:spPr>
          <a:xfrm rot="16200000">
            <a:off x="2667002" y="-2667000"/>
            <a:ext cx="6857998" cy="12192001"/>
          </a:xfrm>
        </p:spPr>
        <p:txBody>
          <a:bodyPr>
            <a:normAutofit/>
          </a:bodyPr>
          <a:lstStyle/>
          <a:p>
            <a:pPr marL="0" indent="0">
              <a:buNone/>
            </a:pPr>
            <a:r>
              <a:rPr lang="en-US" sz="2000" b="1" dirty="0"/>
              <a:t>10. Government of India (2020)</a:t>
            </a:r>
          </a:p>
          <a:p>
            <a:pPr marL="0" indent="0">
              <a:buNone/>
            </a:pPr>
            <a:r>
              <a:rPr lang="en-US" sz="2000" dirty="0"/>
              <a:t>Extension Reforms and ATMA Guidelines</a:t>
            </a:r>
          </a:p>
          <a:p>
            <a:pPr marL="0" indent="0">
              <a:buNone/>
            </a:pPr>
            <a:r>
              <a:rPr lang="en-US" sz="2000" dirty="0"/>
              <a:t>This document explains the ATMA model, decentralized planning, farmer participation, and convergence of public and private extension agencies. It supports topics like PPP in extension, participatory extension, and future reforms in India.</a:t>
            </a:r>
          </a:p>
          <a:p>
            <a:pPr marL="0" indent="0">
              <a:buNone/>
            </a:pPr>
            <a:r>
              <a:rPr lang="en-US" sz="2000" b="1" dirty="0"/>
              <a:t>11. ICAR (2015)</a:t>
            </a:r>
          </a:p>
          <a:p>
            <a:pPr marL="0" indent="0">
              <a:buNone/>
            </a:pPr>
            <a:r>
              <a:rPr lang="en-US" sz="2000" dirty="0"/>
              <a:t>Agricultural Extension in India: Challenges and Opportunities</a:t>
            </a:r>
          </a:p>
          <a:p>
            <a:pPr marL="0" indent="0">
              <a:buNone/>
            </a:pPr>
            <a:r>
              <a:rPr lang="en-US" sz="2000" dirty="0"/>
              <a:t>This publication highlights the challenges faced by Indian extension systems and suggests future opportunities such as ICT use, market orientation, youth involvement, and PPP. It directly supports future directions in agricultural extension.</a:t>
            </a:r>
          </a:p>
          <a:p>
            <a:pPr marL="0" indent="0">
              <a:buNone/>
            </a:pPr>
            <a:r>
              <a:rPr lang="en-US" sz="2000" b="1" dirty="0"/>
              <a:t>12. World Bank (2012)</a:t>
            </a:r>
          </a:p>
          <a:p>
            <a:pPr marL="0" indent="0">
              <a:buNone/>
            </a:pPr>
            <a:r>
              <a:rPr lang="en-US" sz="2000" dirty="0"/>
              <a:t>Agricultural Innovation Systems: An Investment Sourcebook</a:t>
            </a:r>
          </a:p>
          <a:p>
            <a:pPr marL="0" indent="0">
              <a:buNone/>
            </a:pPr>
            <a:r>
              <a:rPr lang="en-US" sz="2000" dirty="0"/>
              <a:t>This source explains how extension fits into the broader agricultural innovation system, involving research, markets, private sector, and farmers. It supports PPP, market-oriented extension, and future extension </a:t>
            </a:r>
            <a:r>
              <a:rPr lang="en-US" sz="2000" dirty="0" err="1"/>
              <a:t>models.These</a:t>
            </a:r>
            <a:r>
              <a:rPr lang="en-US" sz="2000" dirty="0"/>
              <a:t> references collectively explain the evolution of agricultural extension from traditional public systems to participatory, market-oriented, privatized, and PPP-based approaches, and guide the future direction of extension services.</a:t>
            </a:r>
            <a:endParaRPr lang="en-IN" sz="2000" dirty="0"/>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lgn="ctr">
              <a:buNone/>
            </a:pPr>
            <a:r>
              <a:rPr lang="en-IN" sz="2000" b="1" dirty="0"/>
              <a:t>(32)</a:t>
            </a:r>
          </a:p>
        </p:txBody>
      </p:sp>
    </p:spTree>
    <p:extLst>
      <p:ext uri="{BB962C8B-B14F-4D97-AF65-F5344CB8AC3E}">
        <p14:creationId xmlns:p14="http://schemas.microsoft.com/office/powerpoint/2010/main" val="3067389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C94AC-5DAC-5664-BAC7-070A0D132C7A}"/>
              </a:ext>
            </a:extLst>
          </p:cNvPr>
          <p:cNvSpPr>
            <a:spLocks noGrp="1"/>
          </p:cNvSpPr>
          <p:nvPr>
            <p:ph type="title"/>
          </p:nvPr>
        </p:nvSpPr>
        <p:spPr>
          <a:xfrm>
            <a:off x="-3102591" y="3381111"/>
            <a:ext cx="3002507" cy="1325563"/>
          </a:xfrm>
        </p:spPr>
        <p:txBody>
          <a:bodyPr/>
          <a:lstStyle/>
          <a:p>
            <a:endParaRPr lang="en-IN"/>
          </a:p>
        </p:txBody>
      </p:sp>
      <p:sp>
        <p:nvSpPr>
          <p:cNvPr id="3" name="Content Placeholder 2">
            <a:extLst>
              <a:ext uri="{FF2B5EF4-FFF2-40B4-BE49-F238E27FC236}">
                <a16:creationId xmlns:a16="http://schemas.microsoft.com/office/drawing/2014/main" id="{D6C4FFE9-F614-6BF6-386C-D38DEAE5744F}"/>
              </a:ext>
            </a:extLst>
          </p:cNvPr>
          <p:cNvSpPr>
            <a:spLocks noGrp="1"/>
          </p:cNvSpPr>
          <p:nvPr>
            <p:ph idx="1"/>
          </p:nvPr>
        </p:nvSpPr>
        <p:spPr>
          <a:xfrm rot="16200000">
            <a:off x="2603501" y="-2603506"/>
            <a:ext cx="6858001" cy="12065002"/>
          </a:xfrm>
        </p:spPr>
        <p:txBody>
          <a:bodyPr>
            <a:normAutofit fontScale="25000" lnSpcReduction="20000"/>
          </a:bodyPr>
          <a:lstStyle/>
          <a:p>
            <a:pPr marL="0" indent="0">
              <a:buNone/>
            </a:pPr>
            <a:r>
              <a:rPr lang="en-US" sz="8000" dirty="0"/>
              <a:t>Extension during this period followed a top-down approach, where decisions were made by authorities and passed down to farmers without considering local needs. Farmers were treated as passive recipients of information. While some technical improvements were achieved, the system failed to address the socio-economic problems of farmers.</a:t>
            </a:r>
          </a:p>
          <a:p>
            <a:pPr marL="0" indent="0">
              <a:buNone/>
            </a:pPr>
            <a:r>
              <a:rPr lang="en-US" sz="8000" dirty="0"/>
              <a:t>Post-Independence Era and Community Development Approach</a:t>
            </a:r>
          </a:p>
          <a:p>
            <a:pPr marL="0" indent="0">
              <a:buNone/>
            </a:pPr>
            <a:r>
              <a:rPr lang="en-US" sz="8000" dirty="0"/>
              <a:t>After independence, agricultural extension gained importance as a tool for national development, food security, and poverty reduction. In India, several programs were launched, such as the Grow More Food Campaign, Community Development </a:t>
            </a:r>
            <a:r>
              <a:rPr lang="en-US" sz="8000" dirty="0" err="1"/>
              <a:t>Programme</a:t>
            </a:r>
            <a:r>
              <a:rPr lang="en-US" sz="8000" dirty="0"/>
              <a:t> (1952), and National Extension Service (1953). These programs focused on improving agricultural production along with rural infrastructure, education, and health.</a:t>
            </a:r>
          </a:p>
          <a:p>
            <a:pPr marL="0" indent="0">
              <a:buNone/>
            </a:pPr>
            <a:r>
              <a:rPr lang="en-US" sz="8000" dirty="0"/>
              <a:t>Extension work during this phase emphasized group approaches, demonstrations, training programs, and field visits. Extension workers were appointed at the village level to educate farmers. Although these programs created awareness among farmers, they faced challenges such as lack of trained staff, limited resources, and weak coordination.</a:t>
            </a:r>
          </a:p>
          <a:p>
            <a:pPr marL="0" indent="0">
              <a:buNone/>
            </a:pPr>
            <a:r>
              <a:rPr lang="en-US" sz="7600" b="1" u="sng" spc="-150" dirty="0"/>
              <a:t>GREEN REVOLUTION AND TECHNOLOGY TRANSFER APPROACH</a:t>
            </a:r>
          </a:p>
          <a:p>
            <a:pPr marL="0" indent="0">
              <a:buNone/>
            </a:pPr>
            <a:r>
              <a:rPr lang="en-US" sz="8000" dirty="0"/>
              <a:t>The Green Revolution (1960s–1970s) brought a significant transformation in agricultural extension. The introduction of high-yielding varieties (HYVs), chemical fertilizers, pesticides, irrigation, and improved farm machinery required effective extension services to ensure proper adoption by farmers.</a:t>
            </a:r>
          </a:p>
          <a:p>
            <a:pPr marL="0" indent="0">
              <a:buNone/>
            </a:pPr>
            <a:r>
              <a:rPr lang="en-US" sz="8000" dirty="0"/>
              <a:t>The Training and Visit (T&amp;V) system was introduced to strengthen extension delivery. Under this system, extension workers received regular training and visited farmers on a fixed schedule. The focus was mainly on increasing crop productivity, especially wheat and rice.</a:t>
            </a:r>
          </a:p>
          <a:p>
            <a:pPr marL="0" indent="0">
              <a:buNone/>
            </a:pPr>
            <a:r>
              <a:rPr lang="en-US" sz="8000" dirty="0"/>
              <a:t>Although the Green Revolution successfully increased food grain production and helped achieve self-sufficiency, it had certain limitations. The benefits were unevenly distributed, favoring large and resource-rich farmers. Environmental issues such as soil degradation and water pollution also emerged.</a:t>
            </a:r>
          </a:p>
          <a:p>
            <a:pPr marL="0" indent="0">
              <a:buNone/>
            </a:pPr>
            <a:r>
              <a:rPr lang="en-US" sz="8000" dirty="0"/>
              <a:t>Shift Towards Participatory Extension Approaches</a:t>
            </a:r>
          </a:p>
          <a:p>
            <a:pPr marL="0" indent="0">
              <a:buNone/>
            </a:pPr>
            <a:r>
              <a:rPr lang="en-US" sz="8000" dirty="0"/>
              <a:t>Due to the limitations of the top-down and technology-driven approaches, agricultural extension gradually shifted towards participatory methods. Farmers were recognized as active partners in the development process rather than mere recipients of technology.</a:t>
            </a:r>
          </a:p>
          <a:p>
            <a:pPr marL="0" indent="0">
              <a:buNone/>
            </a:pPr>
            <a:endParaRPr lang="en-US" sz="8000" dirty="0"/>
          </a:p>
          <a:p>
            <a:pPr marL="0" indent="0" algn="ctr">
              <a:buNone/>
            </a:pPr>
            <a:r>
              <a:rPr lang="en-US" sz="8000" b="1" dirty="0"/>
              <a:t>(04)</a:t>
            </a:r>
          </a:p>
          <a:p>
            <a:pPr marL="0" indent="0">
              <a:buNone/>
            </a:pPr>
            <a:endParaRPr lang="en-IN" dirty="0"/>
          </a:p>
        </p:txBody>
      </p:sp>
    </p:spTree>
    <p:extLst>
      <p:ext uri="{BB962C8B-B14F-4D97-AF65-F5344CB8AC3E}">
        <p14:creationId xmlns:p14="http://schemas.microsoft.com/office/powerpoint/2010/main" val="425827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773DC-6D99-235A-BC07-F1E0EF0CCDBC}"/>
              </a:ext>
            </a:extLst>
          </p:cNvPr>
          <p:cNvSpPr>
            <a:spLocks noGrp="1"/>
          </p:cNvSpPr>
          <p:nvPr>
            <p:ph type="title"/>
          </p:nvPr>
        </p:nvSpPr>
        <p:spPr>
          <a:xfrm flipH="1">
            <a:off x="-1460312" y="681037"/>
            <a:ext cx="900754" cy="617514"/>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FB05D51F-69F2-65EF-18BA-93AEFA60C7EB}"/>
              </a:ext>
            </a:extLst>
          </p:cNvPr>
          <p:cNvSpPr>
            <a:spLocks noGrp="1"/>
          </p:cNvSpPr>
          <p:nvPr>
            <p:ph idx="1"/>
          </p:nvPr>
        </p:nvSpPr>
        <p:spPr>
          <a:xfrm rot="16200000">
            <a:off x="2892188" y="-2441814"/>
            <a:ext cx="6858002" cy="11741625"/>
          </a:xfrm>
        </p:spPr>
        <p:txBody>
          <a:bodyPr>
            <a:normAutofit fontScale="70000" lnSpcReduction="20000"/>
          </a:bodyPr>
          <a:lstStyle/>
          <a:p>
            <a:pPr marL="0" indent="0">
              <a:buNone/>
            </a:pPr>
            <a:r>
              <a:rPr lang="en-US" sz="2700" dirty="0"/>
              <a:t>Approaches such as Farming Systems Research, Farmer First Approach, and Farmer Field Schools emphasized farmer participation, local problem identification, and joint decision-making. These approaches considered the diversity of farming systems and encouraged feedback from farmers.</a:t>
            </a:r>
          </a:p>
          <a:p>
            <a:pPr marL="0" indent="0">
              <a:buNone/>
            </a:pPr>
            <a:r>
              <a:rPr lang="en-US" sz="2700" dirty="0"/>
              <a:t>Decentralization and Institutional Reforms</a:t>
            </a:r>
          </a:p>
          <a:p>
            <a:pPr marL="0" indent="0">
              <a:buNone/>
            </a:pPr>
            <a:r>
              <a:rPr lang="en-US" sz="2700" dirty="0"/>
              <a:t>In the late 1990s and early 2000s, agricultural extension underwent institutional reforms to improve efficiency and accountability. In India, the Agricultural Technology Management Agency (ATMA) was introduced to decentralize extension services at the district level. ATMA promotes convergence among various departments, research institutions, NGOs, and private agencies.</a:t>
            </a:r>
          </a:p>
          <a:p>
            <a:pPr marL="0" indent="0">
              <a:buNone/>
            </a:pPr>
            <a:r>
              <a:rPr lang="en-US" sz="2700" dirty="0"/>
              <a:t>Extension activities under ATMA are demand-driven and based on local needs. Farmers are involved through farmer interest groups, self-help groups, and farmer producer organizations.</a:t>
            </a:r>
          </a:p>
          <a:p>
            <a:pPr marL="0" indent="0">
              <a:buNone/>
            </a:pPr>
            <a:r>
              <a:rPr lang="en-US" sz="2700" dirty="0"/>
              <a:t>Pluralistic and Privatized Extension System</a:t>
            </a:r>
          </a:p>
          <a:p>
            <a:pPr marL="0" indent="0">
              <a:buNone/>
            </a:pPr>
            <a:r>
              <a:rPr lang="en-US" sz="2700" dirty="0"/>
              <a:t>Modern agricultural extension has become pluralistic in nature. Extension services are now provided by multiple stakeholders, including government agencies, private companies, NGOs, cooperatives, and agribusiness firms. Private extension plays an important role in areas such as input supply, contract farming, and market information.</a:t>
            </a:r>
          </a:p>
          <a:p>
            <a:pPr marL="0" indent="0">
              <a:buNone/>
            </a:pPr>
            <a:r>
              <a:rPr lang="en-US" sz="2700" dirty="0"/>
              <a:t>This pluralistic system increases access to information but also raises concerns about equity, as small and marginal farmers may have limited access to paid services.</a:t>
            </a:r>
          </a:p>
          <a:p>
            <a:pPr marL="0" indent="0">
              <a:buNone/>
            </a:pPr>
            <a:r>
              <a:rPr lang="en-US" sz="2700" dirty="0"/>
              <a:t>Digital and ICT-Based Extension</a:t>
            </a:r>
          </a:p>
          <a:p>
            <a:pPr marL="0" indent="0">
              <a:buNone/>
            </a:pPr>
            <a:r>
              <a:rPr lang="en-US" sz="2700" dirty="0"/>
              <a:t>The recent evolution of agricultural extension has been influenced by Information and Communication Technologies (ICTs). Mobile phones, internet services, social media platforms, mobile applications, Kisan Call Centers, and online advisory services have revolutionized extension delivery.</a:t>
            </a:r>
          </a:p>
          <a:p>
            <a:pPr marL="0" indent="0">
              <a:buNone/>
            </a:pPr>
            <a:r>
              <a:rPr lang="en-US" sz="2700" dirty="0"/>
              <a:t>Digital extension provides timely, location-specific, and cost-effective information to farmers. It helps farmers make informed decisions regarding crop management, weather forecasting, pest control, and market prices.</a:t>
            </a:r>
          </a:p>
          <a:p>
            <a:pPr marL="0" indent="0">
              <a:buNone/>
            </a:pPr>
            <a:r>
              <a:rPr lang="en-US" sz="2700" dirty="0"/>
              <a:t>Conclusion</a:t>
            </a:r>
          </a:p>
          <a:p>
            <a:pPr marL="0" indent="0">
              <a:buNone/>
            </a:pPr>
            <a:r>
              <a:rPr lang="en-US" sz="2700" dirty="0"/>
              <a:t>The evolution of agricultural extension reflects a gradual transition from traditional and centralized systems to participatory, decentralized, and technology-driven approaches. Modern agricultural extension focuses not only on increasing production but also on sustainability, profitability, and overall rural development. An effective extension system is essential for empowering farmers, improving food security, and achieving sustainable agricultural growth.</a:t>
            </a:r>
            <a:endParaRPr lang="en-IN" sz="2700" dirty="0"/>
          </a:p>
          <a:p>
            <a:endParaRPr lang="en-IN" sz="2700" dirty="0"/>
          </a:p>
          <a:p>
            <a:endParaRPr lang="en-IN" sz="2700" dirty="0"/>
          </a:p>
          <a:p>
            <a:pPr marL="0" indent="0" algn="ctr">
              <a:buNone/>
            </a:pPr>
            <a:r>
              <a:rPr lang="en-IN" sz="2700" b="1" dirty="0"/>
              <a:t>(05)</a:t>
            </a:r>
            <a:endParaRPr lang="en-IN" b="1" dirty="0"/>
          </a:p>
        </p:txBody>
      </p:sp>
    </p:spTree>
    <p:extLst>
      <p:ext uri="{BB962C8B-B14F-4D97-AF65-F5344CB8AC3E}">
        <p14:creationId xmlns:p14="http://schemas.microsoft.com/office/powerpoint/2010/main" val="1950569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6A90E-B283-0E79-E7F1-33A09ADEE479}"/>
              </a:ext>
            </a:extLst>
          </p:cNvPr>
          <p:cNvSpPr>
            <a:spLocks noGrp="1"/>
          </p:cNvSpPr>
          <p:nvPr>
            <p:ph type="title"/>
          </p:nvPr>
        </p:nvSpPr>
        <p:spPr>
          <a:xfrm rot="16200000">
            <a:off x="-3156045" y="3156045"/>
            <a:ext cx="6858000" cy="545910"/>
          </a:xfrm>
        </p:spPr>
        <p:txBody>
          <a:bodyPr>
            <a:normAutofit/>
          </a:bodyPr>
          <a:lstStyle/>
          <a:p>
            <a:pPr algn="ctr"/>
            <a:r>
              <a:rPr lang="en-US" sz="3200" b="1" dirty="0"/>
              <a:t>ICT BASED EXTENSION</a:t>
            </a:r>
            <a:endParaRPr lang="en-IN" sz="3200" b="1" dirty="0"/>
          </a:p>
        </p:txBody>
      </p:sp>
      <p:sp>
        <p:nvSpPr>
          <p:cNvPr id="3" name="Content Placeholder 2">
            <a:extLst>
              <a:ext uri="{FF2B5EF4-FFF2-40B4-BE49-F238E27FC236}">
                <a16:creationId xmlns:a16="http://schemas.microsoft.com/office/drawing/2014/main" id="{571FD986-E3F0-A630-A2F4-C5C3A4F36F65}"/>
              </a:ext>
            </a:extLst>
          </p:cNvPr>
          <p:cNvSpPr>
            <a:spLocks noGrp="1"/>
          </p:cNvSpPr>
          <p:nvPr>
            <p:ph idx="1"/>
          </p:nvPr>
        </p:nvSpPr>
        <p:spPr>
          <a:xfrm rot="16200000">
            <a:off x="2939955" y="-2394045"/>
            <a:ext cx="6857999" cy="11646089"/>
          </a:xfrm>
        </p:spPr>
        <p:txBody>
          <a:bodyPr>
            <a:noAutofit/>
          </a:bodyPr>
          <a:lstStyle/>
          <a:p>
            <a:r>
              <a:rPr lang="en-US" sz="1900" dirty="0"/>
              <a:t>Information and Communication Technology (ICT) has become an important tool in modern agricultural extension. ICT-based extension refers to the use of digital technologies such as mobile phones, computers, internet services, radio, television, and mobile applications to deliver agricultural information and advisory services to farmers. It plays a vital role in improving access to timely, accurate, and location-specific information, thereby enhancing agricultural productivity and rural development.</a:t>
            </a:r>
          </a:p>
          <a:p>
            <a:r>
              <a:rPr lang="en-US" sz="1900" dirty="0"/>
              <a:t>Traditional agricultural extension methods, such as farm visits, demonstrations, and group meetings, often face limitations like shortage of extension staff, large farmer populations, and high costs. ICT-based extension helps overcome these challenges by enabling faster and wider dissemination of information. Through ICT tools, farmers can easily access information related to crop production, weather forecasts, pest and disease management, soil health, input availability, and market prices.</a:t>
            </a:r>
          </a:p>
          <a:p>
            <a:r>
              <a:rPr lang="en-US" sz="1900" dirty="0"/>
              <a:t>Mobile phones are one of the most widely used ICT tools in agriculture. Services such as SMS alerts, voice messages, and mobile apps provide farmers with real-time information. In India, initiatives like Kisan Call Centers, </a:t>
            </a:r>
            <a:r>
              <a:rPr lang="en-US" sz="1900" dirty="0" err="1"/>
              <a:t>mKisan</a:t>
            </a:r>
            <a:r>
              <a:rPr lang="en-US" sz="1900" dirty="0"/>
              <a:t>, and various state-level agriculture apps help farmers connect directly with agricultural experts. Farmers can ask questions, receive advice, and solve problems without visiting extension offices.</a:t>
            </a:r>
          </a:p>
          <a:p>
            <a:r>
              <a:rPr lang="en-US" sz="1900" dirty="0"/>
              <a:t>The internet and social media platforms have also transformed agricultural extension. Websites, online portals, YouTube channels, WhatsApp groups, and Facebook pages are used to share agricultural videos, success stories, and best practices. These platforms encourage peer-to-peer learning and allow farmers to interact with experts and fellow farmers. Digital content in local languages further improves understanding and adoption of new technologies.</a:t>
            </a:r>
          </a:p>
          <a:p>
            <a:r>
              <a:rPr lang="en-US" sz="1900" dirty="0"/>
              <a:t>Mass media such as radio and television continue to play an important role in ICT-based extension, especially in rural areas. Agricultural programs broadcast through radio and TV reach a large number of farmers at low cost. Community radio stations are particularly effective in delivering location-specific agricultural information and promoting farmer participation.</a:t>
            </a:r>
          </a:p>
          <a:p>
            <a:pPr marL="0" indent="0" algn="ctr">
              <a:buNone/>
            </a:pPr>
            <a:r>
              <a:rPr lang="en-US" sz="1900" b="1" dirty="0"/>
              <a:t>(06)</a:t>
            </a:r>
          </a:p>
          <a:p>
            <a:r>
              <a:rPr lang="en-US" sz="1900" dirty="0"/>
              <a:t>.</a:t>
            </a:r>
            <a:endParaRPr lang="en-IN" sz="1900" dirty="0"/>
          </a:p>
        </p:txBody>
      </p:sp>
    </p:spTree>
    <p:extLst>
      <p:ext uri="{BB962C8B-B14F-4D97-AF65-F5344CB8AC3E}">
        <p14:creationId xmlns:p14="http://schemas.microsoft.com/office/powerpoint/2010/main" val="3282304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379D2-A69F-9D8C-75AB-8ACBB56BD2E5}"/>
              </a:ext>
            </a:extLst>
          </p:cNvPr>
          <p:cNvSpPr>
            <a:spLocks noGrp="1"/>
          </p:cNvSpPr>
          <p:nvPr>
            <p:ph type="title"/>
          </p:nvPr>
        </p:nvSpPr>
        <p:spPr>
          <a:xfrm>
            <a:off x="7151427" y="-601852"/>
            <a:ext cx="1868606" cy="110533"/>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163871E0-355F-2234-B6A6-4C44B777ADE0}"/>
              </a:ext>
            </a:extLst>
          </p:cNvPr>
          <p:cNvSpPr>
            <a:spLocks noGrp="1"/>
          </p:cNvSpPr>
          <p:nvPr>
            <p:ph idx="1"/>
          </p:nvPr>
        </p:nvSpPr>
        <p:spPr>
          <a:xfrm rot="16200000">
            <a:off x="2877694" y="-2456308"/>
            <a:ext cx="6858000" cy="11770616"/>
          </a:xfrm>
        </p:spPr>
        <p:txBody>
          <a:bodyPr>
            <a:normAutofit/>
          </a:bodyPr>
          <a:lstStyle/>
          <a:p>
            <a:r>
              <a:rPr lang="en-US" sz="2000" dirty="0"/>
              <a:t>ICT-based extension also supports data-driven decision-making in agriculture. Tools such as Geographic Information Systems (GIS), remote sensing, and decision support systems help in monitoring crops, predicting pest outbreaks, and managing natural resources efficiently. Weather-based advisory services help farmers reduce risks related to climate variability.</a:t>
            </a:r>
          </a:p>
          <a:p>
            <a:r>
              <a:rPr lang="en-US" sz="2000" dirty="0"/>
              <a:t>Despite its advantages, ICT-based extension faces certain challenges. Limited digital literacy, poor internet connectivity in rural areas, and affordability of devices restrict access for small and marginal farmers. Language barriers and lack of locally relevant content also reduce effectiveness. Therefore, capacity building, digital training, and supportive infrastructure are essential for successful implementation.</a:t>
            </a:r>
          </a:p>
          <a:p>
            <a:r>
              <a:rPr lang="en-US" sz="2000" dirty="0"/>
              <a:t>In conclusion, ICT-based agricultural extension is a powerful and innovative approach that complements traditional extension methods. It improves communication, enhances farmer participation, and promotes sustainable agricultural development. By integrating ICT tools with conventional extension systems, agricultural extension services can become more efficient, inclusive, and farmer-centric.</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lgn="ctr">
              <a:buNone/>
            </a:pPr>
            <a:endParaRPr lang="en-US" sz="2000" dirty="0"/>
          </a:p>
          <a:p>
            <a:pPr marL="0" indent="0" algn="ctr">
              <a:buNone/>
            </a:pPr>
            <a:r>
              <a:rPr lang="en-IN" sz="2000" b="1" dirty="0"/>
              <a:t>(07)</a:t>
            </a:r>
            <a:endParaRPr lang="en-US" sz="2000" b="1" dirty="0"/>
          </a:p>
        </p:txBody>
      </p:sp>
    </p:spTree>
    <p:extLst>
      <p:ext uri="{BB962C8B-B14F-4D97-AF65-F5344CB8AC3E}">
        <p14:creationId xmlns:p14="http://schemas.microsoft.com/office/powerpoint/2010/main" val="2912541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D85E-14F1-6931-E274-D2C790029D7C}"/>
              </a:ext>
            </a:extLst>
          </p:cNvPr>
          <p:cNvSpPr>
            <a:spLocks noGrp="1"/>
          </p:cNvSpPr>
          <p:nvPr>
            <p:ph type="title"/>
          </p:nvPr>
        </p:nvSpPr>
        <p:spPr>
          <a:xfrm rot="16200000">
            <a:off x="-2990587" y="3181658"/>
            <a:ext cx="6858000" cy="494682"/>
          </a:xfrm>
        </p:spPr>
        <p:txBody>
          <a:bodyPr>
            <a:noAutofit/>
          </a:bodyPr>
          <a:lstStyle/>
          <a:p>
            <a:pPr algn="ctr"/>
            <a:r>
              <a:rPr lang="en-IN" sz="3200" b="1" dirty="0">
                <a:effectLst/>
              </a:rPr>
              <a:t>PRECISION AGRICULTURE &amp; SMART FARMING</a:t>
            </a:r>
            <a:endParaRPr lang="en-IN" sz="3200" dirty="0"/>
          </a:p>
        </p:txBody>
      </p:sp>
      <p:sp>
        <p:nvSpPr>
          <p:cNvPr id="3" name="Content Placeholder 2">
            <a:extLst>
              <a:ext uri="{FF2B5EF4-FFF2-40B4-BE49-F238E27FC236}">
                <a16:creationId xmlns:a16="http://schemas.microsoft.com/office/drawing/2014/main" id="{59802BBB-4CF0-42FF-42EF-F95DA1537CE8}"/>
              </a:ext>
            </a:extLst>
          </p:cNvPr>
          <p:cNvSpPr>
            <a:spLocks noGrp="1"/>
          </p:cNvSpPr>
          <p:nvPr>
            <p:ph idx="1"/>
          </p:nvPr>
        </p:nvSpPr>
        <p:spPr>
          <a:xfrm rot="16200000">
            <a:off x="3069611" y="-2264393"/>
            <a:ext cx="6857998" cy="11386784"/>
          </a:xfrm>
        </p:spPr>
        <p:txBody>
          <a:bodyPr>
            <a:noAutofit/>
          </a:bodyPr>
          <a:lstStyle/>
          <a:p>
            <a:r>
              <a:rPr lang="en-US" sz="2000" dirty="0"/>
              <a:t>Agriculture is undergoing a major transformation due to rapid advancements in science and technology. Traditional farming methods are being replaced or supported by modern approaches that focus on efficiency, sustainability, and profitability. Two important concepts in this modern agricultural revolution are Precision Agriculture and Smart Farming. These approaches help farmers make better decisions by using data, digital tools, and advanced technologies.</a:t>
            </a:r>
          </a:p>
          <a:p>
            <a:r>
              <a:rPr lang="en-US" sz="2000" dirty="0"/>
              <a:t>Precision Agriculture (PA) is a farm management strategy that uses information technology to ensure crops and soil receive exactly what they need for optimum health and productivity. The basic principle of precision agriculture is “the right input, at the right place, at the right time, and in the right amount.” Unlike conventional farming, where inputs such as seeds, fertilizers, and water are applied uniformly across the field, precision agriculture recognizes that variability exists within a field. Soil fertility, moisture, pest pressure, and crop growth may differ from one area to another.</a:t>
            </a:r>
          </a:p>
          <a:p>
            <a:r>
              <a:rPr lang="en-US" sz="2000" dirty="0"/>
              <a:t>Several technologies are used in precision agriculture. Global Positioning System (GPS) helps in accurate field mapping and guiding farm machinery. Geographic Information System (GIS) is used to store, analyze, and interpret spatial data related to soil and crops. Remote sensing technologies, including satellites and drones, provide images that help monitor crop health, detect stress, and assess plant growth. Soil and crop sensors measure parameters such as soil moisture, nutrient levels, and temperature. Another important tool is Variable Rate Technology (VRT), which allows farmers to apply inputs like fertilizers and pesticides at variable rates depending on field conditions.</a:t>
            </a:r>
          </a:p>
          <a:p>
            <a:r>
              <a:rPr lang="en-US" sz="2000" dirty="0"/>
              <a:t>The benefits of precision agriculture are significant. It helps increase crop yield and quality by optimizing resource use. It reduces input costs by minimizing wastage of fertilizers, water, and chemicals. Precision agriculture also promotes environmental sustainability by reducing nutrient runoff.</a:t>
            </a:r>
          </a:p>
          <a:p>
            <a:pPr marL="0" indent="0" algn="ctr">
              <a:buNone/>
            </a:pPr>
            <a:r>
              <a:rPr lang="en-US" sz="2000" b="1" dirty="0"/>
              <a:t>(08)</a:t>
            </a:r>
            <a:endParaRPr lang="en-IN" sz="2000" b="1" dirty="0"/>
          </a:p>
        </p:txBody>
      </p:sp>
    </p:spTree>
    <p:extLst>
      <p:ext uri="{BB962C8B-B14F-4D97-AF65-F5344CB8AC3E}">
        <p14:creationId xmlns:p14="http://schemas.microsoft.com/office/powerpoint/2010/main" val="2001249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01671-4113-36E3-68BB-9383E5A4AB33}"/>
              </a:ext>
            </a:extLst>
          </p:cNvPr>
          <p:cNvSpPr>
            <a:spLocks noGrp="1"/>
          </p:cNvSpPr>
          <p:nvPr>
            <p:ph type="title"/>
          </p:nvPr>
        </p:nvSpPr>
        <p:spPr>
          <a:xfrm>
            <a:off x="-3971499" y="-262672"/>
            <a:ext cx="3070747" cy="672105"/>
          </a:xfrm>
        </p:spPr>
        <p:txBody>
          <a:bodyPr>
            <a:normAutofit fontScale="90000"/>
          </a:bodyPr>
          <a:lstStyle/>
          <a:p>
            <a:endParaRPr lang="en-IN" dirty="0"/>
          </a:p>
        </p:txBody>
      </p:sp>
      <p:sp>
        <p:nvSpPr>
          <p:cNvPr id="3" name="Content Placeholder 2">
            <a:extLst>
              <a:ext uri="{FF2B5EF4-FFF2-40B4-BE49-F238E27FC236}">
                <a16:creationId xmlns:a16="http://schemas.microsoft.com/office/drawing/2014/main" id="{4B7A9006-9C3D-D126-CB48-C46055AC14D1}"/>
              </a:ext>
            </a:extLst>
          </p:cNvPr>
          <p:cNvSpPr>
            <a:spLocks noGrp="1"/>
          </p:cNvSpPr>
          <p:nvPr>
            <p:ph idx="1"/>
          </p:nvPr>
        </p:nvSpPr>
        <p:spPr>
          <a:xfrm rot="16200000">
            <a:off x="2830775" y="-2503229"/>
            <a:ext cx="6858000" cy="11864457"/>
          </a:xfrm>
        </p:spPr>
        <p:txBody>
          <a:bodyPr>
            <a:normAutofit fontScale="25000" lnSpcReduction="20000"/>
          </a:bodyPr>
          <a:lstStyle/>
          <a:p>
            <a:r>
              <a:rPr lang="en-US" sz="8000" dirty="0"/>
              <a:t>soil degradation, and excessive chemical use. However, the adoption of precision agriculture may be limited by high initial investment costs, lack of technical knowledge, and limited access to technology, especially for small and marginal farmers.</a:t>
            </a:r>
          </a:p>
          <a:p>
            <a:r>
              <a:rPr lang="en-US" sz="8000" dirty="0"/>
              <a:t>Smart Farming is an advanced and broader concept that builds upon precision agriculture. It involves the integration of digital technologies such as the Internet of Things (IoT), Artificial Intelligence (AI), machine learning, automation, and big data analytics to manage farms intelligently. Smart farming focuses on real-time monitoring, automated decision-making, and efficient farm operations with minimal human intervention.</a:t>
            </a:r>
          </a:p>
          <a:p>
            <a:r>
              <a:rPr lang="en-US" sz="8000" dirty="0"/>
              <a:t>In smart farming systems, IoT-enabled sensors are installed in fields to continuously collect data on soil moisture, temperature, humidity, and crop growth. This data is transmitted to cloud-based platforms where it is analyzed using AI algorithms. Based on the analysis, farmers receive recommendations or automatic actions are taken. For example, smart irrigation systems automatically supply water to crops only when required, reducing water wastage. Automated machinery, such as self-guided tractors, harvesters, and agricultural robots, further improve efficiency and reduce labor dependency.</a:t>
            </a:r>
          </a:p>
          <a:p>
            <a:r>
              <a:rPr lang="en-US" sz="8000" dirty="0"/>
              <a:t>Smart farming also uses mobile applications and digital platforms to support farmers in decision-making. These apps provide weather forecasts, pest and disease alerts, market prices, and advisory services. Predictive models based on historical and real-time data help in yield forecasting and risk management. Smart farming thus enhances productivity, ensures sustainability, and increases farm profitability.</a:t>
            </a:r>
          </a:p>
          <a:p>
            <a:r>
              <a:rPr lang="en-US" sz="8000" dirty="0"/>
              <a:t>The difference between precision agriculture and smart farming lies mainly in the level of automation and intelligence. Precision agriculture primarily focuses on data-based decision-making, where farmers analyze information and take appropriate actions. Smart farming goes a step further by enabling automated systems to analyze data and make decisions with minimal human involvement.</a:t>
            </a:r>
          </a:p>
          <a:p>
            <a:r>
              <a:rPr lang="en-US" sz="8000" dirty="0"/>
              <a:t>In India, the adoption of precision agriculture and smart farming is gradually increasing. Government initiatives such as the Soil Health Card Scheme, promotion of drone technology, digital agriculture missions, and the use of </a:t>
            </a:r>
            <a:r>
              <a:rPr lang="en-US" sz="8000" dirty="0" err="1"/>
              <a:t>agri</a:t>
            </a:r>
            <a:r>
              <a:rPr lang="en-US" sz="8000" dirty="0"/>
              <a:t>-advisory mobile applications are encouraging farmers to adopt these technologies. Although challenges such as high costs, lack of awareness, and infrastructure limitations exist, the future of agriculture depends heavily on these modern approaches.</a:t>
            </a:r>
          </a:p>
          <a:p>
            <a:endParaRPr lang="en-US" sz="8000" dirty="0"/>
          </a:p>
          <a:p>
            <a:pPr marL="0" indent="0" algn="ctr">
              <a:buNone/>
            </a:pPr>
            <a:r>
              <a:rPr lang="en-US" sz="8000" b="1" dirty="0"/>
              <a:t>(09)</a:t>
            </a:r>
          </a:p>
        </p:txBody>
      </p:sp>
    </p:spTree>
    <p:extLst>
      <p:ext uri="{BB962C8B-B14F-4D97-AF65-F5344CB8AC3E}">
        <p14:creationId xmlns:p14="http://schemas.microsoft.com/office/powerpoint/2010/main" val="31472530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8803</Words>
  <Application>Microsoft Office PowerPoint</Application>
  <PresentationFormat>Widescreen</PresentationFormat>
  <Paragraphs>524</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Aptos</vt:lpstr>
      <vt:lpstr>Aptos Display</vt:lpstr>
      <vt:lpstr>Arial</vt:lpstr>
      <vt:lpstr>Office Theme</vt:lpstr>
      <vt:lpstr>INDEX</vt:lpstr>
      <vt:lpstr>INTRODUCTION</vt:lpstr>
      <vt:lpstr>EVOLUTION OF AGRICULTURAL EXTENSION </vt:lpstr>
      <vt:lpstr>PowerPoint Presentation</vt:lpstr>
      <vt:lpstr>PowerPoint Presentation</vt:lpstr>
      <vt:lpstr>ICT BASED EXTENSION</vt:lpstr>
      <vt:lpstr>PowerPoint Presentation</vt:lpstr>
      <vt:lpstr>PRECISION AGRICULTURE &amp; SMART FARMING</vt:lpstr>
      <vt:lpstr>PowerPoint Presentation</vt:lpstr>
      <vt:lpstr>CLIMATE-SMART EXTENSION</vt:lpstr>
      <vt:lpstr>PowerPoint Presentation</vt:lpstr>
      <vt:lpstr>PowerPoint Presentation</vt:lpstr>
      <vt:lpstr>PRIVATIZATION OF EXTENSION SERVICES</vt:lpstr>
      <vt:lpstr>PowerPoint Presentation</vt:lpstr>
      <vt:lpstr>PARTICIPATORY EXTENSION APPROACHES</vt:lpstr>
      <vt:lpstr>PowerPoint Presentation</vt:lpstr>
      <vt:lpstr>PowerPoint Presentation</vt:lpstr>
      <vt:lpstr>MARKET-ORIENTED EXTENSION</vt:lpstr>
      <vt:lpstr>PowerPoint Presentation</vt:lpstr>
      <vt:lpstr>PowerPoint Presentation</vt:lpstr>
      <vt:lpstr>PUBLIC-PRIVATE PARTNERSHIPS (PPP) IN EXTENSION</vt:lpstr>
      <vt:lpstr>PowerPoint Presentation</vt:lpstr>
      <vt:lpstr>PowerPoint Presentation</vt:lpstr>
      <vt:lpstr>PowerPoint Presentation</vt:lpstr>
      <vt:lpstr>FUTURE DIRECTIONS IN AGRICULTURAL EXTENSION</vt:lpstr>
      <vt:lpstr>PowerPoint Presentation</vt:lpstr>
      <vt:lpstr>PowerPoint Presentation</vt:lpstr>
      <vt:lpstr>CONCLUSION</vt:lpstr>
      <vt:lpstr>PowerPoint Presentation</vt:lpstr>
      <vt:lpstr>REFERENCES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Ajeet khanna</dc:creator>
  <cp:lastModifiedBy>Ajeet khanna</cp:lastModifiedBy>
  <cp:revision>3</cp:revision>
  <dcterms:created xsi:type="dcterms:W3CDTF">2026-02-05T18:22:31Z</dcterms:created>
  <dcterms:modified xsi:type="dcterms:W3CDTF">2026-02-06T05:34:47Z</dcterms:modified>
</cp:coreProperties>
</file>