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236" y="-21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16EF6E3-CC77-4DDF-907E-72C26932FACA}" type="datetimeFigureOut">
              <a:rPr lang="en-US" smtClean="0"/>
              <a:t>11/24/2024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14A81-0F01-4B72-800E-D6AC16D9200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6EF6E3-CC77-4DDF-907E-72C26932FACA}" type="datetimeFigureOut">
              <a:rPr lang="en-US" smtClean="0"/>
              <a:t>11/24/2024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14A81-0F01-4B72-800E-D6AC16D9200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6EF6E3-CC77-4DDF-907E-72C26932FACA}" type="datetimeFigureOut">
              <a:rPr lang="en-US" smtClean="0"/>
              <a:t>11/24/2024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14A81-0F01-4B72-800E-D6AC16D9200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16EF6E3-CC77-4DDF-907E-72C26932FACA}" type="datetimeFigureOut">
              <a:rPr lang="en-US" smtClean="0"/>
              <a:t>11/24/2024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14A81-0F01-4B72-800E-D6AC16D9200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16EF6E3-CC77-4DDF-907E-72C26932FACA}" type="datetimeFigureOut">
              <a:rPr lang="en-US" smtClean="0"/>
              <a:t>11/24/2024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914A81-0F01-4B72-800E-D6AC16D9200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16EF6E3-CC77-4DDF-907E-72C26932FACA}" type="datetimeFigureOut">
              <a:rPr lang="en-US" smtClean="0"/>
              <a:t>11/24/2024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14A81-0F01-4B72-800E-D6AC16D9200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16EF6E3-CC77-4DDF-907E-72C26932FACA}" type="datetimeFigureOut">
              <a:rPr lang="en-US" smtClean="0"/>
              <a:t>11/24/2024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914A81-0F01-4B72-800E-D6AC16D9200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16EF6E3-CC77-4DDF-907E-72C26932FACA}" type="datetimeFigureOut">
              <a:rPr lang="en-US" smtClean="0"/>
              <a:t>11/24/2024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914A81-0F01-4B72-800E-D6AC16D9200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6EF6E3-CC77-4DDF-907E-72C26932FACA}" type="datetimeFigureOut">
              <a:rPr lang="en-US" smtClean="0"/>
              <a:t>11/24/2024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914A81-0F01-4B72-800E-D6AC16D9200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6EF6E3-CC77-4DDF-907E-72C26932FACA}" type="datetimeFigureOut">
              <a:rPr lang="en-US" smtClean="0"/>
              <a:t>11/24/2024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914A81-0F01-4B72-800E-D6AC16D92006}"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916EF6E3-CC77-4DDF-907E-72C26932FACA}" type="datetimeFigureOut">
              <a:rPr lang="en-US" smtClean="0"/>
              <a:t>11/24/2024</a:t>
            </a:fld>
            <a:endParaRPr lang="en-US"/>
          </a:p>
        </p:txBody>
      </p:sp>
      <p:sp>
        <p:nvSpPr>
          <p:cNvPr id="9" name="Slide Number Placeholder 8"/>
          <p:cNvSpPr>
            <a:spLocks noGrp="1"/>
          </p:cNvSpPr>
          <p:nvPr>
            <p:ph type="sldNum" sz="quarter" idx="11"/>
          </p:nvPr>
        </p:nvSpPr>
        <p:spPr/>
        <p:txBody>
          <a:bodyPr/>
          <a:lstStyle/>
          <a:p>
            <a:fld id="{56914A81-0F01-4B72-800E-D6AC16D92006}"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56914A81-0F01-4B72-800E-D6AC16D92006}" type="slidenum">
              <a:rPr lang="en-US" smtClean="0"/>
              <a:t>‹#›</a:t>
            </a:fld>
            <a:endParaRPr lang="en-US"/>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916EF6E3-CC77-4DDF-907E-72C26932FACA}" type="datetimeFigureOut">
              <a:rPr lang="en-US" smtClean="0"/>
              <a:t>11/24/2024</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2362200"/>
            <a:ext cx="7696200" cy="2136775"/>
          </a:xfrm>
        </p:spPr>
        <p:txBody>
          <a:bodyPr>
            <a:noAutofit/>
          </a:bodyPr>
          <a:lstStyle/>
          <a:p>
            <a:r>
              <a:rPr lang="en-US" sz="3200" dirty="0" smtClean="0"/>
              <a:t>                             </a:t>
            </a:r>
            <a:r>
              <a:rPr lang="en-US" sz="3200" b="1" dirty="0" smtClean="0">
                <a:solidFill>
                  <a:srgbClr val="FF0000"/>
                </a:solidFill>
              </a:rPr>
              <a:t>Definition</a:t>
            </a:r>
            <a:r>
              <a:rPr lang="en-US" sz="3200" dirty="0"/>
              <a:t/>
            </a:r>
            <a:br>
              <a:rPr lang="en-US" sz="3200" dirty="0"/>
            </a:br>
            <a:r>
              <a:rPr lang="en-US" sz="3200" dirty="0" smtClean="0"/>
              <a:t>Horticulture </a:t>
            </a:r>
            <a:r>
              <a:rPr lang="en-US" sz="3200" dirty="0"/>
              <a:t>is the science and art of growing plants for food, medicine, and aesthetics. It's a branch of agriculture that's more technical and professional than agronomy, and involves growing plants on a smaller scale. The word horticulture comes from the </a:t>
            </a:r>
            <a:r>
              <a:rPr lang="en-US" sz="3200" b="1" dirty="0">
                <a:solidFill>
                  <a:srgbClr val="FF0000"/>
                </a:solidFill>
              </a:rPr>
              <a:t>Latin words </a:t>
            </a:r>
            <a:r>
              <a:rPr lang="en-US" sz="3200" b="1" dirty="0" err="1">
                <a:solidFill>
                  <a:srgbClr val="FF0000"/>
                </a:solidFill>
              </a:rPr>
              <a:t>hortus</a:t>
            </a:r>
            <a:r>
              <a:rPr lang="en-US" sz="3200" b="1" dirty="0"/>
              <a:t>, </a:t>
            </a:r>
            <a:r>
              <a:rPr lang="en-US" sz="3200" dirty="0"/>
              <a:t>which means </a:t>
            </a:r>
            <a:r>
              <a:rPr lang="en-US" sz="3200" b="1" dirty="0"/>
              <a:t>"</a:t>
            </a:r>
            <a:r>
              <a:rPr lang="en-US" sz="3200" b="1" dirty="0">
                <a:solidFill>
                  <a:srgbClr val="FF0000"/>
                </a:solidFill>
              </a:rPr>
              <a:t>garden</a:t>
            </a:r>
            <a:r>
              <a:rPr lang="en-US" sz="3200" b="1" dirty="0"/>
              <a:t>", </a:t>
            </a:r>
            <a:r>
              <a:rPr lang="en-US" sz="3200" dirty="0"/>
              <a:t>and </a:t>
            </a:r>
            <a:r>
              <a:rPr lang="en-US" sz="3200" b="1" dirty="0" err="1">
                <a:solidFill>
                  <a:srgbClr val="FF0000"/>
                </a:solidFill>
              </a:rPr>
              <a:t>colere</a:t>
            </a:r>
            <a:r>
              <a:rPr lang="en-US" sz="3200" b="1" dirty="0">
                <a:solidFill>
                  <a:srgbClr val="FF0000"/>
                </a:solidFill>
              </a:rPr>
              <a:t>, </a:t>
            </a:r>
            <a:r>
              <a:rPr lang="en-US" sz="3200" dirty="0"/>
              <a:t>which means "to </a:t>
            </a:r>
            <a:r>
              <a:rPr lang="en-US" sz="3200" b="1" dirty="0">
                <a:solidFill>
                  <a:srgbClr val="FF0000"/>
                </a:solidFill>
              </a:rPr>
              <a:t>cultivate</a:t>
            </a:r>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7223875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b="1" dirty="0" smtClean="0"/>
              <a:t>3. Based on plant part used as vegetable</a:t>
            </a:r>
          </a:p>
          <a:p>
            <a:r>
              <a:rPr lang="en-US" b="1" dirty="0" smtClean="0"/>
              <a:t>A) Stem an leaves </a:t>
            </a:r>
            <a:r>
              <a:rPr lang="en-US" dirty="0" smtClean="0"/>
              <a:t>: Cabbage , lettuce, spinach , </a:t>
            </a:r>
            <a:r>
              <a:rPr lang="en-US" dirty="0" err="1" smtClean="0"/>
              <a:t>methi</a:t>
            </a:r>
            <a:r>
              <a:rPr lang="en-US" dirty="0" smtClean="0"/>
              <a:t>, coriander, </a:t>
            </a:r>
            <a:r>
              <a:rPr lang="en-US" dirty="0" err="1" smtClean="0"/>
              <a:t>amaranthus</a:t>
            </a:r>
            <a:r>
              <a:rPr lang="en-US" dirty="0" smtClean="0"/>
              <a:t>, etc.</a:t>
            </a:r>
          </a:p>
          <a:p>
            <a:r>
              <a:rPr lang="en-US" b="1" dirty="0" smtClean="0"/>
              <a:t>B) Flowers</a:t>
            </a:r>
            <a:r>
              <a:rPr lang="en-US" dirty="0" smtClean="0"/>
              <a:t>: Broccoli (flower bud), Cauliflower (head)</a:t>
            </a:r>
          </a:p>
          <a:p>
            <a:r>
              <a:rPr lang="en-US" b="1" dirty="0" smtClean="0"/>
              <a:t>C) Fruits</a:t>
            </a:r>
            <a:r>
              <a:rPr lang="en-US" dirty="0" smtClean="0"/>
              <a:t>: The are various stages where the fruits of vegetables crops can be harvested for consumption, such as </a:t>
            </a:r>
          </a:p>
          <a:p>
            <a:r>
              <a:rPr lang="en-US" b="1" dirty="0" smtClean="0"/>
              <a:t>Ripened Fruits </a:t>
            </a:r>
            <a:r>
              <a:rPr lang="en-US" dirty="0" smtClean="0"/>
              <a:t>: Watermelon , musk melon , Tomato etc.</a:t>
            </a:r>
          </a:p>
          <a:p>
            <a:r>
              <a:rPr lang="en-US" b="1" dirty="0" smtClean="0"/>
              <a:t>Immature and tender fruits</a:t>
            </a:r>
            <a:r>
              <a:rPr lang="en-US" dirty="0" smtClean="0"/>
              <a:t>: Cucumber, bottle gourd , ridge gourd, okra, </a:t>
            </a:r>
            <a:r>
              <a:rPr lang="en-US" dirty="0" err="1" smtClean="0"/>
              <a:t>brinjal</a:t>
            </a:r>
            <a:r>
              <a:rPr lang="en-US" dirty="0" smtClean="0"/>
              <a:t>, green </a:t>
            </a:r>
            <a:r>
              <a:rPr lang="en-US" dirty="0" err="1" smtClean="0"/>
              <a:t>chilli</a:t>
            </a:r>
            <a:r>
              <a:rPr lang="en-US" dirty="0" smtClean="0"/>
              <a:t>, cowpea, </a:t>
            </a:r>
            <a:r>
              <a:rPr lang="en-US" dirty="0" err="1" smtClean="0"/>
              <a:t>french</a:t>
            </a:r>
            <a:r>
              <a:rPr lang="en-US" dirty="0" smtClean="0"/>
              <a:t> beans , </a:t>
            </a:r>
            <a:r>
              <a:rPr lang="en-US" dirty="0" err="1" smtClean="0"/>
              <a:t>dolichos</a:t>
            </a:r>
            <a:r>
              <a:rPr lang="en-US" dirty="0" smtClean="0"/>
              <a:t> beans etc. </a:t>
            </a:r>
          </a:p>
          <a:p>
            <a:r>
              <a:rPr lang="en-US" b="1" dirty="0" smtClean="0"/>
              <a:t>Bulb</a:t>
            </a:r>
            <a:r>
              <a:rPr lang="en-US" dirty="0" smtClean="0"/>
              <a:t>: A fleshy leaved storage organ in some vegetables sending adventitious roots downward and leaves upward </a:t>
            </a:r>
            <a:r>
              <a:rPr lang="en-US" dirty="0" err="1" smtClean="0"/>
              <a:t>e.g</a:t>
            </a:r>
            <a:r>
              <a:rPr lang="en-US" dirty="0" smtClean="0"/>
              <a:t> onion, garlic</a:t>
            </a:r>
          </a:p>
          <a:p>
            <a:r>
              <a:rPr lang="en-US" b="1" dirty="0" smtClean="0"/>
              <a:t>Tuber</a:t>
            </a:r>
            <a:r>
              <a:rPr lang="en-US" dirty="0" smtClean="0"/>
              <a:t>: Thick , short and rounded underground stem with modified nodes and buds , e.g. potato , sweet potato , etc.</a:t>
            </a:r>
          </a:p>
          <a:p>
            <a:r>
              <a:rPr lang="en-US" b="1" dirty="0" smtClean="0"/>
              <a:t>Rhizome</a:t>
            </a:r>
            <a:r>
              <a:rPr lang="en-US" dirty="0" smtClean="0"/>
              <a:t>: underground root like stem having roots and shoots </a:t>
            </a:r>
            <a:r>
              <a:rPr lang="en-US" dirty="0" err="1" smtClean="0"/>
              <a:t>e.g</a:t>
            </a:r>
            <a:r>
              <a:rPr lang="en-US" dirty="0" smtClean="0"/>
              <a:t> </a:t>
            </a:r>
            <a:r>
              <a:rPr lang="en-US" dirty="0" err="1" smtClean="0"/>
              <a:t>Colocasia</a:t>
            </a:r>
            <a:r>
              <a:rPr lang="en-US" dirty="0" smtClean="0"/>
              <a:t>, ginger etc.</a:t>
            </a:r>
            <a:endParaRPr lang="en-US" dirty="0"/>
          </a:p>
        </p:txBody>
      </p:sp>
    </p:spTree>
    <p:extLst>
      <p:ext uri="{BB962C8B-B14F-4D97-AF65-F5344CB8AC3E}">
        <p14:creationId xmlns:p14="http://schemas.microsoft.com/office/powerpoint/2010/main" val="20373072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0000"/>
                </a:solidFill>
              </a:rPr>
              <a:t>Branches of Horticulture</a:t>
            </a:r>
            <a:endParaRPr lang="en-US" dirty="0">
              <a:solidFill>
                <a:srgbClr val="FF0000"/>
              </a:solidFill>
            </a:endParaRPr>
          </a:p>
        </p:txBody>
      </p:sp>
      <p:sp>
        <p:nvSpPr>
          <p:cNvPr id="3" name="Content Placeholder 2"/>
          <p:cNvSpPr>
            <a:spLocks noGrp="1"/>
          </p:cNvSpPr>
          <p:nvPr>
            <p:ph idx="1"/>
          </p:nvPr>
        </p:nvSpPr>
        <p:spPr/>
        <p:txBody>
          <a:bodyPr>
            <a:normAutofit/>
          </a:bodyPr>
          <a:lstStyle/>
          <a:p>
            <a:r>
              <a:rPr lang="en-US" dirty="0" smtClean="0"/>
              <a:t>1. </a:t>
            </a:r>
            <a:r>
              <a:rPr lang="en-US" b="1" dirty="0" smtClean="0"/>
              <a:t>Pomology</a:t>
            </a:r>
            <a:r>
              <a:rPr lang="en-US" dirty="0" smtClean="0"/>
              <a:t>: The word Pomology is made up of the </a:t>
            </a:r>
            <a:r>
              <a:rPr lang="en-US" dirty="0" err="1" smtClean="0">
                <a:solidFill>
                  <a:srgbClr val="FF0000"/>
                </a:solidFill>
              </a:rPr>
              <a:t>latin</a:t>
            </a:r>
            <a:r>
              <a:rPr lang="en-US" dirty="0" smtClean="0"/>
              <a:t> language word “</a:t>
            </a:r>
            <a:r>
              <a:rPr lang="en-US" dirty="0" err="1" smtClean="0">
                <a:solidFill>
                  <a:srgbClr val="FF0000"/>
                </a:solidFill>
              </a:rPr>
              <a:t>Pomum</a:t>
            </a:r>
            <a:r>
              <a:rPr lang="en-US" dirty="0" smtClean="0">
                <a:solidFill>
                  <a:srgbClr val="FF0000"/>
                </a:solidFill>
              </a:rPr>
              <a:t>” </a:t>
            </a:r>
            <a:r>
              <a:rPr lang="en-US" dirty="0" smtClean="0"/>
              <a:t>meaning  fruits and </a:t>
            </a:r>
            <a:r>
              <a:rPr lang="en-US" dirty="0" smtClean="0">
                <a:solidFill>
                  <a:srgbClr val="FF0000"/>
                </a:solidFill>
              </a:rPr>
              <a:t>Greek</a:t>
            </a:r>
            <a:r>
              <a:rPr lang="en-US" dirty="0" smtClean="0"/>
              <a:t> </a:t>
            </a:r>
            <a:r>
              <a:rPr lang="en-US" dirty="0"/>
              <a:t>language word </a:t>
            </a:r>
            <a:r>
              <a:rPr lang="en-US" dirty="0" smtClean="0"/>
              <a:t>‘</a:t>
            </a:r>
            <a:r>
              <a:rPr lang="en-US" dirty="0" smtClean="0">
                <a:solidFill>
                  <a:srgbClr val="FF0000"/>
                </a:solidFill>
              </a:rPr>
              <a:t>logy</a:t>
            </a:r>
            <a:r>
              <a:rPr lang="en-US" dirty="0" smtClean="0"/>
              <a:t>’ meaning </a:t>
            </a:r>
            <a:r>
              <a:rPr lang="en-US" dirty="0" smtClean="0">
                <a:solidFill>
                  <a:srgbClr val="FF0000"/>
                </a:solidFill>
              </a:rPr>
              <a:t> Science </a:t>
            </a:r>
            <a:r>
              <a:rPr lang="en-US" dirty="0" smtClean="0"/>
              <a:t>and thus the science of fruit production is called pomology.</a:t>
            </a:r>
          </a:p>
          <a:p>
            <a:r>
              <a:rPr lang="en-US" dirty="0" smtClean="0"/>
              <a:t>2.</a:t>
            </a:r>
            <a:r>
              <a:rPr lang="en-US" b="1" dirty="0" smtClean="0"/>
              <a:t> </a:t>
            </a:r>
            <a:r>
              <a:rPr lang="en-US" b="1" dirty="0" err="1" smtClean="0"/>
              <a:t>Olericulture</a:t>
            </a:r>
            <a:r>
              <a:rPr lang="en-US" b="1" dirty="0" smtClean="0"/>
              <a:t> </a:t>
            </a:r>
            <a:r>
              <a:rPr lang="en-US" dirty="0" smtClean="0"/>
              <a:t>: The word </a:t>
            </a:r>
            <a:r>
              <a:rPr lang="en-US" dirty="0" err="1" smtClean="0"/>
              <a:t>olericulture</a:t>
            </a:r>
            <a:r>
              <a:rPr lang="en-US" dirty="0" smtClean="0"/>
              <a:t> is composed of the Latin word ‘</a:t>
            </a:r>
            <a:r>
              <a:rPr lang="en-US" dirty="0" err="1" smtClean="0">
                <a:solidFill>
                  <a:srgbClr val="FF0000"/>
                </a:solidFill>
              </a:rPr>
              <a:t>Oleris</a:t>
            </a:r>
            <a:r>
              <a:rPr lang="en-US" dirty="0" smtClean="0">
                <a:solidFill>
                  <a:srgbClr val="FF0000"/>
                </a:solidFill>
              </a:rPr>
              <a:t>’ </a:t>
            </a:r>
            <a:r>
              <a:rPr lang="en-US" dirty="0" smtClean="0"/>
              <a:t>meaning </a:t>
            </a:r>
            <a:r>
              <a:rPr lang="en-US" dirty="0" smtClean="0">
                <a:solidFill>
                  <a:srgbClr val="FF0000"/>
                </a:solidFill>
              </a:rPr>
              <a:t>‘ pot herb’ </a:t>
            </a:r>
            <a:r>
              <a:rPr lang="en-US" dirty="0" smtClean="0"/>
              <a:t>and the English word ‘</a:t>
            </a:r>
            <a:r>
              <a:rPr lang="en-US" dirty="0" smtClean="0">
                <a:solidFill>
                  <a:srgbClr val="FF0000"/>
                </a:solidFill>
              </a:rPr>
              <a:t>culture</a:t>
            </a:r>
            <a:r>
              <a:rPr lang="en-US" dirty="0" smtClean="0"/>
              <a:t>’ meaning to cultivate so the science of growing vegetable is called</a:t>
            </a:r>
            <a:r>
              <a:rPr lang="en-US" dirty="0" smtClean="0">
                <a:solidFill>
                  <a:srgbClr val="FF0000"/>
                </a:solidFill>
              </a:rPr>
              <a:t> </a:t>
            </a:r>
            <a:r>
              <a:rPr lang="en-US" dirty="0" err="1" smtClean="0">
                <a:solidFill>
                  <a:srgbClr val="FF0000"/>
                </a:solidFill>
              </a:rPr>
              <a:t>olericulture</a:t>
            </a:r>
            <a:r>
              <a:rPr lang="en-US" dirty="0" smtClean="0"/>
              <a:t>. </a:t>
            </a:r>
          </a:p>
          <a:p>
            <a:r>
              <a:rPr lang="en-US" dirty="0" smtClean="0"/>
              <a:t>3. </a:t>
            </a:r>
            <a:r>
              <a:rPr lang="en-US" b="1" dirty="0" smtClean="0"/>
              <a:t>Floriculture</a:t>
            </a:r>
            <a:r>
              <a:rPr lang="en-US" dirty="0" smtClean="0"/>
              <a:t> : The science of cultivation of flower and ornamental plants is called floriculture.</a:t>
            </a:r>
          </a:p>
          <a:p>
            <a:r>
              <a:rPr lang="en-US" dirty="0" smtClean="0"/>
              <a:t>4. </a:t>
            </a:r>
            <a:r>
              <a:rPr lang="en-US" b="1" dirty="0" smtClean="0"/>
              <a:t>Landscape gardening </a:t>
            </a:r>
            <a:r>
              <a:rPr lang="en-US" dirty="0" smtClean="0"/>
              <a:t>: The art of making a part beautiful with ornamental plants and gardening  methods is called landscape gardening .</a:t>
            </a:r>
          </a:p>
          <a:p>
            <a:endParaRPr lang="en-US" dirty="0"/>
          </a:p>
        </p:txBody>
      </p:sp>
    </p:spTree>
    <p:extLst>
      <p:ext uri="{BB962C8B-B14F-4D97-AF65-F5344CB8AC3E}">
        <p14:creationId xmlns:p14="http://schemas.microsoft.com/office/powerpoint/2010/main" val="22239133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r>
              <a:rPr lang="en-US" dirty="0" smtClean="0">
                <a:solidFill>
                  <a:srgbClr val="FF0000"/>
                </a:solidFill>
              </a:rPr>
              <a:t>Importance</a:t>
            </a:r>
            <a:endParaRPr lang="en-US" dirty="0">
              <a:solidFill>
                <a:srgbClr val="FF0000"/>
              </a:solidFill>
            </a:endParaRPr>
          </a:p>
        </p:txBody>
      </p:sp>
      <p:sp>
        <p:nvSpPr>
          <p:cNvPr id="3" name="Content Placeholder 2"/>
          <p:cNvSpPr>
            <a:spLocks noGrp="1"/>
          </p:cNvSpPr>
          <p:nvPr>
            <p:ph idx="1"/>
          </p:nvPr>
        </p:nvSpPr>
        <p:spPr/>
        <p:txBody>
          <a:bodyPr>
            <a:normAutofit fontScale="92500"/>
          </a:bodyPr>
          <a:lstStyle/>
          <a:p>
            <a:r>
              <a:rPr lang="en-US" b="1" dirty="0" smtClean="0"/>
              <a:t>Income generation </a:t>
            </a:r>
            <a:r>
              <a:rPr lang="en-US" dirty="0" smtClean="0"/>
              <a:t>: More money can be earned by selling fruits, vegetables and plantation crops as they have a higher yield per hectare , and the demand for spices and medicinal plants is high as they produce a lot of medicines.</a:t>
            </a:r>
          </a:p>
          <a:p>
            <a:r>
              <a:rPr lang="en-US" b="1" dirty="0" smtClean="0"/>
              <a:t>Employment generation </a:t>
            </a:r>
            <a:r>
              <a:rPr lang="en-US" dirty="0" smtClean="0"/>
              <a:t>: Horticulture crops require workers throughout the year, from growing crops to harvesting and in processing , so garden crops create more jobs.</a:t>
            </a:r>
          </a:p>
          <a:p>
            <a:r>
              <a:rPr lang="en-US" b="1" dirty="0" smtClean="0"/>
              <a:t>Industrial development </a:t>
            </a:r>
            <a:r>
              <a:rPr lang="en-US" dirty="0" smtClean="0"/>
              <a:t>: Horticultural crops like potato, tomatoes, mangoes and planting crops give a raw materials to factories . These factories make products from them and sell them in the market.</a:t>
            </a:r>
          </a:p>
          <a:p>
            <a:r>
              <a:rPr lang="en-US" b="1" dirty="0" smtClean="0"/>
              <a:t>Religious and scared value</a:t>
            </a:r>
            <a:r>
              <a:rPr lang="en-US" dirty="0" smtClean="0"/>
              <a:t>: Tree leaves , flowers, fruits etc. are of religious importance which are used in rituals, </a:t>
            </a:r>
            <a:r>
              <a:rPr lang="en-US" dirty="0" err="1" smtClean="0"/>
              <a:t>sanskars</a:t>
            </a:r>
            <a:r>
              <a:rPr lang="en-US" dirty="0" smtClean="0"/>
              <a:t> and ceremonies. As coconut and turmeric are used in puja, the leaves of the </a:t>
            </a:r>
            <a:r>
              <a:rPr lang="en-US" dirty="0" err="1" smtClean="0"/>
              <a:t>beal</a:t>
            </a:r>
            <a:r>
              <a:rPr lang="en-US" dirty="0" smtClean="0"/>
              <a:t> are offered to Lord Shiva and  </a:t>
            </a:r>
            <a:r>
              <a:rPr lang="en-US" dirty="0" err="1" smtClean="0"/>
              <a:t>Tulsi</a:t>
            </a:r>
            <a:r>
              <a:rPr lang="en-US" dirty="0" smtClean="0"/>
              <a:t> is also worshipped. </a:t>
            </a:r>
            <a:endParaRPr lang="en-US" dirty="0"/>
          </a:p>
        </p:txBody>
      </p:sp>
    </p:spTree>
    <p:extLst>
      <p:ext uri="{BB962C8B-B14F-4D97-AF65-F5344CB8AC3E}">
        <p14:creationId xmlns:p14="http://schemas.microsoft.com/office/powerpoint/2010/main" val="37720806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371600"/>
            <a:ext cx="7620000" cy="5029200"/>
          </a:xfrm>
        </p:spPr>
        <p:txBody>
          <a:bodyPr>
            <a:normAutofit fontScale="92500" lnSpcReduction="20000"/>
          </a:bodyPr>
          <a:lstStyle/>
          <a:p>
            <a:pPr marL="114300" indent="0">
              <a:buNone/>
            </a:pPr>
            <a:r>
              <a:rPr lang="en-US" dirty="0" smtClean="0"/>
              <a:t>5. </a:t>
            </a:r>
            <a:r>
              <a:rPr lang="en-US" b="1" dirty="0" smtClean="0"/>
              <a:t>Food value</a:t>
            </a:r>
            <a:r>
              <a:rPr lang="en-US" dirty="0" smtClean="0"/>
              <a:t>: Some vegetables like potato, sweet potato, etc. are rich in carbohydrates, </a:t>
            </a:r>
            <a:r>
              <a:rPr lang="en-US" dirty="0" err="1" smtClean="0"/>
              <a:t>cashewnuts</a:t>
            </a:r>
            <a:r>
              <a:rPr lang="en-US" dirty="0" smtClean="0"/>
              <a:t>, almonds, walnuts are rich in fats and proteins, and in many areas, potatoes and bananas are used as staple foods that can meet all the needs of the body.</a:t>
            </a:r>
          </a:p>
          <a:p>
            <a:pPr marL="114300" indent="0">
              <a:buNone/>
            </a:pPr>
            <a:r>
              <a:rPr lang="en-US" dirty="0" smtClean="0"/>
              <a:t>6. </a:t>
            </a:r>
            <a:r>
              <a:rPr lang="en-US" b="1" dirty="0" smtClean="0"/>
              <a:t>Nutritional Value</a:t>
            </a:r>
            <a:r>
              <a:rPr lang="en-US" dirty="0" smtClean="0"/>
              <a:t>: Fruits and vegetables are rich in nutrients so the Indian Council of Medical Research (ICMR) has recommended 100 grams of fruits and 300 grams of vegetables to be eaten by each person every day. </a:t>
            </a:r>
          </a:p>
          <a:p>
            <a:pPr marL="114300" indent="0">
              <a:buNone/>
            </a:pPr>
            <a:r>
              <a:rPr lang="en-US" dirty="0" smtClean="0"/>
              <a:t>7. </a:t>
            </a:r>
            <a:r>
              <a:rPr lang="en-US" b="1" dirty="0" smtClean="0"/>
              <a:t>Aesthetic Value </a:t>
            </a:r>
            <a:r>
              <a:rPr lang="en-US" dirty="0" smtClean="0"/>
              <a:t>: Many kings considered  the trees as symbols of being young and planted them in the palace. Mughal emperors have given great importance to fruits trees and flowers in the styles of their garden .They considered the cypress plant a symbol of death an planted it around the tombs. In the cities, fruit trees are planted on both sides of the road called avenue planting .</a:t>
            </a:r>
          </a:p>
          <a:p>
            <a:pPr marL="114300" indent="0">
              <a:buNone/>
            </a:pPr>
            <a:r>
              <a:rPr lang="en-US" dirty="0" smtClean="0"/>
              <a:t>8. </a:t>
            </a:r>
            <a:r>
              <a:rPr lang="en-US" b="1" dirty="0" smtClean="0"/>
              <a:t>Export Value</a:t>
            </a:r>
            <a:r>
              <a:rPr lang="en-US" dirty="0" smtClean="0"/>
              <a:t>: Indian products are in great demand abroad. Turmeric, pepper, onion, potato , mango, grapes etc. are exported from </a:t>
            </a:r>
            <a:r>
              <a:rPr lang="en-US" dirty="0" err="1" smtClean="0"/>
              <a:t>india</a:t>
            </a:r>
            <a:r>
              <a:rPr lang="en-US" dirty="0" smtClean="0"/>
              <a:t>. There is also a great demand for oil, the oleoresin of the issues . Exporting these products gives foreign exchange to the country.                                </a:t>
            </a:r>
            <a:endParaRPr lang="en-US" dirty="0"/>
          </a:p>
        </p:txBody>
      </p:sp>
    </p:spTree>
    <p:extLst>
      <p:ext uri="{BB962C8B-B14F-4D97-AF65-F5344CB8AC3E}">
        <p14:creationId xmlns:p14="http://schemas.microsoft.com/office/powerpoint/2010/main" val="14276846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Horticultural classification </a:t>
            </a:r>
            <a:endParaRPr lang="en-US" dirty="0"/>
          </a:p>
        </p:txBody>
      </p:sp>
      <p:sp>
        <p:nvSpPr>
          <p:cNvPr id="3" name="Content Placeholder 2"/>
          <p:cNvSpPr>
            <a:spLocks noGrp="1"/>
          </p:cNvSpPr>
          <p:nvPr>
            <p:ph idx="1"/>
          </p:nvPr>
        </p:nvSpPr>
        <p:spPr/>
        <p:txBody>
          <a:bodyPr>
            <a:normAutofit fontScale="92500"/>
          </a:bodyPr>
          <a:lstStyle/>
          <a:p>
            <a:r>
              <a:rPr lang="en-US" b="1" dirty="0" smtClean="0"/>
              <a:t>1. Botanical Classification of Vegetables </a:t>
            </a:r>
          </a:p>
          <a:p>
            <a:r>
              <a:rPr lang="en-US" dirty="0" smtClean="0">
                <a:solidFill>
                  <a:srgbClr val="FF0000"/>
                </a:solidFill>
              </a:rPr>
              <a:t>(a) MONOCOT : </a:t>
            </a:r>
          </a:p>
          <a:p>
            <a:r>
              <a:rPr lang="en-US" dirty="0" smtClean="0"/>
              <a:t>1. </a:t>
            </a:r>
            <a:r>
              <a:rPr lang="en-US" dirty="0" err="1" smtClean="0"/>
              <a:t>Areaceae</a:t>
            </a:r>
            <a:r>
              <a:rPr lang="en-US" dirty="0" smtClean="0"/>
              <a:t> : </a:t>
            </a:r>
            <a:r>
              <a:rPr lang="en-US" dirty="0" err="1" smtClean="0"/>
              <a:t>Colocassia</a:t>
            </a:r>
            <a:r>
              <a:rPr lang="en-US" dirty="0" smtClean="0"/>
              <a:t> </a:t>
            </a:r>
          </a:p>
          <a:p>
            <a:r>
              <a:rPr lang="en-US" dirty="0" smtClean="0"/>
              <a:t>2. </a:t>
            </a:r>
            <a:r>
              <a:rPr lang="en-US" dirty="0" err="1" smtClean="0"/>
              <a:t>Alliaceae</a:t>
            </a:r>
            <a:r>
              <a:rPr lang="en-US" dirty="0" smtClean="0"/>
              <a:t> : Onion , Garlic </a:t>
            </a:r>
          </a:p>
          <a:p>
            <a:r>
              <a:rPr lang="en-US" dirty="0" smtClean="0"/>
              <a:t>3. </a:t>
            </a:r>
            <a:r>
              <a:rPr lang="en-US" dirty="0" err="1" smtClean="0"/>
              <a:t>Diascoreaceae</a:t>
            </a:r>
            <a:r>
              <a:rPr lang="en-US" dirty="0" smtClean="0"/>
              <a:t> : Yam</a:t>
            </a:r>
          </a:p>
          <a:p>
            <a:r>
              <a:rPr lang="en-US" dirty="0" smtClean="0">
                <a:solidFill>
                  <a:srgbClr val="FF0000"/>
                </a:solidFill>
              </a:rPr>
              <a:t>(b) DICOT: </a:t>
            </a:r>
          </a:p>
          <a:p>
            <a:r>
              <a:rPr lang="en-US" dirty="0" smtClean="0"/>
              <a:t>1. </a:t>
            </a:r>
            <a:r>
              <a:rPr lang="en-US" dirty="0" err="1" smtClean="0"/>
              <a:t>Chenopodiaceae</a:t>
            </a:r>
            <a:r>
              <a:rPr lang="en-US" dirty="0" smtClean="0"/>
              <a:t>: Spinach </a:t>
            </a:r>
          </a:p>
          <a:p>
            <a:r>
              <a:rPr lang="en-US" dirty="0" smtClean="0"/>
              <a:t>2. </a:t>
            </a:r>
            <a:r>
              <a:rPr lang="en-US" dirty="0" err="1" smtClean="0"/>
              <a:t>Cruciferae</a:t>
            </a:r>
            <a:r>
              <a:rPr lang="en-US" dirty="0" smtClean="0"/>
              <a:t> : Cole crops, Turnip, Radish</a:t>
            </a:r>
          </a:p>
          <a:p>
            <a:r>
              <a:rPr lang="en-US" dirty="0" smtClean="0"/>
              <a:t>3. </a:t>
            </a:r>
            <a:r>
              <a:rPr lang="en-US" dirty="0" err="1" smtClean="0"/>
              <a:t>Leguminosae</a:t>
            </a:r>
            <a:r>
              <a:rPr lang="en-US" dirty="0" smtClean="0"/>
              <a:t>: Pea, Beans, Fenugreek </a:t>
            </a:r>
          </a:p>
          <a:p>
            <a:r>
              <a:rPr lang="en-US" dirty="0" smtClean="0"/>
              <a:t>4. </a:t>
            </a:r>
            <a:r>
              <a:rPr lang="en-US" dirty="0" err="1" smtClean="0"/>
              <a:t>Euphorbiaceae</a:t>
            </a:r>
            <a:r>
              <a:rPr lang="en-US" dirty="0" smtClean="0"/>
              <a:t>: Tapioca</a:t>
            </a:r>
          </a:p>
          <a:p>
            <a:r>
              <a:rPr lang="en-US" dirty="0" smtClean="0"/>
              <a:t>5. </a:t>
            </a:r>
            <a:r>
              <a:rPr lang="en-US" dirty="0" err="1" smtClean="0"/>
              <a:t>Malvaceae</a:t>
            </a:r>
            <a:r>
              <a:rPr lang="en-US" dirty="0" smtClean="0"/>
              <a:t> : Okra </a:t>
            </a:r>
          </a:p>
          <a:p>
            <a:pPr marL="114300" indent="0">
              <a:buNone/>
            </a:pPr>
            <a:r>
              <a:rPr lang="en-US" dirty="0" smtClean="0"/>
              <a:t>    6. </a:t>
            </a:r>
            <a:r>
              <a:rPr lang="en-US" dirty="0" err="1" smtClean="0"/>
              <a:t>Umbelliferae</a:t>
            </a:r>
            <a:r>
              <a:rPr lang="en-US" dirty="0" smtClean="0"/>
              <a:t>: Carrot</a:t>
            </a:r>
          </a:p>
          <a:p>
            <a:pPr marL="114300" indent="0">
              <a:buNone/>
            </a:pPr>
            <a:r>
              <a:rPr lang="en-US" dirty="0"/>
              <a:t> </a:t>
            </a:r>
            <a:r>
              <a:rPr lang="en-US" dirty="0" smtClean="0"/>
              <a:t>    7. </a:t>
            </a:r>
            <a:r>
              <a:rPr lang="en-US" dirty="0" err="1" smtClean="0"/>
              <a:t>Convolvulaceae</a:t>
            </a:r>
            <a:r>
              <a:rPr lang="en-US" dirty="0" smtClean="0"/>
              <a:t>: Sweet potato </a:t>
            </a:r>
          </a:p>
          <a:p>
            <a:pPr marL="114300" indent="0">
              <a:buNone/>
            </a:pPr>
            <a:endParaRPr lang="en-US" dirty="0" smtClean="0"/>
          </a:p>
          <a:p>
            <a:endParaRPr lang="en-US" dirty="0"/>
          </a:p>
        </p:txBody>
      </p:sp>
    </p:spTree>
    <p:extLst>
      <p:ext uri="{BB962C8B-B14F-4D97-AF65-F5344CB8AC3E}">
        <p14:creationId xmlns:p14="http://schemas.microsoft.com/office/powerpoint/2010/main" val="19226371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32500" lnSpcReduction="20000"/>
          </a:bodyPr>
          <a:lstStyle/>
          <a:p>
            <a:r>
              <a:rPr lang="en-US" sz="4900" dirty="0" smtClean="0"/>
              <a:t>8. </a:t>
            </a:r>
            <a:r>
              <a:rPr lang="en-US" sz="4900" dirty="0" err="1" smtClean="0"/>
              <a:t>Solanaceae</a:t>
            </a:r>
            <a:r>
              <a:rPr lang="en-US" sz="4900" dirty="0" smtClean="0"/>
              <a:t> : Tomato, </a:t>
            </a:r>
            <a:r>
              <a:rPr lang="en-US" sz="4900" dirty="0" err="1" smtClean="0"/>
              <a:t>Brinjal</a:t>
            </a:r>
            <a:r>
              <a:rPr lang="en-US" sz="4900" dirty="0" smtClean="0"/>
              <a:t>, </a:t>
            </a:r>
            <a:r>
              <a:rPr lang="en-US" sz="4900" dirty="0" err="1" smtClean="0"/>
              <a:t>Chilli</a:t>
            </a:r>
            <a:r>
              <a:rPr lang="en-US" sz="4900" dirty="0" smtClean="0"/>
              <a:t>, Potato</a:t>
            </a:r>
          </a:p>
          <a:p>
            <a:r>
              <a:rPr lang="en-US" sz="4900" dirty="0" smtClean="0"/>
              <a:t>9. </a:t>
            </a:r>
            <a:r>
              <a:rPr lang="en-US" sz="4900" dirty="0" err="1" smtClean="0"/>
              <a:t>Cucurbitaceae</a:t>
            </a:r>
            <a:r>
              <a:rPr lang="en-US" sz="4900" dirty="0" smtClean="0"/>
              <a:t> : Gourds, Melon , Pumpkin</a:t>
            </a:r>
          </a:p>
          <a:p>
            <a:r>
              <a:rPr lang="en-US" sz="4900" dirty="0" smtClean="0"/>
              <a:t>10. </a:t>
            </a:r>
            <a:r>
              <a:rPr lang="en-US" sz="4900" dirty="0" err="1" smtClean="0"/>
              <a:t>Compositae</a:t>
            </a:r>
            <a:r>
              <a:rPr lang="en-US" sz="4900" dirty="0" smtClean="0"/>
              <a:t> : Lettuce </a:t>
            </a:r>
          </a:p>
          <a:p>
            <a:r>
              <a:rPr lang="en-US" sz="4900" dirty="0" smtClean="0"/>
              <a:t>(B) Botanical Classification of Fruits </a:t>
            </a:r>
          </a:p>
          <a:p>
            <a:r>
              <a:rPr lang="en-US" sz="4900" b="1" dirty="0" smtClean="0"/>
              <a:t>Monocot </a:t>
            </a:r>
          </a:p>
          <a:p>
            <a:r>
              <a:rPr lang="en-US" sz="4900" dirty="0" smtClean="0"/>
              <a:t>1. </a:t>
            </a:r>
            <a:r>
              <a:rPr lang="en-US" sz="4900" dirty="0" err="1" smtClean="0"/>
              <a:t>Musaceae</a:t>
            </a:r>
            <a:r>
              <a:rPr lang="en-US" sz="4900" dirty="0" smtClean="0"/>
              <a:t> : Banana </a:t>
            </a:r>
          </a:p>
          <a:p>
            <a:r>
              <a:rPr lang="en-US" sz="4900" dirty="0" smtClean="0"/>
              <a:t>2. </a:t>
            </a:r>
            <a:r>
              <a:rPr lang="en-US" sz="4900" dirty="0" err="1" smtClean="0"/>
              <a:t>Bromeliaceae</a:t>
            </a:r>
            <a:r>
              <a:rPr lang="en-US" sz="4900" dirty="0" smtClean="0"/>
              <a:t> : Pineapple </a:t>
            </a:r>
          </a:p>
          <a:p>
            <a:r>
              <a:rPr lang="en-US" sz="5500" b="1" dirty="0" smtClean="0"/>
              <a:t>Dicot</a:t>
            </a:r>
          </a:p>
          <a:p>
            <a:r>
              <a:rPr lang="en-US" sz="4300" dirty="0" smtClean="0"/>
              <a:t>1. </a:t>
            </a:r>
            <a:r>
              <a:rPr lang="en-US" sz="4300" dirty="0" err="1" smtClean="0"/>
              <a:t>Rhamnaceae</a:t>
            </a:r>
            <a:r>
              <a:rPr lang="en-US" sz="4300" dirty="0" smtClean="0"/>
              <a:t> : </a:t>
            </a:r>
            <a:r>
              <a:rPr lang="en-US" sz="4300" dirty="0" err="1" smtClean="0"/>
              <a:t>Ber</a:t>
            </a:r>
            <a:r>
              <a:rPr lang="en-US" sz="4300" dirty="0" smtClean="0"/>
              <a:t> </a:t>
            </a:r>
          </a:p>
          <a:p>
            <a:r>
              <a:rPr lang="en-US" sz="4300" dirty="0" smtClean="0"/>
              <a:t>2. </a:t>
            </a:r>
            <a:r>
              <a:rPr lang="en-US" sz="4300" dirty="0" err="1" smtClean="0"/>
              <a:t>Sapotaceae</a:t>
            </a:r>
            <a:r>
              <a:rPr lang="en-US" sz="4300" dirty="0" smtClean="0"/>
              <a:t>: </a:t>
            </a:r>
            <a:r>
              <a:rPr lang="en-US" sz="4300" dirty="0" err="1" smtClean="0"/>
              <a:t>Chiku</a:t>
            </a:r>
            <a:r>
              <a:rPr lang="en-US" sz="4300" dirty="0" smtClean="0"/>
              <a:t> </a:t>
            </a:r>
          </a:p>
          <a:p>
            <a:r>
              <a:rPr lang="en-US" sz="4300" dirty="0" smtClean="0"/>
              <a:t>3. </a:t>
            </a:r>
            <a:r>
              <a:rPr lang="en-US" sz="4300" dirty="0" err="1" smtClean="0"/>
              <a:t>Rutaceae</a:t>
            </a:r>
            <a:r>
              <a:rPr lang="en-US" sz="4300" dirty="0" smtClean="0"/>
              <a:t> : Citrus </a:t>
            </a:r>
          </a:p>
          <a:p>
            <a:r>
              <a:rPr lang="en-US" sz="4300" dirty="0" smtClean="0"/>
              <a:t>4. </a:t>
            </a:r>
            <a:r>
              <a:rPr lang="en-US" sz="4300" dirty="0" err="1" smtClean="0"/>
              <a:t>Annonaceae</a:t>
            </a:r>
            <a:r>
              <a:rPr lang="en-US" sz="4300" dirty="0" smtClean="0"/>
              <a:t>: Custard apple , Bullock`s heart</a:t>
            </a:r>
          </a:p>
          <a:p>
            <a:r>
              <a:rPr lang="en-US" sz="4300" dirty="0" smtClean="0"/>
              <a:t>5. </a:t>
            </a:r>
            <a:r>
              <a:rPr lang="en-US" sz="4300" dirty="0" err="1" smtClean="0"/>
              <a:t>Moraceae</a:t>
            </a:r>
            <a:r>
              <a:rPr lang="en-US" sz="4300" dirty="0" smtClean="0"/>
              <a:t>: Fig , Jackfruit </a:t>
            </a:r>
          </a:p>
          <a:p>
            <a:r>
              <a:rPr lang="en-US" sz="4300" dirty="0" smtClean="0"/>
              <a:t>6. </a:t>
            </a:r>
            <a:r>
              <a:rPr lang="en-US" sz="4300" dirty="0" err="1" smtClean="0"/>
              <a:t>Vitaceae</a:t>
            </a:r>
            <a:r>
              <a:rPr lang="en-US" sz="4300" dirty="0" smtClean="0"/>
              <a:t> : Grapes </a:t>
            </a:r>
          </a:p>
          <a:p>
            <a:r>
              <a:rPr lang="en-US" sz="4300" dirty="0" smtClean="0"/>
              <a:t>7. </a:t>
            </a:r>
            <a:r>
              <a:rPr lang="en-US" sz="4300" dirty="0" err="1" smtClean="0"/>
              <a:t>Myrtaceae</a:t>
            </a:r>
            <a:r>
              <a:rPr lang="en-US" sz="4300" dirty="0" smtClean="0"/>
              <a:t> : Guava </a:t>
            </a:r>
          </a:p>
          <a:p>
            <a:r>
              <a:rPr lang="en-US" sz="4300" dirty="0" smtClean="0"/>
              <a:t>8. </a:t>
            </a:r>
            <a:r>
              <a:rPr lang="en-US" sz="4300" dirty="0" err="1" smtClean="0"/>
              <a:t>Apocynaceae</a:t>
            </a:r>
            <a:r>
              <a:rPr lang="en-US" sz="4300" dirty="0" smtClean="0"/>
              <a:t>: </a:t>
            </a:r>
            <a:r>
              <a:rPr lang="en-US" sz="4300" dirty="0" err="1" smtClean="0"/>
              <a:t>Karonda</a:t>
            </a:r>
            <a:r>
              <a:rPr lang="en-US" sz="4300" dirty="0" smtClean="0"/>
              <a:t> </a:t>
            </a:r>
          </a:p>
          <a:p>
            <a:r>
              <a:rPr lang="en-US" sz="4300" dirty="0" smtClean="0"/>
              <a:t>9. </a:t>
            </a:r>
            <a:r>
              <a:rPr lang="en-US" sz="4300" dirty="0" err="1" smtClean="0"/>
              <a:t>Anacardiaceae</a:t>
            </a:r>
            <a:r>
              <a:rPr lang="en-US" sz="4300" dirty="0" smtClean="0"/>
              <a:t>: Mango , Cashew nut </a:t>
            </a:r>
          </a:p>
          <a:p>
            <a:r>
              <a:rPr lang="en-US" sz="4300" dirty="0" smtClean="0"/>
              <a:t>10. </a:t>
            </a:r>
            <a:r>
              <a:rPr lang="en-US" sz="4300" dirty="0" err="1" smtClean="0"/>
              <a:t>Caricaceae</a:t>
            </a:r>
            <a:r>
              <a:rPr lang="en-US" sz="4300" dirty="0" smtClean="0"/>
              <a:t>: Papaya </a:t>
            </a:r>
          </a:p>
          <a:p>
            <a:r>
              <a:rPr lang="en-US" sz="4300" dirty="0" smtClean="0"/>
              <a:t>11. </a:t>
            </a:r>
            <a:r>
              <a:rPr lang="en-US" sz="4300" dirty="0" err="1" smtClean="0"/>
              <a:t>Punicaceae</a:t>
            </a:r>
            <a:r>
              <a:rPr lang="en-US" sz="4300" dirty="0" smtClean="0"/>
              <a:t>: Pomegranate </a:t>
            </a:r>
          </a:p>
          <a:p>
            <a:endParaRPr lang="en-US" sz="3700" dirty="0" smtClean="0"/>
          </a:p>
          <a:p>
            <a:pPr marL="114300" indent="0">
              <a:buNone/>
            </a:pPr>
            <a:r>
              <a:rPr lang="en-US" sz="3700" dirty="0" smtClean="0"/>
              <a:t> </a:t>
            </a:r>
          </a:p>
          <a:p>
            <a:pPr marL="114300" indent="0">
              <a:buNone/>
            </a:pPr>
            <a:endParaRPr lang="en-US" dirty="0"/>
          </a:p>
        </p:txBody>
      </p:sp>
    </p:spTree>
    <p:extLst>
      <p:ext uri="{BB962C8B-B14F-4D97-AF65-F5344CB8AC3E}">
        <p14:creationId xmlns:p14="http://schemas.microsoft.com/office/powerpoint/2010/main" val="13450455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b="1" dirty="0"/>
              <a:t>(</a:t>
            </a:r>
            <a:r>
              <a:rPr lang="en-US" b="1" dirty="0" smtClean="0"/>
              <a:t>C) Botanical classification of plantations and spices </a:t>
            </a:r>
          </a:p>
          <a:p>
            <a:r>
              <a:rPr lang="en-US" dirty="0" smtClean="0">
                <a:solidFill>
                  <a:srgbClr val="FF0000"/>
                </a:solidFill>
              </a:rPr>
              <a:t>Monocot</a:t>
            </a:r>
            <a:r>
              <a:rPr lang="en-US" dirty="0" smtClean="0"/>
              <a:t> </a:t>
            </a:r>
          </a:p>
          <a:p>
            <a:r>
              <a:rPr lang="en-US" dirty="0" smtClean="0"/>
              <a:t>1. </a:t>
            </a:r>
            <a:r>
              <a:rPr lang="en-US" dirty="0" err="1" smtClean="0"/>
              <a:t>Arecaceae</a:t>
            </a:r>
            <a:r>
              <a:rPr lang="en-US" dirty="0"/>
              <a:t> </a:t>
            </a:r>
            <a:r>
              <a:rPr lang="en-US" dirty="0" smtClean="0"/>
              <a:t>(</a:t>
            </a:r>
            <a:r>
              <a:rPr lang="en-US" dirty="0" err="1" smtClean="0"/>
              <a:t>Palmae</a:t>
            </a:r>
            <a:r>
              <a:rPr lang="en-US" dirty="0" smtClean="0"/>
              <a:t>) : Coconut , </a:t>
            </a:r>
            <a:r>
              <a:rPr lang="en-US" dirty="0" err="1" smtClean="0"/>
              <a:t>Arecanut</a:t>
            </a:r>
            <a:r>
              <a:rPr lang="en-US" dirty="0" smtClean="0"/>
              <a:t> </a:t>
            </a:r>
          </a:p>
          <a:p>
            <a:r>
              <a:rPr lang="en-US" dirty="0" smtClean="0"/>
              <a:t>2. </a:t>
            </a:r>
            <a:r>
              <a:rPr lang="en-US" dirty="0" err="1" smtClean="0"/>
              <a:t>Alliaceae</a:t>
            </a:r>
            <a:r>
              <a:rPr lang="en-US" dirty="0" smtClean="0"/>
              <a:t>: Onion , Garlic </a:t>
            </a:r>
          </a:p>
          <a:p>
            <a:r>
              <a:rPr lang="en-US" dirty="0" smtClean="0"/>
              <a:t>3. </a:t>
            </a:r>
            <a:r>
              <a:rPr lang="en-US" dirty="0" err="1" smtClean="0"/>
              <a:t>Zingiberaceae</a:t>
            </a:r>
            <a:r>
              <a:rPr lang="en-US" dirty="0" smtClean="0"/>
              <a:t>: Turmeric , Ginger </a:t>
            </a:r>
          </a:p>
          <a:p>
            <a:r>
              <a:rPr lang="en-US" dirty="0" smtClean="0">
                <a:solidFill>
                  <a:srgbClr val="FF0000"/>
                </a:solidFill>
              </a:rPr>
              <a:t>Dicot</a:t>
            </a:r>
            <a:r>
              <a:rPr lang="en-US" dirty="0" smtClean="0"/>
              <a:t> </a:t>
            </a:r>
          </a:p>
          <a:p>
            <a:r>
              <a:rPr lang="en-US" dirty="0" smtClean="0"/>
              <a:t>1. </a:t>
            </a:r>
            <a:r>
              <a:rPr lang="en-US" dirty="0" err="1" smtClean="0"/>
              <a:t>Lauraceae</a:t>
            </a:r>
            <a:r>
              <a:rPr lang="en-US" dirty="0" smtClean="0"/>
              <a:t>: Cinnamon </a:t>
            </a:r>
          </a:p>
          <a:p>
            <a:r>
              <a:rPr lang="en-US" dirty="0" smtClean="0"/>
              <a:t>2. </a:t>
            </a:r>
            <a:r>
              <a:rPr lang="en-US" dirty="0" err="1" smtClean="0"/>
              <a:t>Mytraceae</a:t>
            </a:r>
            <a:r>
              <a:rPr lang="en-US" dirty="0" smtClean="0"/>
              <a:t>: Clove </a:t>
            </a:r>
          </a:p>
          <a:p>
            <a:r>
              <a:rPr lang="en-US" dirty="0" smtClean="0"/>
              <a:t>3. </a:t>
            </a:r>
            <a:r>
              <a:rPr lang="en-US" dirty="0" err="1" smtClean="0"/>
              <a:t>Piperaceae</a:t>
            </a:r>
            <a:r>
              <a:rPr lang="en-US" dirty="0" smtClean="0"/>
              <a:t>: Black pepper </a:t>
            </a:r>
          </a:p>
          <a:p>
            <a:r>
              <a:rPr lang="en-US" dirty="0" smtClean="0"/>
              <a:t>4. </a:t>
            </a:r>
            <a:r>
              <a:rPr lang="en-US" dirty="0" err="1" smtClean="0"/>
              <a:t>Rubiaceae</a:t>
            </a:r>
            <a:r>
              <a:rPr lang="en-US" dirty="0" smtClean="0"/>
              <a:t>: Coffee</a:t>
            </a:r>
          </a:p>
          <a:p>
            <a:r>
              <a:rPr lang="en-US" dirty="0" smtClean="0"/>
              <a:t>5. </a:t>
            </a:r>
            <a:r>
              <a:rPr lang="en-US" dirty="0" err="1" smtClean="0"/>
              <a:t>Solanaceae</a:t>
            </a:r>
            <a:r>
              <a:rPr lang="en-US" dirty="0" smtClean="0"/>
              <a:t>: </a:t>
            </a:r>
            <a:r>
              <a:rPr lang="en-US" dirty="0" err="1" smtClean="0"/>
              <a:t>Chilli</a:t>
            </a:r>
            <a:r>
              <a:rPr lang="en-US" dirty="0" smtClean="0"/>
              <a:t> </a:t>
            </a:r>
          </a:p>
          <a:p>
            <a:r>
              <a:rPr lang="en-US" dirty="0" smtClean="0"/>
              <a:t>6. </a:t>
            </a:r>
            <a:r>
              <a:rPr lang="en-US" dirty="0" err="1" smtClean="0"/>
              <a:t>Sterculiaceae</a:t>
            </a:r>
            <a:r>
              <a:rPr lang="en-US" dirty="0" smtClean="0"/>
              <a:t>: Cocoa </a:t>
            </a:r>
          </a:p>
          <a:p>
            <a:pPr marL="114300" indent="0">
              <a:buNone/>
            </a:pPr>
            <a:r>
              <a:rPr lang="en-US" dirty="0" smtClean="0"/>
              <a:t> </a:t>
            </a:r>
            <a:endParaRPr lang="en-US" dirty="0"/>
          </a:p>
        </p:txBody>
      </p:sp>
    </p:spTree>
    <p:extLst>
      <p:ext uri="{BB962C8B-B14F-4D97-AF65-F5344CB8AC3E}">
        <p14:creationId xmlns:p14="http://schemas.microsoft.com/office/powerpoint/2010/main" val="3002481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smtClean="0"/>
              <a:t>On the basis of climate requirement </a:t>
            </a:r>
            <a:r>
              <a:rPr lang="en-US" dirty="0" smtClean="0"/>
              <a:t>: </a:t>
            </a:r>
            <a:endParaRPr lang="en-US" dirty="0"/>
          </a:p>
        </p:txBody>
      </p:sp>
      <p:sp>
        <p:nvSpPr>
          <p:cNvPr id="3" name="Content Placeholder 2"/>
          <p:cNvSpPr>
            <a:spLocks noGrp="1"/>
          </p:cNvSpPr>
          <p:nvPr>
            <p:ph idx="1"/>
          </p:nvPr>
        </p:nvSpPr>
        <p:spPr/>
        <p:txBody>
          <a:bodyPr/>
          <a:lstStyle/>
          <a:p>
            <a:r>
              <a:rPr lang="en-US" b="1" dirty="0" smtClean="0"/>
              <a:t>(a) Temperate  </a:t>
            </a:r>
            <a:r>
              <a:rPr lang="en-US" dirty="0" smtClean="0"/>
              <a:t>: In temperate regions, the temperature in winter season falls below freezing point. The crops shed their leaves an go into rest. These chilling temperatures help the plants to put forth new growth . Flowering and fruiting starts with the onset of spring e.g. </a:t>
            </a:r>
          </a:p>
          <a:p>
            <a:r>
              <a:rPr lang="en-US" b="1" dirty="0" smtClean="0"/>
              <a:t>Fruits</a:t>
            </a:r>
            <a:r>
              <a:rPr lang="en-US" dirty="0" smtClean="0"/>
              <a:t> : Apple , pear, Almond , Walnut etc.</a:t>
            </a:r>
          </a:p>
          <a:p>
            <a:r>
              <a:rPr lang="en-US" b="1" dirty="0" smtClean="0"/>
              <a:t>Spices</a:t>
            </a:r>
            <a:r>
              <a:rPr lang="en-US" dirty="0" smtClean="0"/>
              <a:t> : Saffron , </a:t>
            </a:r>
            <a:r>
              <a:rPr lang="en-US" dirty="0" err="1" smtClean="0"/>
              <a:t>Kalajira</a:t>
            </a:r>
            <a:r>
              <a:rPr lang="en-US" dirty="0" smtClean="0"/>
              <a:t> , </a:t>
            </a:r>
          </a:p>
          <a:p>
            <a:r>
              <a:rPr lang="en-US" b="1" dirty="0" smtClean="0"/>
              <a:t>Vegetables</a:t>
            </a:r>
            <a:r>
              <a:rPr lang="en-US" dirty="0" smtClean="0"/>
              <a:t>: Cabbage, Cauliflower, European varieties of carrot and radish . These vegetables can be grown in sub- tropical regions, however they require temperate climate for seed production. </a:t>
            </a:r>
          </a:p>
          <a:p>
            <a:endParaRPr lang="en-US" dirty="0"/>
          </a:p>
        </p:txBody>
      </p:sp>
    </p:spTree>
    <p:extLst>
      <p:ext uri="{BB962C8B-B14F-4D97-AF65-F5344CB8AC3E}">
        <p14:creationId xmlns:p14="http://schemas.microsoft.com/office/powerpoint/2010/main" val="1395758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b="1" dirty="0" smtClean="0"/>
              <a:t>B) Sub-tropical </a:t>
            </a:r>
            <a:r>
              <a:rPr lang="en-US" dirty="0" smtClean="0"/>
              <a:t>: In sub-tropical climate, the summer are hot and dry and winter are less mild. e.g.</a:t>
            </a:r>
          </a:p>
          <a:p>
            <a:r>
              <a:rPr lang="en-US" b="1" dirty="0" smtClean="0"/>
              <a:t>Fruits</a:t>
            </a:r>
            <a:r>
              <a:rPr lang="en-US" dirty="0" smtClean="0"/>
              <a:t>: Citrus, Guava , Pomegranate, Fig etc.</a:t>
            </a:r>
          </a:p>
          <a:p>
            <a:r>
              <a:rPr lang="en-US" b="1" dirty="0" smtClean="0"/>
              <a:t>Spices</a:t>
            </a:r>
            <a:r>
              <a:rPr lang="en-US" dirty="0" smtClean="0"/>
              <a:t>: Turmeric , Ginger, Onion , Garlic etc.</a:t>
            </a:r>
          </a:p>
          <a:p>
            <a:r>
              <a:rPr lang="en-US" b="1" dirty="0" smtClean="0"/>
              <a:t>Vegetables</a:t>
            </a:r>
            <a:r>
              <a:rPr lang="en-US" dirty="0" smtClean="0"/>
              <a:t>: Tomato, </a:t>
            </a:r>
            <a:r>
              <a:rPr lang="en-US" dirty="0" err="1" smtClean="0"/>
              <a:t>Brinjal</a:t>
            </a:r>
            <a:r>
              <a:rPr lang="en-US" dirty="0" smtClean="0"/>
              <a:t> , </a:t>
            </a:r>
            <a:r>
              <a:rPr lang="en-US" dirty="0" err="1"/>
              <a:t>C</a:t>
            </a:r>
            <a:r>
              <a:rPr lang="en-US" dirty="0" err="1" smtClean="0"/>
              <a:t>hilli</a:t>
            </a:r>
            <a:r>
              <a:rPr lang="en-US" dirty="0" smtClean="0"/>
              <a:t> , Okra, Potato etc. </a:t>
            </a:r>
          </a:p>
          <a:p>
            <a:r>
              <a:rPr lang="en-US" b="1" dirty="0" smtClean="0"/>
              <a:t>C) Tropical </a:t>
            </a:r>
            <a:r>
              <a:rPr lang="en-US" dirty="0" smtClean="0"/>
              <a:t>: The climate conditions in such areas are hot an humid in summer and mild in winter. </a:t>
            </a:r>
          </a:p>
          <a:p>
            <a:r>
              <a:rPr lang="en-US" b="1" dirty="0" smtClean="0"/>
              <a:t>Fruits</a:t>
            </a:r>
            <a:r>
              <a:rPr lang="en-US" dirty="0" smtClean="0"/>
              <a:t> : Mango, Banana, Pineapple, </a:t>
            </a:r>
            <a:r>
              <a:rPr lang="en-US" dirty="0" err="1" smtClean="0"/>
              <a:t>Sapota</a:t>
            </a:r>
            <a:r>
              <a:rPr lang="en-US" dirty="0" smtClean="0"/>
              <a:t> etc.</a:t>
            </a:r>
          </a:p>
          <a:p>
            <a:r>
              <a:rPr lang="en-US" b="1" dirty="0" smtClean="0"/>
              <a:t>Spices</a:t>
            </a:r>
            <a:r>
              <a:rPr lang="en-US" dirty="0" smtClean="0"/>
              <a:t>: Black pepper, Turmeric, Ginger, Cloves etc.</a:t>
            </a:r>
          </a:p>
          <a:p>
            <a:r>
              <a:rPr lang="en-US" b="1" dirty="0" smtClean="0"/>
              <a:t>Plantation crops</a:t>
            </a:r>
            <a:r>
              <a:rPr lang="en-US" dirty="0" smtClean="0"/>
              <a:t>: Coconut , </a:t>
            </a:r>
            <a:r>
              <a:rPr lang="en-US" dirty="0" err="1" smtClean="0"/>
              <a:t>Arecanut</a:t>
            </a:r>
            <a:r>
              <a:rPr lang="en-US" dirty="0" smtClean="0"/>
              <a:t>, Cocoa etc.</a:t>
            </a:r>
          </a:p>
          <a:p>
            <a:r>
              <a:rPr lang="en-US" b="1" dirty="0" smtClean="0"/>
              <a:t>Vegetables</a:t>
            </a:r>
            <a:r>
              <a:rPr lang="en-US" dirty="0" smtClean="0"/>
              <a:t>: Tomato, </a:t>
            </a:r>
            <a:r>
              <a:rPr lang="en-US" dirty="0" err="1" smtClean="0"/>
              <a:t>Brinjal</a:t>
            </a:r>
            <a:r>
              <a:rPr lang="en-US" dirty="0" smtClean="0"/>
              <a:t>, </a:t>
            </a:r>
            <a:r>
              <a:rPr lang="en-US" dirty="0" err="1" smtClean="0"/>
              <a:t>Chilli</a:t>
            </a:r>
            <a:r>
              <a:rPr lang="en-US" dirty="0" smtClean="0"/>
              <a:t>, Onion etc.</a:t>
            </a:r>
            <a:endParaRPr lang="en-US" dirty="0"/>
          </a:p>
        </p:txBody>
      </p:sp>
    </p:spTree>
    <p:extLst>
      <p:ext uri="{BB962C8B-B14F-4D97-AF65-F5344CB8AC3E}">
        <p14:creationId xmlns:p14="http://schemas.microsoft.com/office/powerpoint/2010/main" val="38333869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djacenc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158</TotalTime>
  <Words>1164</Words>
  <Application>Microsoft Office PowerPoint</Application>
  <PresentationFormat>On-screen Show (4:3)</PresentationFormat>
  <Paragraphs>86</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Adjacency</vt:lpstr>
      <vt:lpstr>                             Definition Horticulture is the science and art of growing plants for food, medicine, and aesthetics. It's a branch of agriculture that's more technical and professional than agronomy, and involves growing plants on a smaller scale. The word horticulture comes from the Latin words hortus, which means "garden", and colere, which means "to cultivate</vt:lpstr>
      <vt:lpstr>Branches of Horticulture</vt:lpstr>
      <vt:lpstr>                 Importance</vt:lpstr>
      <vt:lpstr>PowerPoint Presentation</vt:lpstr>
      <vt:lpstr>Horticultural classification </vt:lpstr>
      <vt:lpstr>PowerPoint Presentation</vt:lpstr>
      <vt:lpstr>PowerPoint Presentation</vt:lpstr>
      <vt:lpstr>On the basis of climate requirement :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Defination   Horticulture is the science and art of growing plants for food, medicine, and aesthetics. It's a branch of agriculture that's more technical and professional than agronomy, and involves growing plants on a smaller scale. The word horticulture comes from the Latin words hortus, which means "garden", and colere, which means "to cultivate</dc:title>
  <dc:creator>PMST11</dc:creator>
  <cp:lastModifiedBy>PMST11</cp:lastModifiedBy>
  <cp:revision>28</cp:revision>
  <dcterms:created xsi:type="dcterms:W3CDTF">2024-11-24T13:42:30Z</dcterms:created>
  <dcterms:modified xsi:type="dcterms:W3CDTF">2024-11-24T16:31:39Z</dcterms:modified>
</cp:coreProperties>
</file>