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75" r:id="rId2"/>
    <p:sldId id="276" r:id="rId3"/>
    <p:sldId id="261" r:id="rId4"/>
    <p:sldId id="262" r:id="rId5"/>
    <p:sldId id="270" r:id="rId6"/>
    <p:sldId id="271" r:id="rId7"/>
    <p:sldId id="272" r:id="rId8"/>
    <p:sldId id="273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79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2850" y="-9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Causes </a:t>
                      </a:r>
                      <a:r>
                        <a:rPr kumimoji="0" lang="en-IN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f Plant Disease</a:t>
                      </a:r>
                      <a:endParaRPr kumimoji="0" lang="en-US" sz="28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Plant diseases are classified on the basis of type of pathogenic or non-pathogenic causes of the disease.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The classification is based on the plant pathogenic organisms as follows.</a:t>
                      </a:r>
                    </a:p>
                    <a:p>
                      <a:pPr marL="400050" indent="-400050">
                        <a:buFont typeface="+mj-lt"/>
                        <a:buAutoNum type="romanUcPeriod"/>
                      </a:pPr>
                      <a:r>
                        <a:rPr kumimoji="0" lang="en-IN" sz="2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Parasite</a:t>
                      </a:r>
                    </a:p>
                    <a:p>
                      <a:pPr marL="400050" indent="-400050">
                        <a:buFont typeface="+mj-lt"/>
                        <a:buAutoNum type="romanUcPeriod"/>
                      </a:pPr>
                      <a:r>
                        <a:rPr kumimoji="0" lang="en-IN" sz="2800" b="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Non-parasites or </a:t>
                      </a:r>
                      <a:r>
                        <a:rPr kumimoji="0" lang="en-US" sz="2800" b="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Abiotic</a:t>
                      </a:r>
                      <a:r>
                        <a:rPr kumimoji="0" lang="en-US" sz="2800" b="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agents or Physiological disorders</a:t>
                      </a:r>
                    </a:p>
                    <a:p>
                      <a:pPr marL="400050" indent="-400050">
                        <a:buFont typeface="+mj-lt"/>
                        <a:buNone/>
                      </a:pPr>
                      <a:r>
                        <a:rPr kumimoji="0" lang="en-US" sz="2800" b="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en-US" sz="2800" dirty="0">
                        <a:solidFill>
                          <a:srgbClr val="00B0F0"/>
                        </a:solidFill>
                        <a:latin typeface="Arial Narrow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sz="2800" b="1" kern="1200" dirty="0" smtClean="0">
                          <a:solidFill>
                            <a:schemeClr val="bg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Parasites </a:t>
                      </a:r>
                      <a:endParaRPr kumimoji="0" lang="en-US" sz="2800" b="1" kern="1200" dirty="0">
                        <a:solidFill>
                          <a:schemeClr val="bg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Parasites: </a:t>
                      </a: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They include both biotic and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mesobiotic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agents.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The diseases are incited by parasites under a set of suitable environment.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Association of definite pathogen is essential with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each disease.</a:t>
                      </a:r>
                    </a:p>
                    <a:p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 </a:t>
                      </a: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marL="400050" indent="-400050">
                        <a:buAutoNum type="romanLcPeriod"/>
                      </a:pPr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Biotic agents: </a:t>
                      </a:r>
                    </a:p>
                    <a:p>
                      <a:pPr marL="400050" indent="-40005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They are also called as animate causes. </a:t>
                      </a:r>
                    </a:p>
                    <a:p>
                      <a:pPr marL="400050" indent="-40005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They are living organisms.</a:t>
                      </a:r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 </a:t>
                      </a: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ii. </a:t>
                      </a:r>
                      <a:r>
                        <a:rPr kumimoji="0" lang="en-US" sz="2000" b="1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Mesobiotic</a:t>
                      </a:r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agents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They include viruses and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viroids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They are infectious agents.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They can be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crystallized and are considered non-living.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But their multiplication in the living plants ensures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that they are living.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Hence they are called as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mesobiotic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agents.</a:t>
                      </a:r>
                    </a:p>
                    <a:p>
                      <a:pPr marL="342900" indent="-342900">
                        <a:buFont typeface="Arial" pitchFamily="34" charset="0"/>
                        <a:buNone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Examples: </a:t>
                      </a:r>
                    </a:p>
                    <a:p>
                      <a:pPr marL="342900" indent="-342900">
                        <a:buFont typeface="Wingdings" pitchFamily="2" charset="2"/>
                        <a:buChar char="Ø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Viruses e.g. yellow mosaic of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blackgram</a:t>
                      </a: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Wingdings" pitchFamily="2" charset="2"/>
                        <a:buChar char="Ø"/>
                      </a:pP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Viroids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e.g. spindle tuber of potato</a:t>
                      </a:r>
                    </a:p>
                    <a:p>
                      <a:pPr marL="342900" indent="-342900">
                        <a:buFont typeface="Wingdings" pitchFamily="2" charset="2"/>
                        <a:buChar char="Ø"/>
                      </a:pP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sz="2800" b="0" kern="1200" dirty="0" smtClean="0">
                          <a:solidFill>
                            <a:schemeClr val="bg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Biotic Agents</a:t>
                      </a:r>
                      <a:endParaRPr kumimoji="0" lang="en-US" sz="2800" b="0" kern="1200" dirty="0">
                        <a:solidFill>
                          <a:schemeClr val="bg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None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Biotic agents include</a:t>
                      </a:r>
                    </a:p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1. Prokaryotes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a. True bacteria or bacteria (Facultative parasites) e.g. Citrus canker.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b.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Rickettsia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-like bacteria (RLB) e.g. Citrus greening, Pierce's disease of grape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Mollicutes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or wall-less prokaryotes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      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Mycoplasma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-like organism (MLO) e.g. Sesame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phyllody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egg plant little leaf.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       ii.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Spiroplasma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e.g. Corn stunt, Citrus stubborn</a:t>
                      </a:r>
                    </a:p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 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2. Eukaryotes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AutoNum type="alphaLcPeriod"/>
                      </a:pPr>
                      <a:r>
                        <a:rPr kumimoji="0" lang="en-US" sz="1800" b="1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Protists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Unicellular,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coenocytic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or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multicellular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with little or no differentiation of cells and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tissues.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       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. Fungi e.g. wilt of cotton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        ii. Protozoa e.g. heart rot of coconut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        iii. Algae e.g. red rust of mango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b. Plants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Parasitic flowering plants or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phanerogamic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parasites - Broomrape of tobacco etc.</a:t>
                      </a:r>
                    </a:p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c. Animals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Nematodes –Root knot nematode etc.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kumimoji="0" lang="en-US" sz="24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Non-parasites or </a:t>
                      </a:r>
                      <a:r>
                        <a:rPr kumimoji="0" lang="en-US" sz="2400" b="1" kern="1200" dirty="0" err="1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Abiotic</a:t>
                      </a:r>
                      <a:r>
                        <a:rPr kumimoji="0" lang="en-US" sz="24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agents or Physiological disorders</a:t>
                      </a:r>
                      <a:endParaRPr kumimoji="0" lang="en-US" sz="24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Plant disease in which no pathogens or parasitic is associate .</a:t>
                      </a: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They are also called as </a:t>
                      </a:r>
                      <a:r>
                        <a:rPr kumimoji="0" lang="en-US" sz="24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non-infectious</a:t>
                      </a: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or </a:t>
                      </a:r>
                      <a:r>
                        <a:rPr kumimoji="0" lang="en-US" sz="2400" b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physiological disorders</a:t>
                      </a: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No pathogen is found, cultured from or transmitted from a diseased plant.</a:t>
                      </a: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These diseases occur because of disturbances in the plant system by the improper environmental conditions in the air or soil or by mechanical influences.  .</a:t>
                      </a:r>
                    </a:p>
                    <a:p>
                      <a:pPr algn="just"/>
                      <a:endParaRPr kumimoji="0" lang="en-US" sz="2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84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General Characteristics of</a:t>
                      </a:r>
                    </a:p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Physiological </a:t>
                      </a:r>
                      <a:r>
                        <a:rPr kumimoji="0" lang="en-US" sz="2800" b="1" kern="1200" dirty="0" err="1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Disordaers</a:t>
                      </a:r>
                      <a:endParaRPr kumimoji="0" lang="en-US" sz="28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Physiological disease occurs in the absence of pathogen and therefore, cannot be transmitted f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Physiological disorder of plants is  caused by the lack or excess of something that supports life </a:t>
                      </a:r>
                      <a:r>
                        <a:rPr kumimoji="0" lang="en-US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rom</a:t>
                      </a:r>
                      <a:r>
                        <a:rPr kumimoji="0"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diseased to healthy plants.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Non infectious disease may effect plant in all stages of their lives, such as seeds, seedlings, mature plants or fruits.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Symptoms may range from slight to severe and affected plants may even die.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These disease cause damage in field in storage or at the market.</a:t>
                      </a:r>
                    </a:p>
                    <a:p>
                      <a:pPr marL="514350" indent="-514350" algn="ctr">
                        <a:buFont typeface="Arial" pitchFamily="34" charset="0"/>
                        <a:buChar char="•"/>
                      </a:pPr>
                      <a:endParaRPr lang="en-US" sz="2800" dirty="0">
                        <a:latin typeface="Arial Narrow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latin typeface="Arial Narrow" pitchFamily="34" charset="0"/>
                      </a:endParaRPr>
                    </a:p>
                    <a:p>
                      <a:pPr algn="ctr"/>
                      <a:endParaRPr lang="en-US" sz="2800" dirty="0">
                        <a:latin typeface="Arial Narrow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Plant disease due to lack of minerals</a:t>
                      </a:r>
                      <a:endParaRPr kumimoji="0" lang="en-US" sz="2400" kern="1200" dirty="0" smtClean="0">
                        <a:solidFill>
                          <a:schemeClr val="bg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Narrow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1066799"/>
          <a:ext cx="9143999" cy="6504781"/>
        </p:xfrm>
        <a:graphic>
          <a:graphicData uri="http://schemas.openxmlformats.org/drawingml/2006/table">
            <a:tbl>
              <a:tblPr/>
              <a:tblGrid>
                <a:gridCol w="1478165"/>
                <a:gridCol w="3007896"/>
                <a:gridCol w="4657938"/>
              </a:tblGrid>
              <a:tr h="229421">
                <a:tc>
                  <a:txBody>
                    <a:bodyPr/>
                    <a:lstStyle/>
                    <a:p>
                      <a:pPr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Arial Narrow" pitchFamily="34" charset="0"/>
                          <a:ea typeface="SimSun"/>
                        </a:rPr>
                        <a:t>Sr.No</a:t>
                      </a:r>
                      <a:endParaRPr lang="en-US" sz="1200" b="1" dirty="0">
                        <a:latin typeface="Arial Narrow" pitchFamily="34" charset="0"/>
                        <a:ea typeface="SimSun"/>
                      </a:endParaRP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Deficient Nutrient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Disease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1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Nitrogen (N)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Red leaf of cotton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2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Phosphorus (P)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Dwarfening of cotton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3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Potassium (K)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Cotton rust leaf spot of alfa alfa.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4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Magnesium (Mg)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Sand drown disease in tobacco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4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5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Boron (B)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Internal cork of apple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Arial Narrow" pitchFamily="34" charset="0"/>
                          <a:ea typeface="SimSun"/>
                        </a:rPr>
                        <a:t>Black </a:t>
                      </a: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tip of mango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Heart rot of </a:t>
                      </a:r>
                      <a:r>
                        <a:rPr lang="en-US" sz="1200" b="1" dirty="0" err="1">
                          <a:latin typeface="Arial Narrow" pitchFamily="34" charset="0"/>
                          <a:ea typeface="SimSun"/>
                        </a:rPr>
                        <a:t>sugarbeed</a:t>
                      </a:r>
                      <a:endParaRPr lang="en-US" sz="1200" b="1" dirty="0">
                        <a:latin typeface="Arial Narrow" pitchFamily="34" charset="0"/>
                        <a:ea typeface="SimSu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Brown heart of cabbage and turnip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Arial Narrow" pitchFamily="34" charset="0"/>
                          <a:ea typeface="SimSun"/>
                        </a:rPr>
                        <a:t>Terminal </a:t>
                      </a: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bud breakdown of tobacco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Arial Narrow" pitchFamily="34" charset="0"/>
                          <a:ea typeface="SimSun"/>
                        </a:rPr>
                        <a:t>Hollow </a:t>
                      </a: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stem of </a:t>
                      </a:r>
                      <a:r>
                        <a:rPr lang="en-US" sz="1200" b="1" dirty="0" err="1">
                          <a:latin typeface="Arial Narrow" pitchFamily="34" charset="0"/>
                          <a:ea typeface="SimSun"/>
                        </a:rPr>
                        <a:t>brassica</a:t>
                      </a:r>
                      <a:endParaRPr lang="en-US" sz="1200" b="1" dirty="0">
                        <a:latin typeface="Arial Narrow" pitchFamily="34" charset="0"/>
                        <a:ea typeface="SimSun"/>
                      </a:endParaRP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6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Copper (Cu)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Reclamation disease of oats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Diebacks of citrus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Wither tip of apple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7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Manganese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 ( Mn)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Arial Narrow" pitchFamily="34" charset="0"/>
                          <a:ea typeface="SimSun"/>
                        </a:rPr>
                        <a:t>Pahala</a:t>
                      </a: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 blight of Sugarcane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Marsh spot of garden pea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Grey speck of oats.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8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Zinc (Zn)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White  bud of corn,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Little leaf of apple, Bronzing  of twigs, Rosette of fruits trees, Mottle leaf of citrus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Arial Narrow" pitchFamily="34" charset="0"/>
                          <a:ea typeface="SimSun"/>
                        </a:rPr>
                        <a:t>Khaira</a:t>
                      </a: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 disease of rice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9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Iron (Fe)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Green netting of citrus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10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Molybdenum (Mo)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Whiptail disease of cauliflower.</a:t>
                      </a:r>
                    </a:p>
                  </a:txBody>
                  <a:tcPr marL="46038" marR="460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11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 pitchFamily="34" charset="0"/>
                          <a:ea typeface="SimSun"/>
                        </a:rPr>
                        <a:t>Calcium(ca)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Blossom end rot of tomato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Black heart of celery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SimSun"/>
                        </a:rPr>
                        <a:t>Wither tip of flax</a:t>
                      </a:r>
                    </a:p>
                  </a:txBody>
                  <a:tcPr marL="46038" marR="46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kern="1200" dirty="0" smtClean="0">
                        <a:solidFill>
                          <a:schemeClr val="bg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800" dirty="0">
                        <a:latin typeface="Arial Narrow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 smtClean="0">
                          <a:solidFill>
                            <a:schemeClr val="bg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On the basis of Symptom and</a:t>
                      </a:r>
                      <a:r>
                        <a:rPr kumimoji="0" lang="en-US" sz="2800" b="1" kern="1200" baseline="0" dirty="0" smtClean="0">
                          <a:solidFill>
                            <a:schemeClr val="bg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Host Plant </a:t>
                      </a:r>
                      <a:endParaRPr kumimoji="0" lang="en-US" sz="2800" kern="1200" dirty="0" smtClean="0">
                        <a:solidFill>
                          <a:schemeClr val="bg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kern="1200" dirty="0" smtClean="0">
                        <a:solidFill>
                          <a:schemeClr val="bg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/>
                      <a:endParaRPr lang="en-IN" sz="2000" dirty="0" smtClean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IN" sz="2000" dirty="0" smtClean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IN" sz="2000" dirty="0" smtClean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IN" sz="2000" dirty="0" smtClean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IN" sz="2000" dirty="0" smtClean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  <a:p>
                      <a:pPr algn="ctr"/>
                      <a:r>
                        <a:rPr lang="en-IN" sz="2000" dirty="0" smtClean="0">
                          <a:solidFill>
                            <a:srgbClr val="00B0F0"/>
                          </a:solidFill>
                          <a:latin typeface="Arial Black" panose="020B0A04020102090204" pitchFamily="34" charset="0"/>
                        </a:rPr>
                        <a:t>Thanks </a:t>
                      </a:r>
                      <a:endParaRPr lang="en-US" sz="20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443</TotalTime>
  <Words>573</Words>
  <Application>Microsoft Office PowerPoint</Application>
  <PresentationFormat>On-screen Show (4:3)</PresentationFormat>
  <Paragraphs>138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sanjeev kumar</dc:creator>
  <cp:lastModifiedBy>HP</cp:lastModifiedBy>
  <cp:revision>45</cp:revision>
  <dcterms:created xsi:type="dcterms:W3CDTF">2006-08-16T00:00:00Z</dcterms:created>
  <dcterms:modified xsi:type="dcterms:W3CDTF">2025-04-23T06:04:25Z</dcterms:modified>
</cp:coreProperties>
</file>