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9"/>
  </p:notesMasterIdLst>
  <p:sldIdLst>
    <p:sldId id="286" r:id="rId2"/>
    <p:sldId id="270" r:id="rId3"/>
    <p:sldId id="275" r:id="rId4"/>
    <p:sldId id="281" r:id="rId5"/>
    <p:sldId id="279" r:id="rId6"/>
    <p:sldId id="284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79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850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E8143-0C98-4985-B96B-7FFC2DF8572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001B3-EBEA-4C99-9974-D0F77C1E5E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001B3-EBEA-4C99-9974-D0F77C1E5EC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001B3-EBEA-4C99-9974-D0F77C1E5EC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001B3-EBEA-4C99-9974-D0F77C1E5EC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-76200"/>
          <a:ext cx="9138864" cy="6950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800" b="1" i="0" kern="120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>Milestones in </a:t>
                      </a:r>
                      <a:r>
                        <a:rPr lang="en-US" sz="2800" dirty="0" err="1" smtClean="0">
                          <a:latin typeface="Arial Black" pitchFamily="34" charset="0"/>
                        </a:rPr>
                        <a:t>phytopathology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> </a:t>
                      </a:r>
                      <a:endParaRPr kumimoji="0" lang="en-US" sz="1800" b="1" i="0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IN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Dr. </a:t>
                      </a:r>
                      <a:r>
                        <a:rPr kumimoji="0" lang="en-IN" sz="24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Sanjeev</a:t>
                      </a:r>
                      <a:r>
                        <a:rPr kumimoji="0" lang="en-IN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IN" sz="2400" kern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kumar</a:t>
                      </a:r>
                      <a:r>
                        <a:rPr kumimoji="0" lang="en-IN" sz="24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en-IN" sz="1800" kern="1200" dirty="0" smtClean="0">
                        <a:solidFill>
                          <a:schemeClr val="dk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en-IN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Assistant Professor  </a:t>
                      </a:r>
                    </a:p>
                    <a:p>
                      <a:pPr algn="ctr"/>
                      <a:r>
                        <a:rPr kumimoji="0" lang="en-IN" sz="1800" kern="120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Plant Pathology </a:t>
                      </a:r>
                    </a:p>
                    <a:p>
                      <a:pPr algn="ctr"/>
                      <a:r>
                        <a:rPr kumimoji="0" lang="en-IN" sz="1800" kern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JNKVV-Jabalpur</a:t>
                      </a:r>
                      <a:r>
                        <a:rPr kumimoji="0" lang="en-IN" sz="1800" kern="1200" baseline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,MP</a:t>
                      </a:r>
                    </a:p>
                    <a:p>
                      <a:pPr algn="ctr"/>
                      <a:r>
                        <a:rPr kumimoji="0" lang="en-IN" sz="1800" i="1" kern="1200" baseline="0" dirty="0" smtClean="0">
                          <a:solidFill>
                            <a:srgbClr val="0070C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sanjeevcoa@gmail.com</a:t>
                      </a:r>
                      <a:endParaRPr kumimoji="0" lang="en-IN" sz="1800" i="1" kern="1200" dirty="0" smtClean="0">
                        <a:solidFill>
                          <a:srgbClr val="0070C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3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144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7" name="Picture 6"/>
          <p:cNvPicPr/>
          <p:nvPr/>
        </p:nvPicPr>
        <p:blipFill>
          <a:blip r:embed="rId4" cstate="print"/>
          <a:srcRect l="8410" t="9375" r="23949" b="47801"/>
          <a:stretch>
            <a:fillRect/>
          </a:stretch>
        </p:blipFill>
        <p:spPr bwMode="auto">
          <a:xfrm>
            <a:off x="4191000" y="2286000"/>
            <a:ext cx="1371600" cy="1143000"/>
          </a:xfrm>
          <a:prstGeom prst="round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407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 Black" pitchFamily="34" charset="0"/>
                        </a:rPr>
                        <a:t>Milestones in </a:t>
                      </a:r>
                      <a:r>
                        <a:rPr lang="en-US" sz="2800" dirty="0" err="1" smtClean="0">
                          <a:latin typeface="Arial Black" pitchFamily="34" charset="0"/>
                        </a:rPr>
                        <a:t>phytopathology</a:t>
                      </a:r>
                      <a:r>
                        <a:rPr lang="en-US" sz="2800" dirty="0" smtClean="0">
                          <a:latin typeface="Arial Black" pitchFamily="34" charset="0"/>
                        </a:rPr>
                        <a:t> with particular reference to India</a:t>
                      </a:r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kumimoji="0" lang="en-US" sz="2800" b="1" kern="1200" dirty="0" smtClean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2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2" y="1142999"/>
          <a:ext cx="9143998" cy="5715000"/>
        </p:xfrm>
        <a:graphic>
          <a:graphicData uri="http://schemas.openxmlformats.org/drawingml/2006/table">
            <a:tbl>
              <a:tblPr/>
              <a:tblGrid>
                <a:gridCol w="1478165"/>
                <a:gridCol w="1890677"/>
                <a:gridCol w="5775156"/>
              </a:tblGrid>
              <a:tr h="317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Year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Contributor (s)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Description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1885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KR Kritikar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First Indian scientist who collected and identified fungi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1886-1971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JF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Dastur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First Indian Plant pathologist known for the establishment of genus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Phytophthora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and diseases caused by it in castor and potato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TS Sadasivan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Developed concept of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vivotoxins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and worked out the mechanism of wilting in cotton owing to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Fusarium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oxysporum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f.sp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.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vasinfectum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SN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Dasgupta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Carried out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exensive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study on black tip of mango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MJ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Thrimalachar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Discovered several antifungal  antibiotics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viz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aureofungin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,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haymycin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etc.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0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YL Nene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Reported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Khaira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disease of rice caused due to Zn deficiency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Authored book “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Fungicides in Plant Disease Control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”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1889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DD Cunningham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Reported the causal organism of red rust of tea in Assam caused by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Cephaleurous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virescens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4001" cy="6419975"/>
        </p:xfrm>
        <a:graphic>
          <a:graphicData uri="http://schemas.openxmlformats.org/drawingml/2006/table">
            <a:tbl>
              <a:tblPr/>
              <a:tblGrid>
                <a:gridCol w="1478165"/>
                <a:gridCol w="1890677"/>
                <a:gridCol w="5775159"/>
              </a:tblGrid>
              <a:tr h="19049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1920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EJ Butler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First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direcotor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of Imperial Mycological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Institue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in England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Initiated an exhaustive study on Indian fungi and the disease caused by them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Discovered genus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Allomyces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Wrote “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Fungi and Diseases in Plants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”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Father of Indian Plant Pathology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6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1940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K.C.Mehta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Studied epidemiology of cereal rusts in India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Write monograph on “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Further studies on cereal rust in India”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Father of Indian Rust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9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1948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BB Mundukar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Established Indian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Phytopathological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society with its journal “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Indian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Phytopathology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”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Book; Fungi and Plant diseases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8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1953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JC Luthra and A Sattar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Developed solar heat treatment for loose smut of wheat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8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Ramanujam and Co-workers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Developed seed plot technique for virus free seed potato production in Indo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Gangetic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plains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98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1975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S Nagrajan and H Singh</a:t>
                      </a: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Formulated Indian Stem Rust Rules for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Puccinia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graminis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tritici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44723" marR="447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1" cy="6858002"/>
        </p:xfrm>
        <a:graphic>
          <a:graphicData uri="http://schemas.openxmlformats.org/drawingml/2006/table">
            <a:tbl>
              <a:tblPr/>
              <a:tblGrid>
                <a:gridCol w="1066800"/>
                <a:gridCol w="2302042"/>
                <a:gridCol w="5775159"/>
              </a:tblGrid>
              <a:tr h="6665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1885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PM Millardet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Discovered the </a:t>
                      </a:r>
                      <a:r>
                        <a:rPr lang="en-US" sz="1400" i="1">
                          <a:latin typeface="Arial Black" pitchFamily="34" charset="0"/>
                          <a:ea typeface="Times New Roman"/>
                          <a:cs typeface="Mangal"/>
                        </a:rPr>
                        <a:t>Bordeaux mixture</a:t>
                      </a: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 for the control of downey mildew of grapes.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1885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Frank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Discovered </a:t>
                      </a:r>
                      <a:r>
                        <a:rPr lang="en-US" sz="1400" i="1">
                          <a:latin typeface="Arial Black" pitchFamily="34" charset="0"/>
                          <a:ea typeface="Times New Roman"/>
                          <a:cs typeface="Mangal"/>
                        </a:rPr>
                        <a:t>Mycorrhizal </a:t>
                      </a: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fungi 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1887 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Mason 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 Introduced </a:t>
                      </a:r>
                      <a:r>
                        <a:rPr lang="en-US" sz="1400" i="1">
                          <a:latin typeface="Arial Black" pitchFamily="34" charset="0"/>
                          <a:ea typeface="Times New Roman"/>
                          <a:cs typeface="Mangal"/>
                        </a:rPr>
                        <a:t>Burgundy mixture</a:t>
                      </a: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1887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Jensen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Developed </a:t>
                      </a:r>
                      <a:r>
                        <a:rPr lang="en-US" sz="1400" i="1">
                          <a:latin typeface="Arial Black" pitchFamily="34" charset="0"/>
                          <a:ea typeface="Times New Roman"/>
                          <a:cs typeface="Mangal"/>
                        </a:rPr>
                        <a:t>hot water technique</a:t>
                      </a: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 for wheat smut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7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1894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Ericsson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Reported </a:t>
                      </a: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Physiological specialization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in stem rust of wheat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1904 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A. </a:t>
                      </a:r>
                      <a:r>
                        <a:rPr lang="en-US" sz="14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F.Blakeslee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, 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Founded </a:t>
                      </a:r>
                      <a:r>
                        <a:rPr lang="en-US" sz="1400" i="1">
                          <a:latin typeface="Arial Black" pitchFamily="34" charset="0"/>
                          <a:ea typeface="Times New Roman"/>
                          <a:cs typeface="Mangal"/>
                        </a:rPr>
                        <a:t>heterothallism</a:t>
                      </a: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 in </a:t>
                      </a:r>
                      <a:r>
                        <a:rPr lang="en-US" sz="1400" i="1">
                          <a:latin typeface="Arial Black" pitchFamily="34" charset="0"/>
                          <a:ea typeface="Times New Roman"/>
                          <a:cs typeface="Mangal"/>
                        </a:rPr>
                        <a:t>Rhizopus</a:t>
                      </a:r>
                      <a:endParaRPr lang="en-US" sz="140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5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1905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RH </a:t>
                      </a:r>
                      <a:r>
                        <a:rPr lang="en-US" sz="14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Biffen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Demonstrated inheritance of rust resistance in wheat in a Medelain fashion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1917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EC Stakman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Distinguished </a:t>
                      </a: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biological forms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in cereal rusts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1923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Hansen and Smith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Term </a:t>
                      </a:r>
                      <a:r>
                        <a:rPr lang="en-US" sz="14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Heterokaryosis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2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1931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PA Saccardo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Wrote  “</a:t>
                      </a:r>
                      <a:r>
                        <a:rPr lang="en-US" sz="14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Syllogue</a:t>
                      </a: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4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Fungorum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”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601">
                <a:tc>
                  <a:txBody>
                    <a:bodyPr/>
                    <a:lstStyle/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400" b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 </a:t>
                      </a:r>
                      <a:endParaRPr lang="en-US" sz="1400" b="1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400" b="1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1931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65"/>
                        </a:lnSpc>
                      </a:pPr>
                      <a:endParaRPr lang="en-US" sz="1400" b="1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400" b="1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J.C </a:t>
                      </a:r>
                      <a:r>
                        <a:rPr lang="en-US" sz="1400" b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Luthra</a:t>
                      </a:r>
                      <a:r>
                        <a:rPr lang="en-US" sz="1400" b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65"/>
                        </a:lnSpc>
                      </a:pPr>
                      <a:endParaRPr lang="en-US" sz="1400" i="1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400" i="1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Solar </a:t>
                      </a: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heat treatment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for loose smut of wheat.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5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1946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HH Flor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Gave </a:t>
                      </a: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gene for gene hypothesis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while working on linseed rust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5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1952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G Pontecorvo and JA Roper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Discovered </a:t>
                      </a:r>
                      <a:r>
                        <a:rPr lang="en-US" sz="14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parasexuality</a:t>
                      </a: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in </a:t>
                      </a:r>
                      <a:r>
                        <a:rPr lang="en-US" sz="14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Aspergillus</a:t>
                      </a: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4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nidulans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54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1968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Vander Plank</a:t>
                      </a: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Concept of horizontal and vertical resistance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Father of Plant Epidemiology</a:t>
                      </a:r>
                      <a:endParaRPr lang="en-US" sz="14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57346" marR="573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Historical developments of plant Pathology</a:t>
                      </a:r>
                      <a:br>
                        <a:rPr lang="en-US" sz="2400" dirty="0" smtClean="0">
                          <a:latin typeface="Arial Black" pitchFamily="34" charset="0"/>
                        </a:rPr>
                      </a:br>
                      <a:r>
                        <a:rPr lang="en-US" sz="2400" b="1" dirty="0" smtClean="0"/>
                        <a:t>Plant Bacteriology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algn="just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3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0" y="914400"/>
          <a:ext cx="9144000" cy="6172199"/>
        </p:xfrm>
        <a:graphic>
          <a:graphicData uri="http://schemas.openxmlformats.org/drawingml/2006/table">
            <a:tbl>
              <a:tblPr/>
              <a:tblGrid>
                <a:gridCol w="1306285"/>
                <a:gridCol w="1804736"/>
                <a:gridCol w="6032979"/>
              </a:tblGrid>
              <a:tr h="31225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Year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Contributor (s)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Description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1683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 Anton von Leeuwenhoek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First observed bacteria.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1876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Robert Koch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They proved that anthrax disease of cattle was caused 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by</a:t>
                      </a:r>
                      <a:r>
                        <a:rPr lang="en-US" sz="1600" baseline="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specific 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bacterium.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544">
                <a:tc>
                  <a:txBody>
                    <a:bodyPr/>
                    <a:lstStyle/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1876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65"/>
                        </a:lnSpc>
                      </a:pPr>
                      <a:endParaRPr lang="en-US" sz="1600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Louis 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Pasteur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600" dirty="0">
                          <a:solidFill>
                            <a:srgbClr val="666666"/>
                          </a:solidFill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endParaRPr lang="en-US" sz="1600" dirty="0" smtClean="0">
                        <a:solidFill>
                          <a:srgbClr val="666666"/>
                        </a:solidFill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>
                        <a:lnSpc>
                          <a:spcPts val="1265"/>
                        </a:lnSpc>
                      </a:pPr>
                      <a:r>
                        <a:rPr lang="en-US" sz="1600" dirty="0" smtClean="0">
                          <a:latin typeface="Arial Black" pitchFamily="34" charset="0"/>
                          <a:ea typeface="Times New Roman"/>
                          <a:cs typeface="Mangal"/>
                        </a:rPr>
                        <a:t>Demonstrated 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role of bacteria in fermentation and decay.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1876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Robert Koch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 Described the theory called "Koch's postulates." He established the principles of pure culture technique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77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1876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Robert Koch and Pasteur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 Disproved the theory of spontaneous generation of diseases and   propose germ theory in relation to the diseases of man and animal.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1876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Woronin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 Isolated and described the root nodule bacteria in leguminous plant.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1878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TJ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Burril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Described first bacterial disease ( Fire blight of apples) caused by </a:t>
                      </a:r>
                      <a:r>
                        <a:rPr lang="en-US" sz="1600" i="1">
                          <a:latin typeface="Arial Black" pitchFamily="34" charset="0"/>
                          <a:ea typeface="Times New Roman"/>
                          <a:cs typeface="Mangal"/>
                        </a:rPr>
                        <a:t>Erwinia amylovora</a:t>
                      </a:r>
                      <a:endParaRPr lang="en-US" sz="160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90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1887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EF Smith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Gave the final proof that bacteria could be the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incitants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of plant diseases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First to notice  and study the crown gall disease.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Father of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Phytobacteriology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" y="-3"/>
          <a:ext cx="9144000" cy="6858001"/>
        </p:xfrm>
        <a:graphic>
          <a:graphicData uri="http://schemas.openxmlformats.org/drawingml/2006/table">
            <a:tbl>
              <a:tblPr/>
              <a:tblGrid>
                <a:gridCol w="1306285"/>
                <a:gridCol w="1804736"/>
                <a:gridCol w="6032979"/>
              </a:tblGrid>
              <a:tr h="117017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1887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EF Smith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Gave the final proof that bacteria could be the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incitants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of plant diseases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First to notice  and study the crown gall disease.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Father of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Phytobacteriology</a:t>
                      </a: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0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1980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DW Dye and Co-workers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Introduced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pathovar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system in taxonomy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0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1952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J. Lederberg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Coined the term plasmid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1952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S. A. Waksman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Discovered  streptomycin.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1952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Zinder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and J. Lederberg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Discovered transduction in bacteria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1962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 H. Stolp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Discovered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bdellovibrios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Black" pitchFamily="34" charset="0"/>
                          <a:ea typeface="Times New Roman"/>
                          <a:cs typeface="Mangal"/>
                        </a:rPr>
                        <a:t>1972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P. B. New and A. Kerr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Success in biological control of 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A.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radiobacter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strain K.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03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1974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I. </a:t>
                      </a:r>
                      <a:r>
                        <a:rPr lang="en-US" sz="1600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Zanen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et al. 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 Demonstrated Ti plasmid in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Agrobacterium</a:t>
                      </a:r>
                      <a:r>
                        <a:rPr lang="en-US" sz="1600" i="1" dirty="0">
                          <a:latin typeface="Arial Black" pitchFamily="34" charset="0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en-US" sz="1600" i="1" dirty="0" err="1">
                          <a:latin typeface="Arial Black" pitchFamily="34" charset="0"/>
                          <a:ea typeface="Times New Roman"/>
                          <a:cs typeface="Mangal"/>
                        </a:rPr>
                        <a:t>tumefaciens</a:t>
                      </a:r>
                      <a:r>
                        <a:rPr lang="en-US" sz="1600" dirty="0">
                          <a:latin typeface="Arial Black" pitchFamily="34" charset="0"/>
                          <a:ea typeface="Times New Roman"/>
                          <a:cs typeface="Mangal"/>
                        </a:rPr>
                        <a:t>.</a:t>
                      </a:r>
                    </a:p>
                  </a:txBody>
                  <a:tcPr marL="35016" marR="35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5137" y="0"/>
          <a:ext cx="9138864" cy="7026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8301">
                  <a:extLst>
                    <a:ext uri="{9D8B030D-6E8A-4147-A177-3AD203B41FA5}"/>
                  </a:extLst>
                </a:gridCol>
                <a:gridCol w="8380563">
                  <a:extLst>
                    <a:ext uri="{9D8B030D-6E8A-4147-A177-3AD203B41FA5}"/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lvl="0" algn="ctr"/>
                      <a:endParaRPr lang="en-US" sz="28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marL="32400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 Black" pitchFamily="34" charset="0"/>
                        </a:rPr>
                        <a:t>Historical developments of plant Pathology</a:t>
                      </a:r>
                      <a:br>
                        <a:rPr lang="en-US" sz="2400" dirty="0" smtClean="0">
                          <a:latin typeface="Arial Black" pitchFamily="34" charset="0"/>
                        </a:rPr>
                      </a:br>
                      <a:r>
                        <a:rPr lang="en-US" sz="2400" dirty="0" smtClean="0">
                          <a:latin typeface="Arial Black" pitchFamily="34" charset="0"/>
                        </a:rPr>
                        <a:t>Virology</a:t>
                      </a:r>
                      <a:endParaRPr kumimoji="0" lang="en-US" sz="2400" b="1" kern="1200" dirty="0">
                        <a:solidFill>
                          <a:schemeClr val="lt1"/>
                        </a:solidFill>
                        <a:latin typeface="Arial Black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791"/>
                    </a:solidFill>
                  </a:tcPr>
                </a:tc>
                <a:extLst>
                  <a:ext uri="{0D108BD9-81ED-4DB2-BD59-A6C34878D82A}"/>
                </a:extLst>
              </a:tr>
              <a:tr h="60357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algn="just"/>
                      <a:endParaRPr lang="en-US" sz="2400" dirty="0">
                        <a:latin typeface="Arial Black" panose="020B0A0402010209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Arial Black" pitchFamily="34" charset="0"/>
                        <a:ea typeface="Times New Roman"/>
                        <a:cs typeface="Mangal"/>
                      </a:endParaRPr>
                    </a:p>
                    <a:p>
                      <a:pPr algn="ctr"/>
                      <a:endParaRPr lang="en-US" sz="2400" dirty="0">
                        <a:solidFill>
                          <a:srgbClr val="00B0F0"/>
                        </a:solidFill>
                        <a:latin typeface="Arial Black" panose="020B0A0402010209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2050" name="Picture 2" descr="C:\Users\sanjeev kumar\Downloads\IMG_20210524_115134.jpg"/>
          <p:cNvPicPr>
            <a:picLocks noChangeAspect="1" noChangeArrowheads="1"/>
          </p:cNvPicPr>
          <p:nvPr/>
        </p:nvPicPr>
        <p:blipFill>
          <a:blip r:embed="rId3" cstate="print"/>
          <a:srcRect l="32963" t="7165" r="31481" b="32362"/>
          <a:stretch>
            <a:fillRect/>
          </a:stretch>
        </p:blipFill>
        <p:spPr bwMode="auto">
          <a:xfrm>
            <a:off x="0" y="0"/>
            <a:ext cx="685800" cy="762000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8305800" y="0"/>
            <a:ext cx="838200" cy="838200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vert="horz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READ THINK LEARN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solidFill>
                  <a:srgbClr val="00B050"/>
                </a:solidFill>
                <a:latin typeface="Arial Black" pitchFamily="34" charset="0"/>
                <a:ea typeface="+mj-ea"/>
                <a:cs typeface="+mj-cs"/>
              </a:rPr>
              <a:t>Dr. Sanjeev Kumar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90600"/>
            <a:ext cx="9144000" cy="1588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0" y="1066799"/>
          <a:ext cx="9144000" cy="6019803"/>
        </p:xfrm>
        <a:graphic>
          <a:graphicData uri="http://schemas.openxmlformats.org/drawingml/2006/table">
            <a:tbl>
              <a:tblPr/>
              <a:tblGrid>
                <a:gridCol w="1635932"/>
                <a:gridCol w="1722034"/>
                <a:gridCol w="5786034"/>
              </a:tblGrid>
              <a:tr h="4879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Year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Contributor (s)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Times New Roman"/>
                          <a:cs typeface="Mangal"/>
                        </a:rPr>
                        <a:t>Description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9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1576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C Clusius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Recorded Breaking of tulips owing to viral infection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606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1886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AE Mayer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First to point out that </a:t>
                      </a:r>
                      <a:r>
                        <a:rPr lang="en-US" sz="1400" i="1">
                          <a:latin typeface="Arial Black" pitchFamily="34" charset="0"/>
                          <a:ea typeface="Calibri"/>
                          <a:cs typeface="Mangal"/>
                        </a:rPr>
                        <a:t>tobacco mosaic is readily transmissible and infectious.</a:t>
                      </a:r>
                      <a:endParaRPr lang="en-US" sz="1400">
                        <a:latin typeface="Arial Black" pitchFamily="34" charset="0"/>
                        <a:ea typeface="Calibri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Demonstrated the sap transmission of the TMV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54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1892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D </a:t>
                      </a:r>
                      <a:r>
                        <a:rPr lang="en-US" sz="1400" dirty="0" err="1">
                          <a:latin typeface="Arial Black" pitchFamily="34" charset="0"/>
                          <a:ea typeface="Calibri"/>
                          <a:cs typeface="Mangal"/>
                        </a:rPr>
                        <a:t>Ivanowski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Demonstrated that the agents of </a:t>
                      </a:r>
                      <a:r>
                        <a:rPr lang="en-US" sz="1400" i="1">
                          <a:latin typeface="Arial Black" pitchFamily="34" charset="0"/>
                          <a:ea typeface="Calibri"/>
                          <a:cs typeface="Mangal"/>
                        </a:rPr>
                        <a:t>TMV could pass through filters that retained bacterial cells</a:t>
                      </a: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 (bacteria proof filter)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1898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MW </a:t>
                      </a:r>
                      <a:r>
                        <a:rPr lang="en-US" sz="1400" dirty="0" err="1">
                          <a:latin typeface="Arial Black" pitchFamily="34" charset="0"/>
                          <a:ea typeface="Calibri"/>
                          <a:cs typeface="Mangal"/>
                        </a:rPr>
                        <a:t>Beijernick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Concept of </a:t>
                      </a:r>
                      <a:r>
                        <a:rPr lang="en-US" sz="1400" i="1" dirty="0" err="1">
                          <a:latin typeface="Arial Black" pitchFamily="34" charset="0"/>
                          <a:ea typeface="Calibri"/>
                          <a:cs typeface="Mangal"/>
                        </a:rPr>
                        <a:t>contagium</a:t>
                      </a:r>
                      <a:r>
                        <a:rPr lang="en-US" sz="1400" i="1" dirty="0">
                          <a:latin typeface="Arial Black" pitchFamily="34" charset="0"/>
                          <a:ea typeface="Calibri"/>
                          <a:cs typeface="Mangal"/>
                        </a:rPr>
                        <a:t> </a:t>
                      </a:r>
                      <a:r>
                        <a:rPr lang="en-US" sz="1400" i="1" dirty="0" err="1">
                          <a:latin typeface="Arial Black" pitchFamily="34" charset="0"/>
                          <a:ea typeface="Calibri"/>
                          <a:cs typeface="Mangal"/>
                        </a:rPr>
                        <a:t>vivum</a:t>
                      </a:r>
                      <a:r>
                        <a:rPr lang="en-US" sz="1400" i="1" dirty="0">
                          <a:latin typeface="Arial Black" pitchFamily="34" charset="0"/>
                          <a:ea typeface="Calibri"/>
                          <a:cs typeface="Mangal"/>
                        </a:rPr>
                        <a:t> </a:t>
                      </a:r>
                      <a:r>
                        <a:rPr lang="en-US" sz="1400" i="1" dirty="0" err="1">
                          <a:latin typeface="Arial Black" pitchFamily="34" charset="0"/>
                          <a:ea typeface="Calibri"/>
                          <a:cs typeface="Mangal"/>
                        </a:rPr>
                        <a:t>fluidum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Arial Black" pitchFamily="34" charset="0"/>
                          <a:ea typeface="Calibri"/>
                          <a:cs typeface="Mangal"/>
                        </a:rPr>
                        <a:t>Father of Plant Virology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9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1917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Arial Black" pitchFamily="34" charset="0"/>
                          <a:ea typeface="Calibri"/>
                          <a:cs typeface="Mangal"/>
                        </a:rPr>
                        <a:t>d’Herelle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 Discovered </a:t>
                      </a:r>
                      <a:r>
                        <a:rPr lang="en-US" sz="1400" i="1" dirty="0" err="1">
                          <a:latin typeface="Arial Black" pitchFamily="34" charset="0"/>
                          <a:ea typeface="Calibri"/>
                          <a:cs typeface="Mangal"/>
                        </a:rPr>
                        <a:t>bacteriophage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9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1932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Knoll and Ruska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Invented Electron microscope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9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1935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WM Stanley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Arial Black" pitchFamily="34" charset="0"/>
                          <a:ea typeface="Calibri"/>
                          <a:cs typeface="Mangal"/>
                        </a:rPr>
                        <a:t>Crystallized Tobacco mosaic virus</a:t>
                      </a:r>
                      <a:endParaRPr lang="en-US" sz="1400" dirty="0">
                        <a:latin typeface="Arial Black" pitchFamily="34" charset="0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8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1936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 Black" pitchFamily="34" charset="0"/>
                          <a:ea typeface="Calibri"/>
                          <a:cs typeface="Mangal"/>
                        </a:rPr>
                        <a:t>Bawden and N.W. Pirie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Times New Roman"/>
                          <a:cs typeface="Mangal"/>
                        </a:rPr>
                        <a:t>Found that the crystalline nature of the virus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contains </a:t>
                      </a:r>
                      <a:r>
                        <a:rPr lang="en-US" sz="1400" i="1" dirty="0">
                          <a:latin typeface="Arial Black" pitchFamily="34" charset="0"/>
                          <a:ea typeface="Calibri"/>
                          <a:cs typeface="Mangal"/>
                        </a:rPr>
                        <a:t>nucleic acid and protein</a:t>
                      </a:r>
                      <a:r>
                        <a:rPr lang="en-US" sz="1400" dirty="0">
                          <a:latin typeface="Arial Black" pitchFamily="34" charset="0"/>
                          <a:ea typeface="Calibri"/>
                          <a:cs typeface="Mangal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468</TotalTime>
  <Words>851</Words>
  <Application>Microsoft Office PowerPoint</Application>
  <PresentationFormat>On-screen Show (4:3)</PresentationFormat>
  <Paragraphs>216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sanjeev kumar</dc:creator>
  <cp:lastModifiedBy>HP</cp:lastModifiedBy>
  <cp:revision>48</cp:revision>
  <dcterms:created xsi:type="dcterms:W3CDTF">2006-08-16T00:00:00Z</dcterms:created>
  <dcterms:modified xsi:type="dcterms:W3CDTF">2025-04-21T06:23:08Z</dcterms:modified>
</cp:coreProperties>
</file>