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61" r:id="rId2"/>
    <p:sldId id="262" r:id="rId3"/>
    <p:sldId id="27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79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26/05/2021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26/05/2021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26/05/2021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26/05/2021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26/05/2021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26/05/2021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26/05/2021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26/05/2021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26/05/2021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26/05/2021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26/05/2021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26/05/2021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75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32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Arial" pitchFamily="34" charset="0"/>
                        </a:rPr>
                        <a:t>Plant Disease</a:t>
                      </a:r>
                      <a:endParaRPr kumimoji="0" lang="en-US" sz="3200" b="1" kern="1200" dirty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just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Disease (literally </a:t>
                      </a:r>
                      <a:r>
                        <a:rPr kumimoji="0" lang="en-US" sz="1800" i="1" kern="1200" dirty="0" err="1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dis</a:t>
                      </a:r>
                      <a:r>
                        <a:rPr kumimoji="0" lang="en-US" sz="1800" i="1" kern="1200" dirty="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-ease</a:t>
                      </a:r>
                      <a:r>
                        <a:rPr kumimoji="0" lang="en-US" sz="1800" kern="1200" dirty="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implies </a:t>
                      </a:r>
                      <a:r>
                        <a:rPr kumimoji="0" lang="en-US" sz="1800" i="1" u="sng" kern="1200" dirty="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lack of ‘comfort </a:t>
                      </a:r>
                    </a:p>
                    <a:p>
                      <a:pPr algn="just"/>
                      <a:r>
                        <a:rPr kumimoji="0" lang="en-US" sz="1800" i="1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’Deviation from normal functioning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.’ </a:t>
                      </a:r>
                    </a:p>
                    <a:p>
                      <a:pPr algn="ctr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 </a:t>
                      </a:r>
                    </a:p>
                    <a:p>
                      <a:pPr algn="just"/>
                      <a:r>
                        <a:rPr kumimoji="0" lang="en-US" sz="1800" i="1" u="sng" kern="1200" dirty="0" err="1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Defnition</a:t>
                      </a:r>
                      <a:endParaRPr kumimoji="0" lang="en-US" sz="1800" i="1" u="sng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lvl="0" algn="just"/>
                      <a:r>
                        <a:rPr kumimoji="0" lang="x-none" sz="1800" i="1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Disease  is any morphological or physiological abnormality in a plant or any of its parts caused by continuous irritation and results in economic losses to human beings.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x-none" sz="1800" i="1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 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Arial Black" pitchFamily="34" charset="0"/>
                      </a:endParaRP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All these definitions indicate that disease;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Is not a pathogen but it is </a:t>
                      </a:r>
                      <a:r>
                        <a:rPr kumimoji="0" lang="x-none" sz="1800" i="1" kern="120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caused by a pathogen</a:t>
                      </a: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.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It is not symptom but </a:t>
                      </a:r>
                      <a:r>
                        <a:rPr kumimoji="0" lang="x-none" sz="1800" i="1" kern="120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results in symptoms</a:t>
                      </a: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.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It is not a condition as the condition results from disease and is not synonymous with it.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It is </a:t>
                      </a:r>
                      <a:r>
                        <a:rPr kumimoji="0" lang="x-none" sz="1800" i="1" kern="120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not an injury</a:t>
                      </a: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.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Cannot be infectious, it is </a:t>
                      </a:r>
                      <a:r>
                        <a:rPr kumimoji="0" lang="x-none" sz="1800" i="1" kern="120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actually the pathogen </a:t>
                      </a: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which is </a:t>
                      </a:r>
                      <a:r>
                        <a:rPr kumimoji="0" lang="x-none" sz="1800" i="1" kern="120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infectious.</a:t>
                      </a:r>
                      <a:endParaRPr kumimoji="0" lang="en-US" sz="1800" i="1" kern="1200" dirty="0" smtClean="0">
                        <a:solidFill>
                          <a:srgbClr val="00B05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Results from </a:t>
                      </a:r>
                      <a:r>
                        <a:rPr kumimoji="0" lang="x-none" sz="1800" i="1" kern="120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continuous</a:t>
                      </a: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irritation.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M</a:t>
                      </a: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alfunctioning process and this result in some suffering and therefore disease is a </a:t>
                      </a:r>
                      <a:r>
                        <a:rPr kumimoji="0" lang="x-none" sz="1800" i="1" kern="120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pathological process</a:t>
                      </a:r>
                      <a:endParaRPr kumimoji="0" lang="en-US" sz="1800" kern="1200" dirty="0" smtClean="0">
                        <a:solidFill>
                          <a:srgbClr val="00B05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7" name="Content Placeholder 6"/>
          <p:cNvPicPr>
            <a:picLocks/>
          </p:cNvPicPr>
          <p:nvPr/>
        </p:nvPicPr>
        <p:blipFill>
          <a:blip r:embed="rId3">
            <a:lum contrast="30000"/>
          </a:blip>
          <a:srcRect t="17931"/>
          <a:stretch>
            <a:fillRect/>
          </a:stretch>
        </p:blipFill>
        <p:spPr bwMode="auto">
          <a:xfrm>
            <a:off x="7543800" y="1066800"/>
            <a:ext cx="1600200" cy="1143000"/>
          </a:xfrm>
          <a:prstGeom prst="ellipse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lum contrast="30000"/>
          </a:blip>
          <a:srcRect/>
          <a:stretch>
            <a:fillRect/>
          </a:stretch>
        </p:blipFill>
        <p:spPr bwMode="auto">
          <a:xfrm>
            <a:off x="7429500" y="3048000"/>
            <a:ext cx="1714500" cy="1600200"/>
          </a:xfrm>
          <a:prstGeom prst="ellipse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Importance of Plant Diseases</a:t>
                      </a:r>
                      <a:endParaRPr kumimoji="0" lang="en-US" sz="2800" b="1" kern="1200" dirty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The major importance of plant diseases are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kumimoji="0" lang="en-US" sz="1800" kern="1200" dirty="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L</a:t>
                      </a:r>
                      <a:r>
                        <a:rPr kumimoji="0" lang="x-none" sz="1800" kern="120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imit the kinds of plants and industries in the area</a:t>
                      </a: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. 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R</a:t>
                      </a: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educe the quality and quantity of plant produce.  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kumimoji="0" lang="en-US" sz="1800" kern="1200" dirty="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M</a:t>
                      </a:r>
                      <a:r>
                        <a:rPr kumimoji="0" lang="x-none" sz="1800" kern="120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ay make plants poisonous to humans and animals</a:t>
                      </a:r>
                      <a:endParaRPr kumimoji="0" lang="en-US" sz="1800" kern="1200" dirty="0" smtClean="0">
                        <a:solidFill>
                          <a:srgbClr val="00B05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M</a:t>
                      </a: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ay cause financial losses. 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kumimoji="0" lang="en-US" sz="1800" kern="1200" dirty="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C</a:t>
                      </a:r>
                      <a:r>
                        <a:rPr kumimoji="0" lang="x-none" sz="1800" kern="120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ost of controlling plant diseases is also a </a:t>
                      </a:r>
                      <a:endParaRPr kumimoji="0" lang="en-US" sz="1800" kern="1200" dirty="0" smtClean="0">
                        <a:solidFill>
                          <a:srgbClr val="00B05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lvl="0" indent="-342900" algn="just">
                        <a:buFont typeface="+mj-lt"/>
                        <a:buNone/>
                      </a:pPr>
                      <a:r>
                        <a:rPr kumimoji="0" lang="en-US" sz="1800" kern="1200" dirty="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    </a:t>
                      </a:r>
                      <a:r>
                        <a:rPr kumimoji="0" lang="x-none" sz="1800" kern="120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direct </a:t>
                      </a:r>
                      <a:r>
                        <a:rPr kumimoji="0" lang="x-none" sz="1800" kern="120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loss to diseases.  </a:t>
                      </a:r>
                      <a:endParaRPr kumimoji="0" lang="en-US" sz="2400" kern="1200" dirty="0" smtClean="0">
                        <a:solidFill>
                          <a:srgbClr val="00B050"/>
                        </a:solidFill>
                        <a:latin typeface="Arial Black" panose="020B0A04020102090204" pitchFamily="34" charset="0"/>
                        <a:ea typeface="+mn-ea"/>
                        <a:cs typeface="+mn-cs"/>
                      </a:endParaRPr>
                    </a:p>
                    <a:p>
                      <a:pPr marL="342900" lvl="0" indent="-342900" algn="just">
                        <a:buFont typeface="+mj-lt"/>
                        <a:buNone/>
                      </a:pPr>
                      <a:r>
                        <a:rPr kumimoji="0" lang="en-US" sz="2400" kern="1200" dirty="0" smtClean="0">
                          <a:solidFill>
                            <a:srgbClr val="00B0F0"/>
                          </a:solidFill>
                          <a:latin typeface="Arial Black" panose="020B0A04020102090204" pitchFamily="34" charset="0"/>
                          <a:ea typeface="+mn-ea"/>
                          <a:cs typeface="+mn-cs"/>
                        </a:rPr>
                        <a:t>Classical</a:t>
                      </a:r>
                      <a:r>
                        <a:rPr kumimoji="0" lang="en-US" sz="2400" kern="1200" baseline="0" dirty="0" smtClean="0">
                          <a:solidFill>
                            <a:srgbClr val="00B0F0"/>
                          </a:solidFill>
                          <a:latin typeface="Arial Black" panose="020B0A04020102090204" pitchFamily="34" charset="0"/>
                          <a:ea typeface="+mn-ea"/>
                          <a:cs typeface="+mn-cs"/>
                        </a:rPr>
                        <a:t> examples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38201" y="3581400"/>
          <a:ext cx="8305800" cy="3326318"/>
        </p:xfrm>
        <a:graphic>
          <a:graphicData uri="http://schemas.openxmlformats.org/drawingml/2006/table">
            <a:tbl>
              <a:tblPr/>
              <a:tblGrid>
                <a:gridCol w="838199"/>
                <a:gridCol w="2582987"/>
                <a:gridCol w="1367692"/>
                <a:gridCol w="1367692"/>
                <a:gridCol w="2149230"/>
              </a:tblGrid>
              <a:tr h="9192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Sl.No</a:t>
                      </a:r>
                      <a:endParaRPr lang="en-US" sz="14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Major disease outbreaks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Location/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Country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Period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Impacts 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3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Late blight of </a:t>
                      </a: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potato</a:t>
                      </a:r>
                      <a:endParaRPr lang="en-US" sz="1600" dirty="0">
                        <a:solidFill>
                          <a:srgbClr val="FF0000"/>
                        </a:solidFill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Ireland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1845-46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Mangal"/>
                        </a:rPr>
                        <a:t>Irish famine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95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Brown</a:t>
                      </a:r>
                      <a:r>
                        <a:rPr lang="en-US" sz="1600" baseline="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spot of </a:t>
                      </a: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rice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Asia</a:t>
                      </a:r>
                      <a:r>
                        <a:rPr lang="en-US" sz="1600" baseline="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 (India)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1943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Mangal"/>
                        </a:rPr>
                        <a:t>Bengal famine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42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Coffee rust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err="1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Srilanka</a:t>
                      </a: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1870s-1880s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Destroyed</a:t>
                      </a:r>
                      <a:r>
                        <a:rPr lang="en-US" sz="1600" baseline="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 all coffee in South east Asia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" name="Picture 2" descr="https://upload.wikimedia.org/wikipedia/commons/thumb/5/54/An_Irish_Peasant_Family_Discovering_the_Blight_of_their_Store_by_Daniel_MacDonald.jpg/300px-An_Irish_Peasant_Family_Discovering_the_Blight_of_their_Store_by_Daniel_MacDonal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9375" y="990600"/>
            <a:ext cx="1444625" cy="2209800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Plant Pathology</a:t>
                      </a:r>
                    </a:p>
                    <a:p>
                      <a:pPr algn="ctr"/>
                      <a:endParaRPr kumimoji="0" lang="en-US" sz="2800" b="1" kern="1200" dirty="0" smtClean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406</TotalTime>
  <Words>149</Words>
  <Application>Microsoft Office PowerPoint</Application>
  <PresentationFormat>On-screen Show (4:3)</PresentationFormat>
  <Paragraphs>57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Solstice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sanjeev kumar</dc:creator>
  <cp:lastModifiedBy>sanjeev kumar</cp:lastModifiedBy>
  <cp:revision>42</cp:revision>
  <dcterms:created xsi:type="dcterms:W3CDTF">2006-08-16T00:00:00Z</dcterms:created>
  <dcterms:modified xsi:type="dcterms:W3CDTF">2021-05-26T07:10:20Z</dcterms:modified>
</cp:coreProperties>
</file>