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61" r:id="rId2"/>
    <p:sldId id="262" r:id="rId3"/>
    <p:sldId id="270" r:id="rId4"/>
    <p:sldId id="271" r:id="rId5"/>
    <p:sldId id="272" r:id="rId6"/>
    <p:sldId id="273" r:id="rId7"/>
    <p:sldId id="274" r:id="rId8"/>
    <p:sldId id="275" r:id="rId9"/>
    <p:sldId id="276" r:id="rId10"/>
    <p:sldId id="277" r:id="rId11"/>
    <p:sldId id="27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179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2850" y="-94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5/7/2025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5/7/2025</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026398"/>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lvl="0" algn="ctr"/>
                      <a:r>
                        <a:rPr kumimoji="0" lang="x-none" sz="2800" b="1" kern="1200" smtClean="0">
                          <a:solidFill>
                            <a:srgbClr val="FFFF00"/>
                          </a:solidFill>
                          <a:latin typeface="Arial Black" pitchFamily="34" charset="0"/>
                          <a:ea typeface="+mn-ea"/>
                          <a:cs typeface="+mn-cs"/>
                        </a:rPr>
                        <a:t>Pathogenesis</a:t>
                      </a:r>
                      <a:endParaRPr kumimoji="0" lang="en-US" sz="2800" b="1" kern="1200" dirty="0">
                        <a:solidFill>
                          <a:srgbClr val="FFFF00"/>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a:endParaRPr lang="en-US" sz="2400" dirty="0">
                        <a:latin typeface="Arial Black" panose="020B0A04020102090204" pitchFamily="34" charset="0"/>
                      </a:endParaRPr>
                    </a:p>
                    <a:p>
                      <a:r>
                        <a:rPr kumimoji="0" lang="en-US" sz="2000" b="1" kern="1200" dirty="0" smtClean="0">
                          <a:solidFill>
                            <a:schemeClr val="dk1"/>
                          </a:solidFill>
                          <a:latin typeface="Arial Narrow" pitchFamily="34" charset="0"/>
                          <a:ea typeface="+mn-ea"/>
                          <a:cs typeface="+mn-cs"/>
                        </a:rPr>
                        <a:t>Definition</a:t>
                      </a:r>
                      <a:endParaRPr kumimoji="0" lang="en-US" sz="2000" kern="1200" dirty="0" smtClean="0">
                        <a:solidFill>
                          <a:schemeClr val="dk1"/>
                        </a:solidFill>
                        <a:latin typeface="Arial Narrow" pitchFamily="34" charset="0"/>
                        <a:ea typeface="+mn-ea"/>
                        <a:cs typeface="+mn-cs"/>
                      </a:endParaRPr>
                    </a:p>
                    <a:p>
                      <a:r>
                        <a:rPr kumimoji="0" lang="en-US" sz="2000" kern="1200" dirty="0" smtClean="0">
                          <a:solidFill>
                            <a:schemeClr val="dk1"/>
                          </a:solidFill>
                          <a:latin typeface="Arial Narrow" pitchFamily="34" charset="0"/>
                          <a:ea typeface="+mn-ea"/>
                          <a:cs typeface="+mn-cs"/>
                        </a:rPr>
                        <a:t>Pathogenesis can be defined as the chain of events leading to the development of a disease. In another words it is also called disease cycle</a:t>
                      </a:r>
                    </a:p>
                    <a:p>
                      <a:endParaRPr kumimoji="0" lang="en-US" sz="2000" kern="1200" dirty="0" smtClean="0">
                        <a:solidFill>
                          <a:schemeClr val="dk1"/>
                        </a:solidFill>
                        <a:latin typeface="Arial Narrow" pitchFamily="34" charset="0"/>
                        <a:ea typeface="+mn-ea"/>
                        <a:cs typeface="+mn-cs"/>
                      </a:endParaRPr>
                    </a:p>
                    <a:p>
                      <a:r>
                        <a:rPr kumimoji="0" lang="en-US" sz="2000" b="1" kern="1200" dirty="0" smtClean="0">
                          <a:solidFill>
                            <a:schemeClr val="dk1"/>
                          </a:solidFill>
                          <a:latin typeface="Arial Narrow" pitchFamily="34" charset="0"/>
                          <a:ea typeface="+mn-ea"/>
                          <a:cs typeface="+mn-cs"/>
                        </a:rPr>
                        <a:t>It tells us about</a:t>
                      </a: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Source of perennation of the pathogen.</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Mode of its dispersal from the source of survival and during its spread of disease,</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The events constituting pathogenesis occurs in several well defined steps, one after the other, to complete the disease cyele.</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Pathogen perennates at some location during the absence of cultivated host</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Its gets transported to the cultivated host through some agencies,</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The pathogen breaks the host barrier to establish infection.</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Effect the host physiology, damage the plant and the plant expresses symptoms.</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Finally the pathogen finds an exit from the host through its propagules</a:t>
                      </a:r>
                      <a:endParaRPr kumimoji="0" lang="en-US" sz="2000" kern="1200" dirty="0" smtClean="0">
                        <a:solidFill>
                          <a:schemeClr val="dk1"/>
                        </a:solidFill>
                        <a:latin typeface="Arial Narrow" pitchFamily="34" charset="0"/>
                        <a:ea typeface="+mn-ea"/>
                        <a:cs typeface="+mn-cs"/>
                      </a:endParaRPr>
                    </a:p>
                    <a:p>
                      <a:pPr marL="342900" lvl="0" indent="-342900">
                        <a:buFont typeface="Arial" pitchFamily="34" charset="0"/>
                        <a:buChar char="•"/>
                      </a:pPr>
                      <a:r>
                        <a:rPr kumimoji="0" lang="x-none" sz="2000" kern="1200" smtClean="0">
                          <a:solidFill>
                            <a:schemeClr val="dk1"/>
                          </a:solidFill>
                          <a:latin typeface="Arial Narrow" pitchFamily="34" charset="0"/>
                          <a:ea typeface="+mn-ea"/>
                          <a:cs typeface="+mn-cs"/>
                        </a:rPr>
                        <a:t>Help us to formulate effective control measures.</a:t>
                      </a:r>
                      <a:endParaRPr kumimoji="0" lang="en-US" sz="2000" kern="1200" dirty="0" smtClean="0">
                        <a:solidFill>
                          <a:schemeClr val="dk1"/>
                        </a:solidFill>
                        <a:latin typeface="Arial Narrow" pitchFamily="34" charset="0"/>
                        <a:ea typeface="+mn-ea"/>
                        <a:cs typeface="+mn-cs"/>
                      </a:endParaRPr>
                    </a:p>
                    <a:p>
                      <a:pPr marL="457200" indent="-457200" algn="ctr">
                        <a:buFont typeface="Arial" pitchFamily="34" charset="0"/>
                        <a:buChar char="•"/>
                      </a:pPr>
                      <a:endParaRPr lang="en-US" sz="2400" dirty="0">
                        <a:solidFill>
                          <a:srgbClr val="00B0F0"/>
                        </a:solidFill>
                        <a:latin typeface="Arial Black" panose="020B0A04020102090204" pitchFamily="34" charset="0"/>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360920"/>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kumimoji="0" lang="en-US" sz="2800" b="1" kern="1200" dirty="0" smtClean="0">
                          <a:solidFill>
                            <a:srgbClr val="FFFF00"/>
                          </a:solidFill>
                          <a:latin typeface="Arial Black" pitchFamily="34" charset="0"/>
                          <a:ea typeface="+mn-ea"/>
                          <a:cs typeface="+mn-cs"/>
                        </a:rPr>
                        <a:t>Survival of Pathogen</a:t>
                      </a:r>
                      <a:endParaRPr kumimoji="0" lang="en-US" sz="2800" kern="1200" dirty="0" smtClean="0">
                        <a:solidFill>
                          <a:srgbClr val="FFFF00"/>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Pathogens must find some alternate source of their survival in the absence of their cultivated host;.</a:t>
                      </a:r>
                    </a:p>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Otherwise the infection chain will be remaining incomplete. </a:t>
                      </a:r>
                    </a:p>
                    <a:p>
                      <a:pPr marL="342900" indent="-342900">
                        <a:buFont typeface="Arial" pitchFamily="34" charset="0"/>
                        <a:buChar char="•"/>
                      </a:pPr>
                      <a:r>
                        <a:rPr kumimoji="0" lang="en-US" sz="2400" kern="1200" dirty="0" smtClean="0">
                          <a:solidFill>
                            <a:srgbClr val="7030A0"/>
                          </a:solidFill>
                          <a:latin typeface="Arial Narrow" pitchFamily="34" charset="0"/>
                          <a:ea typeface="+mn-ea"/>
                          <a:cs typeface="+mn-cs"/>
                        </a:rPr>
                        <a:t>Infection chain is the chain of events leading to the completion of pathogenesis.</a:t>
                      </a:r>
                    </a:p>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The source of survival can be grouped into</a:t>
                      </a:r>
                    </a:p>
                    <a:p>
                      <a:r>
                        <a:rPr kumimoji="0" lang="en-US" sz="2400" kern="1200" dirty="0" smtClean="0">
                          <a:solidFill>
                            <a:schemeClr val="dk1"/>
                          </a:solidFill>
                          <a:latin typeface="Arial Narrow" pitchFamily="34" charset="0"/>
                          <a:ea typeface="+mn-ea"/>
                          <a:cs typeface="+mn-cs"/>
                        </a:rPr>
                        <a:t>a</a:t>
                      </a:r>
                      <a:r>
                        <a:rPr kumimoji="0" lang="en-US" sz="2400" b="1" kern="1200" dirty="0" smtClean="0">
                          <a:solidFill>
                            <a:schemeClr val="dk1"/>
                          </a:solidFill>
                          <a:latin typeface="Arial Narrow" pitchFamily="34" charset="0"/>
                          <a:ea typeface="+mn-ea"/>
                          <a:cs typeface="+mn-cs"/>
                        </a:rPr>
                        <a:t>) Infected host as reservoir of inoculums</a:t>
                      </a:r>
                    </a:p>
                    <a:p>
                      <a:pPr marL="342900" lvl="0" indent="-342900">
                        <a:buFont typeface="+mj-lt"/>
                        <a:buAutoNum type="arabicPeriod"/>
                      </a:pPr>
                      <a:r>
                        <a:rPr kumimoji="0" lang="x-none" sz="2400" kern="1200" smtClean="0">
                          <a:solidFill>
                            <a:srgbClr val="7030A0"/>
                          </a:solidFill>
                          <a:latin typeface="Arial Narrow" pitchFamily="34" charset="0"/>
                          <a:ea typeface="+mn-ea"/>
                          <a:cs typeface="+mn-cs"/>
                        </a:rPr>
                        <a:t>Cultivated host</a:t>
                      </a:r>
                      <a:r>
                        <a:rPr kumimoji="0" lang="x-none" sz="2400" kern="1200" smtClean="0">
                          <a:solidFill>
                            <a:schemeClr val="dk1"/>
                          </a:solidFill>
                          <a:latin typeface="Arial Narrow" pitchFamily="34" charset="0"/>
                          <a:ea typeface="+mn-ea"/>
                          <a:cs typeface="+mn-cs"/>
                        </a:rPr>
                        <a:t>: Main host</a:t>
                      </a:r>
                      <a:endParaRPr kumimoji="0" lang="en-US" sz="2400" kern="1200" dirty="0" smtClean="0">
                        <a:solidFill>
                          <a:schemeClr val="dk1"/>
                        </a:solidFill>
                        <a:latin typeface="Arial Narrow" pitchFamily="34" charset="0"/>
                        <a:ea typeface="+mn-ea"/>
                        <a:cs typeface="+mn-cs"/>
                      </a:endParaRPr>
                    </a:p>
                    <a:p>
                      <a:pPr marL="342900" lvl="0" indent="-342900">
                        <a:buFont typeface="+mj-lt"/>
                        <a:buAutoNum type="arabicPeriod"/>
                      </a:pPr>
                      <a:r>
                        <a:rPr kumimoji="0" lang="x-none" sz="2400" kern="1200" smtClean="0">
                          <a:solidFill>
                            <a:schemeClr val="dk1"/>
                          </a:solidFill>
                          <a:latin typeface="Arial Narrow" pitchFamily="34" charset="0"/>
                          <a:ea typeface="+mn-ea"/>
                          <a:cs typeface="+mn-cs"/>
                        </a:rPr>
                        <a:t>Collateral host: Wild host of the same family</a:t>
                      </a:r>
                      <a:endParaRPr kumimoji="0" lang="en-US" sz="2400" kern="1200" dirty="0" smtClean="0">
                        <a:solidFill>
                          <a:schemeClr val="dk1"/>
                        </a:solidFill>
                        <a:latin typeface="Arial Narrow" pitchFamily="34" charset="0"/>
                        <a:ea typeface="+mn-ea"/>
                        <a:cs typeface="+mn-cs"/>
                      </a:endParaRPr>
                    </a:p>
                    <a:p>
                      <a:pPr marL="342900" lvl="0" indent="-342900">
                        <a:buFont typeface="+mj-lt"/>
                        <a:buAutoNum type="arabicPeriod"/>
                      </a:pPr>
                      <a:r>
                        <a:rPr kumimoji="0" lang="x-none" sz="2400" kern="1200" smtClean="0">
                          <a:solidFill>
                            <a:schemeClr val="dk1"/>
                          </a:solidFill>
                          <a:latin typeface="Arial Narrow" pitchFamily="34" charset="0"/>
                          <a:ea typeface="+mn-ea"/>
                          <a:cs typeface="+mn-cs"/>
                        </a:rPr>
                        <a:t>Alternate host: Wild host of other family</a:t>
                      </a:r>
                      <a:endParaRPr kumimoji="0" lang="en-US" sz="2400" kern="1200" dirty="0" smtClean="0">
                        <a:solidFill>
                          <a:schemeClr val="dk1"/>
                        </a:solidFill>
                        <a:latin typeface="Arial Narrow" pitchFamily="34" charset="0"/>
                        <a:ea typeface="+mn-ea"/>
                        <a:cs typeface="+mn-cs"/>
                      </a:endParaRPr>
                    </a:p>
                    <a:p>
                      <a:r>
                        <a:rPr kumimoji="0" lang="en-US" sz="2400" kern="1200" dirty="0" smtClean="0">
                          <a:solidFill>
                            <a:schemeClr val="dk1"/>
                          </a:solidFill>
                          <a:latin typeface="Arial Narrow" pitchFamily="34" charset="0"/>
                          <a:ea typeface="+mn-ea"/>
                          <a:cs typeface="+mn-cs"/>
                        </a:rPr>
                        <a:t> </a:t>
                      </a:r>
                    </a:p>
                    <a:p>
                      <a:r>
                        <a:rPr kumimoji="0" lang="en-US" sz="2400" kern="1200" dirty="0" smtClean="0">
                          <a:solidFill>
                            <a:schemeClr val="dk1"/>
                          </a:solidFill>
                          <a:latin typeface="Arial Narrow" pitchFamily="34" charset="0"/>
                          <a:ea typeface="+mn-ea"/>
                          <a:cs typeface="+mn-cs"/>
                        </a:rPr>
                        <a:t>b) </a:t>
                      </a:r>
                      <a:r>
                        <a:rPr kumimoji="0" lang="en-US" sz="2400" b="1" kern="1200" dirty="0" smtClean="0">
                          <a:solidFill>
                            <a:schemeClr val="dk1"/>
                          </a:solidFill>
                          <a:latin typeface="Arial Narrow" pitchFamily="34" charset="0"/>
                          <a:ea typeface="+mn-ea"/>
                          <a:cs typeface="+mn-cs"/>
                        </a:rPr>
                        <a:t>Saprophytic survival outside the host</a:t>
                      </a:r>
                      <a:r>
                        <a:rPr kumimoji="0" lang="en-US" sz="2400" kern="1200" dirty="0" smtClean="0">
                          <a:solidFill>
                            <a:schemeClr val="dk1"/>
                          </a:solidFill>
                          <a:latin typeface="Arial Narrow" pitchFamily="34" charset="0"/>
                          <a:ea typeface="+mn-ea"/>
                          <a:cs typeface="+mn-cs"/>
                        </a:rPr>
                        <a:t>. Soil and plant debris serve as the media for survival. E.g. </a:t>
                      </a:r>
                      <a:r>
                        <a:rPr kumimoji="0" lang="en-US" sz="2400" kern="1200" dirty="0" err="1" smtClean="0">
                          <a:solidFill>
                            <a:schemeClr val="dk1"/>
                          </a:solidFill>
                          <a:latin typeface="Arial Narrow" pitchFamily="34" charset="0"/>
                          <a:ea typeface="+mn-ea"/>
                          <a:cs typeface="+mn-cs"/>
                        </a:rPr>
                        <a:t>Pythium</a:t>
                      </a:r>
                      <a:r>
                        <a:rPr kumimoji="0" lang="en-US" sz="2400" kern="1200" dirty="0" smtClean="0">
                          <a:solidFill>
                            <a:schemeClr val="dk1"/>
                          </a:solidFill>
                          <a:latin typeface="Arial Narrow" pitchFamily="34" charset="0"/>
                          <a:ea typeface="+mn-ea"/>
                          <a:cs typeface="+mn-cs"/>
                        </a:rPr>
                        <a:t>, </a:t>
                      </a:r>
                      <a:r>
                        <a:rPr kumimoji="0" lang="en-US" sz="2400" kern="1200" dirty="0" err="1" smtClean="0">
                          <a:solidFill>
                            <a:schemeClr val="dk1"/>
                          </a:solidFill>
                          <a:latin typeface="Arial Narrow" pitchFamily="34" charset="0"/>
                          <a:ea typeface="+mn-ea"/>
                          <a:cs typeface="+mn-cs"/>
                        </a:rPr>
                        <a:t>Rhizoctonia</a:t>
                      </a:r>
                      <a:r>
                        <a:rPr kumimoji="0" lang="en-US" sz="2400" kern="1200" dirty="0" smtClean="0">
                          <a:solidFill>
                            <a:schemeClr val="dk1"/>
                          </a:solidFill>
                          <a:latin typeface="Arial Narrow" pitchFamily="34" charset="0"/>
                          <a:ea typeface="+mn-ea"/>
                          <a:cs typeface="+mn-cs"/>
                        </a:rPr>
                        <a:t> </a:t>
                      </a:r>
                    </a:p>
                    <a:p>
                      <a:r>
                        <a:rPr kumimoji="0" lang="en-US" sz="2400" kern="1200" dirty="0" smtClean="0">
                          <a:solidFill>
                            <a:schemeClr val="dk1"/>
                          </a:solidFill>
                          <a:latin typeface="Arial Narrow" pitchFamily="34" charset="0"/>
                          <a:ea typeface="+mn-ea"/>
                          <a:cs typeface="+mn-cs"/>
                        </a:rPr>
                        <a:t>c) </a:t>
                      </a:r>
                      <a:r>
                        <a:rPr kumimoji="0" lang="en-US" sz="2400" b="1" kern="1200" dirty="0" smtClean="0">
                          <a:solidFill>
                            <a:schemeClr val="dk1"/>
                          </a:solidFill>
                          <a:latin typeface="Arial Narrow" pitchFamily="34" charset="0"/>
                          <a:ea typeface="+mn-ea"/>
                          <a:cs typeface="+mn-cs"/>
                        </a:rPr>
                        <a:t>Dormant organs of pathogen as a source of survival and primary inoculums</a:t>
                      </a:r>
                      <a:r>
                        <a:rPr kumimoji="0" lang="en-US" sz="2400" kern="1200" dirty="0" smtClean="0">
                          <a:solidFill>
                            <a:schemeClr val="dk1"/>
                          </a:solidFill>
                          <a:latin typeface="Arial Narrow" pitchFamily="34" charset="0"/>
                          <a:ea typeface="+mn-ea"/>
                          <a:cs typeface="+mn-cs"/>
                        </a:rPr>
                        <a:t>; only fungi and nematodes have spores and cysts etc, while virus and bacteria have no resting stage.</a:t>
                      </a:r>
                    </a:p>
                    <a:p>
                      <a:pPr algn="just"/>
                      <a:endParaRPr kumimoji="0" lang="en-US" sz="2800" kern="1200" dirty="0" smtClean="0">
                        <a:solidFill>
                          <a:schemeClr val="dk1"/>
                        </a:solidFill>
                        <a:latin typeface="Arial Narrow"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026398"/>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kumimoji="0" lang="en-US" sz="2800" b="0" i="0" kern="1200" dirty="0" smtClean="0">
                          <a:solidFill>
                            <a:srgbClr val="FFFF00"/>
                          </a:solidFill>
                          <a:latin typeface="Arial Black" pitchFamily="34" charset="0"/>
                          <a:ea typeface="+mn-ea"/>
                          <a:cs typeface="+mn-cs"/>
                        </a:rPr>
                        <a:t>Conclusion</a:t>
                      </a:r>
                      <a:endParaRPr kumimoji="0" lang="en-US" sz="2800" kern="1200" dirty="0" smtClean="0">
                        <a:solidFill>
                          <a:srgbClr val="FFFF00"/>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endParaRPr kumimoji="0" lang="en-US" sz="2800" b="0" i="0" kern="1200" dirty="0" smtClean="0">
                        <a:solidFill>
                          <a:schemeClr val="dk1"/>
                        </a:solidFill>
                        <a:latin typeface="+mn-lt"/>
                        <a:ea typeface="+mn-ea"/>
                        <a:cs typeface="+mn-cs"/>
                      </a:endParaRPr>
                    </a:p>
                    <a:p>
                      <a:endParaRPr kumimoji="0" lang="en-US" sz="2800" b="0" i="0" kern="1200" dirty="0" smtClean="0">
                        <a:solidFill>
                          <a:schemeClr val="dk1"/>
                        </a:solidFill>
                        <a:latin typeface="+mn-lt"/>
                        <a:ea typeface="+mn-ea"/>
                        <a:cs typeface="+mn-cs"/>
                      </a:endParaRPr>
                    </a:p>
                    <a:p>
                      <a:pPr marL="514350" indent="-514350">
                        <a:buFont typeface="Arial" pitchFamily="34" charset="0"/>
                        <a:buNone/>
                      </a:pPr>
                      <a:r>
                        <a:rPr kumimoji="0" lang="en-US" sz="2800" b="0" i="0" kern="1200" dirty="0" smtClean="0">
                          <a:solidFill>
                            <a:schemeClr val="dk1"/>
                          </a:solidFill>
                          <a:latin typeface="+mn-lt"/>
                          <a:ea typeface="+mn-ea"/>
                          <a:cs typeface="+mn-cs"/>
                        </a:rPr>
                        <a:t>      Understanding the pathogenesis of a disease is critical for developing effective prevention, diagnostic, and treatment strategies</a:t>
                      </a:r>
                    </a:p>
                    <a:p>
                      <a:pPr algn="just"/>
                      <a:endParaRPr kumimoji="0" lang="en-IN" sz="2800" kern="1200" dirty="0" smtClean="0">
                        <a:solidFill>
                          <a:schemeClr val="dk1"/>
                        </a:solidFill>
                        <a:latin typeface="Arial Narrow" pitchFamily="34" charset="0"/>
                        <a:ea typeface="+mn-ea"/>
                        <a:cs typeface="+mn-cs"/>
                      </a:endParaRPr>
                    </a:p>
                    <a:p>
                      <a:pPr algn="just"/>
                      <a:endParaRPr kumimoji="0" lang="en-IN" sz="2800" kern="1200" dirty="0" smtClean="0">
                        <a:solidFill>
                          <a:schemeClr val="dk1"/>
                        </a:solidFill>
                        <a:latin typeface="Arial Narrow" pitchFamily="34" charset="0"/>
                        <a:ea typeface="+mn-ea"/>
                        <a:cs typeface="+mn-cs"/>
                      </a:endParaRPr>
                    </a:p>
                    <a:p>
                      <a:pPr algn="ctr"/>
                      <a:r>
                        <a:rPr kumimoji="0" lang="en-IN" sz="2800" kern="1200" dirty="0" smtClean="0">
                          <a:solidFill>
                            <a:schemeClr val="dk1"/>
                          </a:solidFill>
                          <a:latin typeface="Arial Black" pitchFamily="34" charset="0"/>
                          <a:ea typeface="+mn-ea"/>
                          <a:cs typeface="+mn-cs"/>
                        </a:rPr>
                        <a:t>THANKS</a:t>
                      </a:r>
                      <a:endParaRPr kumimoji="0" lang="en-US" sz="2800" kern="1200" dirty="0" smtClean="0">
                        <a:solidFill>
                          <a:schemeClr val="dk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026398"/>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lt1"/>
                          </a:solidFill>
                          <a:latin typeface="Arial Black" pitchFamily="34" charset="0"/>
                          <a:ea typeface="+mn-ea"/>
                          <a:cs typeface="+mn-cs"/>
                        </a:rPr>
                        <a:t>Stages in the Pathogenesis or Disease cycle</a:t>
                      </a:r>
                    </a:p>
                    <a:p>
                      <a:pPr algn="ctr"/>
                      <a:endParaRPr kumimoji="0" lang="en-US" sz="2800" b="1" kern="1200" dirty="0">
                        <a:solidFill>
                          <a:schemeClr val="lt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kumimoji="0" lang="en-US" sz="2800" kern="1200" dirty="0" smtClean="0">
                          <a:solidFill>
                            <a:schemeClr val="dk1"/>
                          </a:solidFill>
                          <a:latin typeface="Arial Narrow" pitchFamily="34" charset="0"/>
                          <a:ea typeface="+mn-ea"/>
                          <a:cs typeface="+mn-cs"/>
                        </a:rPr>
                        <a:t>The primary events in a disease cycle are</a:t>
                      </a:r>
                    </a:p>
                    <a:p>
                      <a:r>
                        <a:rPr kumimoji="0" lang="en-US" sz="2800" kern="1200" dirty="0" smtClean="0">
                          <a:solidFill>
                            <a:schemeClr val="dk1"/>
                          </a:solidFill>
                          <a:latin typeface="Arial Narrow" pitchFamily="34" charset="0"/>
                          <a:ea typeface="+mn-ea"/>
                          <a:cs typeface="+mn-cs"/>
                        </a:rPr>
                        <a:t>1. Inoculation</a:t>
                      </a:r>
                    </a:p>
                    <a:p>
                      <a:r>
                        <a:rPr kumimoji="0" lang="en-US" sz="2800" kern="1200" dirty="0" smtClean="0">
                          <a:solidFill>
                            <a:schemeClr val="dk1"/>
                          </a:solidFill>
                          <a:latin typeface="Arial Narrow" pitchFamily="34" charset="0"/>
                          <a:ea typeface="+mn-ea"/>
                          <a:cs typeface="+mn-cs"/>
                        </a:rPr>
                        <a:t>2. Penetration</a:t>
                      </a:r>
                    </a:p>
                    <a:p>
                      <a:r>
                        <a:rPr kumimoji="0" lang="en-US" sz="2800" kern="1200" dirty="0" smtClean="0">
                          <a:solidFill>
                            <a:schemeClr val="dk1"/>
                          </a:solidFill>
                          <a:latin typeface="Arial Narrow" pitchFamily="34" charset="0"/>
                          <a:ea typeface="+mn-ea"/>
                          <a:cs typeface="+mn-cs"/>
                        </a:rPr>
                        <a:t>3. Establishment of </a:t>
                      </a:r>
                      <a:r>
                        <a:rPr kumimoji="0" lang="en-US" sz="2800" kern="1200" dirty="0" smtClean="0">
                          <a:solidFill>
                            <a:schemeClr val="dk1"/>
                          </a:solidFill>
                          <a:latin typeface="Arial Narrow" pitchFamily="34" charset="0"/>
                          <a:ea typeface="+mn-ea"/>
                          <a:cs typeface="+mn-cs"/>
                        </a:rPr>
                        <a:t>infection</a:t>
                      </a:r>
                    </a:p>
                    <a:p>
                      <a:r>
                        <a:rPr kumimoji="0" lang="en-IN" sz="2800" kern="1200" dirty="0" smtClean="0">
                          <a:solidFill>
                            <a:schemeClr val="dk1"/>
                          </a:solidFill>
                          <a:latin typeface="Arial Narrow" pitchFamily="34" charset="0"/>
                          <a:ea typeface="+mn-ea"/>
                          <a:cs typeface="+mn-cs"/>
                        </a:rPr>
                        <a:t>4.Symptom </a:t>
                      </a:r>
                      <a:r>
                        <a:rPr kumimoji="0" lang="en-IN" sz="2800" kern="1200" dirty="0" err="1" smtClean="0">
                          <a:solidFill>
                            <a:schemeClr val="dk1"/>
                          </a:solidFill>
                          <a:latin typeface="Arial Narrow" pitchFamily="34" charset="0"/>
                          <a:ea typeface="+mn-ea"/>
                          <a:cs typeface="+mn-cs"/>
                        </a:rPr>
                        <a:t>Rspresion</a:t>
                      </a:r>
                      <a:endParaRPr kumimoji="0" lang="en-US" sz="2800" kern="1200" dirty="0" smtClean="0">
                        <a:solidFill>
                          <a:schemeClr val="dk1"/>
                        </a:solidFill>
                        <a:latin typeface="Arial Narrow" pitchFamily="34" charset="0"/>
                        <a:ea typeface="+mn-ea"/>
                        <a:cs typeface="+mn-cs"/>
                      </a:endParaRPr>
                    </a:p>
                    <a:p>
                      <a:r>
                        <a:rPr kumimoji="0" lang="en-US" sz="2800" kern="1200" dirty="0" smtClean="0">
                          <a:solidFill>
                            <a:schemeClr val="dk1"/>
                          </a:solidFill>
                          <a:latin typeface="Arial Narrow" pitchFamily="34" charset="0"/>
                          <a:ea typeface="+mn-ea"/>
                          <a:cs typeface="+mn-cs"/>
                        </a:rPr>
                        <a:t>4. Colonization (Invasion)</a:t>
                      </a:r>
                    </a:p>
                    <a:p>
                      <a:r>
                        <a:rPr kumimoji="0" lang="en-US" sz="2800" kern="1200" dirty="0" smtClean="0">
                          <a:solidFill>
                            <a:schemeClr val="dk1"/>
                          </a:solidFill>
                          <a:latin typeface="Arial Narrow" pitchFamily="34" charset="0"/>
                          <a:ea typeface="+mn-ea"/>
                          <a:cs typeface="+mn-cs"/>
                        </a:rPr>
                        <a:t>5. Growth and Reproduction of the pathogen</a:t>
                      </a:r>
                    </a:p>
                    <a:p>
                      <a:r>
                        <a:rPr kumimoji="0" lang="en-US" sz="2800" kern="1200" dirty="0" smtClean="0">
                          <a:solidFill>
                            <a:schemeClr val="dk1"/>
                          </a:solidFill>
                          <a:latin typeface="Arial Narrow" pitchFamily="34" charset="0"/>
                          <a:ea typeface="+mn-ea"/>
                          <a:cs typeface="+mn-cs"/>
                        </a:rPr>
                        <a:t>6. Dissemination of the pathogen</a:t>
                      </a:r>
                    </a:p>
                    <a:p>
                      <a:r>
                        <a:rPr kumimoji="0" lang="en-US" sz="2800" kern="1200" dirty="0" smtClean="0">
                          <a:solidFill>
                            <a:schemeClr val="dk1"/>
                          </a:solidFill>
                          <a:latin typeface="Arial Narrow" pitchFamily="34" charset="0"/>
                          <a:ea typeface="+mn-ea"/>
                          <a:cs typeface="+mn-cs"/>
                        </a:rPr>
                        <a:t>7. Survival of the pathogen</a:t>
                      </a:r>
                    </a:p>
                    <a:p>
                      <a:endParaRPr kumimoji="0" lang="en-US" sz="1800" kern="1200" dirty="0" smtClean="0">
                        <a:solidFill>
                          <a:schemeClr val="dk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786774"/>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869546">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kumimoji="0" lang="en-US" sz="2400" b="1" kern="1200" dirty="0" smtClean="0">
                          <a:solidFill>
                            <a:schemeClr val="lt1"/>
                          </a:solidFill>
                          <a:latin typeface="Arial Black" pitchFamily="34" charset="0"/>
                          <a:ea typeface="+mn-ea"/>
                          <a:cs typeface="+mn-cs"/>
                        </a:rPr>
                        <a:t>Inoculation</a:t>
                      </a:r>
                    </a:p>
                    <a:p>
                      <a:pPr algn="ctr"/>
                      <a:endParaRPr kumimoji="0" lang="en-US" sz="2800" b="1" kern="1200" dirty="0" smtClean="0">
                        <a:solidFill>
                          <a:schemeClr val="lt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902854">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1. Inoculation</a:t>
                      </a:r>
                      <a:endParaRPr lang="en-US" sz="2400" dirty="0">
                        <a:latin typeface="Arial Black" panose="020B0A04020102090204" pitchFamily="34" charset="0"/>
                      </a:endParaRPr>
                    </a:p>
                    <a:p>
                      <a:pPr marL="342900" indent="-342900">
                        <a:buFont typeface="Arial" pitchFamily="34" charset="0"/>
                        <a:buChar char="•"/>
                      </a:pPr>
                      <a:r>
                        <a:rPr kumimoji="0" lang="en-US" sz="1800" i="1" kern="1200" dirty="0" smtClean="0">
                          <a:solidFill>
                            <a:schemeClr val="dk1"/>
                          </a:solidFill>
                          <a:latin typeface="+mn-lt"/>
                          <a:ea typeface="+mn-ea"/>
                          <a:cs typeface="+mn-cs"/>
                        </a:rPr>
                        <a:t>Inoculation</a:t>
                      </a:r>
                      <a:r>
                        <a:rPr kumimoji="0" lang="en-US" sz="1800" kern="1200" dirty="0" smtClean="0">
                          <a:solidFill>
                            <a:schemeClr val="dk1"/>
                          </a:solidFill>
                          <a:latin typeface="+mn-lt"/>
                          <a:ea typeface="+mn-ea"/>
                          <a:cs typeface="+mn-cs"/>
                        </a:rPr>
                        <a:t> is the coming in contact of a pathogen with a plant.</a:t>
                      </a:r>
                    </a:p>
                    <a:p>
                      <a:pPr marL="342900" indent="-342900">
                        <a:buFont typeface="Arial" pitchFamily="34" charset="0"/>
                        <a:buChar char="•"/>
                      </a:pPr>
                      <a:r>
                        <a:rPr kumimoji="0" lang="en-US" sz="1800" kern="1200" dirty="0" smtClean="0">
                          <a:solidFill>
                            <a:schemeClr val="dk1"/>
                          </a:solidFill>
                          <a:latin typeface="+mn-lt"/>
                          <a:ea typeface="+mn-ea"/>
                          <a:cs typeface="+mn-cs"/>
                        </a:rPr>
                        <a:t> </a:t>
                      </a:r>
                      <a:r>
                        <a:rPr kumimoji="0" lang="en-US" sz="1800" kern="1200" dirty="0" err="1" smtClean="0">
                          <a:solidFill>
                            <a:schemeClr val="dk1"/>
                          </a:solidFill>
                          <a:latin typeface="+mn-lt"/>
                          <a:ea typeface="+mn-ea"/>
                          <a:cs typeface="+mn-cs"/>
                        </a:rPr>
                        <a:t>Inoculum</a:t>
                      </a:r>
                      <a:r>
                        <a:rPr kumimoji="0" lang="en-US" sz="1800" kern="1200" dirty="0" smtClean="0">
                          <a:solidFill>
                            <a:schemeClr val="dk1"/>
                          </a:solidFill>
                          <a:latin typeface="+mn-lt"/>
                          <a:ea typeface="+mn-ea"/>
                          <a:cs typeface="+mn-cs"/>
                        </a:rPr>
                        <a:t> defined as the part of the pathogen, which on contact with a suitable </a:t>
                      </a:r>
                      <a:r>
                        <a:rPr kumimoji="0" lang="en-US" sz="1800" kern="1200" dirty="0" err="1" smtClean="0">
                          <a:solidFill>
                            <a:schemeClr val="dk1"/>
                          </a:solidFill>
                          <a:latin typeface="+mn-lt"/>
                          <a:ea typeface="+mn-ea"/>
                          <a:cs typeface="+mn-cs"/>
                        </a:rPr>
                        <a:t>bo</a:t>
                      </a:r>
                      <a:r>
                        <a:rPr kumimoji="0" lang="en-US" sz="1800" kern="1200" dirty="0" smtClean="0">
                          <a:solidFill>
                            <a:schemeClr val="dk1"/>
                          </a:solidFill>
                          <a:latin typeface="+mn-lt"/>
                          <a:ea typeface="+mn-ea"/>
                          <a:cs typeface="+mn-cs"/>
                        </a:rPr>
                        <a:t> cause infection. </a:t>
                      </a:r>
                    </a:p>
                    <a:p>
                      <a:pPr marL="342900" indent="-342900">
                        <a:buFont typeface="Arial" pitchFamily="34" charset="0"/>
                        <a:buChar char="•"/>
                      </a:pPr>
                      <a:r>
                        <a:rPr kumimoji="0" lang="en-US" sz="1800" kern="1200" dirty="0" smtClean="0">
                          <a:solidFill>
                            <a:schemeClr val="dk1"/>
                          </a:solidFill>
                          <a:latin typeface="+mn-lt"/>
                          <a:ea typeface="+mn-ea"/>
                          <a:cs typeface="+mn-cs"/>
                        </a:rPr>
                        <a:t>E.g. </a:t>
                      </a:r>
                    </a:p>
                    <a:p>
                      <a:pPr marL="342900" indent="-342900">
                        <a:buFont typeface="Arial" pitchFamily="34" charset="0"/>
                        <a:buChar char="•"/>
                      </a:pPr>
                      <a:r>
                        <a:rPr kumimoji="0" lang="en-US" sz="1800" kern="1200" dirty="0" smtClean="0">
                          <a:solidFill>
                            <a:schemeClr val="dk1"/>
                          </a:solidFill>
                          <a:latin typeface="+mn-lt"/>
                          <a:ea typeface="+mn-ea"/>
                          <a:cs typeface="+mn-cs"/>
                        </a:rPr>
                        <a:t> Fungal </a:t>
                      </a:r>
                      <a:r>
                        <a:rPr kumimoji="0" lang="en-US" sz="1800" kern="1200" dirty="0" err="1" smtClean="0">
                          <a:solidFill>
                            <a:schemeClr val="dk1"/>
                          </a:solidFill>
                          <a:latin typeface="+mn-lt"/>
                          <a:ea typeface="+mn-ea"/>
                          <a:cs typeface="+mn-cs"/>
                        </a:rPr>
                        <a:t>inoculum</a:t>
                      </a:r>
                      <a:r>
                        <a:rPr kumimoji="0" lang="en-US" sz="1800" kern="1200" dirty="0" smtClean="0">
                          <a:solidFill>
                            <a:schemeClr val="dk1"/>
                          </a:solidFill>
                          <a:latin typeface="+mn-lt"/>
                          <a:ea typeface="+mn-ea"/>
                          <a:cs typeface="+mn-cs"/>
                        </a:rPr>
                        <a:t>; </a:t>
                      </a:r>
                      <a:r>
                        <a:rPr kumimoji="0" lang="en-US" sz="1800" kern="1200" dirty="0" err="1" smtClean="0">
                          <a:solidFill>
                            <a:schemeClr val="dk1"/>
                          </a:solidFill>
                          <a:latin typeface="+mn-lt"/>
                          <a:ea typeface="+mn-ea"/>
                          <a:cs typeface="+mn-cs"/>
                        </a:rPr>
                        <a:t>chlaymydospores</a:t>
                      </a:r>
                      <a:r>
                        <a:rPr kumimoji="0" lang="en-US" sz="1800" kern="1200" dirty="0" smtClean="0">
                          <a:solidFill>
                            <a:schemeClr val="dk1"/>
                          </a:solidFill>
                          <a:latin typeface="+mn-lt"/>
                          <a:ea typeface="+mn-ea"/>
                          <a:cs typeface="+mn-cs"/>
                        </a:rPr>
                        <a:t>,  </a:t>
                      </a:r>
                      <a:r>
                        <a:rPr kumimoji="0" lang="en-US" sz="1800" kern="1200" dirty="0" err="1" smtClean="0">
                          <a:solidFill>
                            <a:schemeClr val="dk1"/>
                          </a:solidFill>
                          <a:latin typeface="+mn-lt"/>
                          <a:ea typeface="+mn-ea"/>
                          <a:cs typeface="+mn-cs"/>
                        </a:rPr>
                        <a:t>sclerotia</a:t>
                      </a:r>
                      <a:r>
                        <a:rPr kumimoji="0" lang="en-US" sz="1800" kern="1200" dirty="0" smtClean="0">
                          <a:solidFill>
                            <a:schemeClr val="dk1"/>
                          </a:solidFill>
                          <a:latin typeface="+mn-lt"/>
                          <a:ea typeface="+mn-ea"/>
                          <a:cs typeface="+mn-cs"/>
                        </a:rPr>
                        <a:t>, </a:t>
                      </a:r>
                      <a:r>
                        <a:rPr kumimoji="0" lang="en-US" sz="1800" kern="1200" dirty="0" err="1" smtClean="0">
                          <a:solidFill>
                            <a:schemeClr val="dk1"/>
                          </a:solidFill>
                          <a:latin typeface="+mn-lt"/>
                          <a:ea typeface="+mn-ea"/>
                          <a:cs typeface="+mn-cs"/>
                        </a:rPr>
                        <a:t>cospor</a:t>
                      </a:r>
                      <a:r>
                        <a:rPr kumimoji="0" lang="en-US" sz="1800" kern="1200" dirty="0" smtClean="0">
                          <a:solidFill>
                            <a:schemeClr val="dk1"/>
                          </a:solidFill>
                          <a:latin typeface="+mn-lt"/>
                          <a:ea typeface="+mn-ea"/>
                          <a:cs typeface="+mn-cs"/>
                        </a:rPr>
                        <a:t> </a:t>
                      </a:r>
                      <a:r>
                        <a:rPr kumimoji="0" lang="en-US" sz="1800" kern="1200" dirty="0" err="1" smtClean="0">
                          <a:solidFill>
                            <a:schemeClr val="dk1"/>
                          </a:solidFill>
                          <a:latin typeface="+mn-lt"/>
                          <a:ea typeface="+mn-ea"/>
                          <a:cs typeface="+mn-cs"/>
                        </a:rPr>
                        <a:t>teleutospores</a:t>
                      </a:r>
                      <a:r>
                        <a:rPr kumimoji="0" lang="en-US" sz="1800" kern="1200" dirty="0" smtClean="0">
                          <a:solidFill>
                            <a:schemeClr val="dk1"/>
                          </a:solidFill>
                          <a:latin typeface="+mn-lt"/>
                          <a:ea typeface="+mn-ea"/>
                          <a:cs typeface="+mn-cs"/>
                        </a:rPr>
                        <a:t>, zoospores, </a:t>
                      </a:r>
                      <a:r>
                        <a:rPr kumimoji="0" lang="en-US" sz="1800" kern="1200" dirty="0" err="1" smtClean="0">
                          <a:solidFill>
                            <a:schemeClr val="dk1"/>
                          </a:solidFill>
                          <a:latin typeface="+mn-lt"/>
                          <a:ea typeface="+mn-ea"/>
                          <a:cs typeface="+mn-cs"/>
                        </a:rPr>
                        <a:t>conidiospores</a:t>
                      </a:r>
                      <a:r>
                        <a:rPr kumimoji="0" lang="en-US" sz="1800" kern="1200" dirty="0" smtClean="0">
                          <a:solidFill>
                            <a:schemeClr val="dk1"/>
                          </a:solidFill>
                          <a:latin typeface="+mn-lt"/>
                          <a:ea typeface="+mn-ea"/>
                          <a:cs typeface="+mn-cs"/>
                        </a:rPr>
                        <a:t> etc. </a:t>
                      </a:r>
                    </a:p>
                    <a:p>
                      <a:pPr marL="342900" indent="-342900">
                        <a:buFont typeface="Arial" pitchFamily="34" charset="0"/>
                        <a:buChar char="•"/>
                      </a:pPr>
                      <a:r>
                        <a:rPr kumimoji="0" lang="en-US" sz="1800" kern="1200" dirty="0" smtClean="0">
                          <a:solidFill>
                            <a:schemeClr val="dk1"/>
                          </a:solidFill>
                          <a:latin typeface="+mn-lt"/>
                          <a:ea typeface="+mn-ea"/>
                          <a:cs typeface="+mn-cs"/>
                        </a:rPr>
                        <a:t>Bacteria</a:t>
                      </a:r>
                      <a:r>
                        <a:rPr kumimoji="0" lang="en-US" sz="1800" kern="1200" baseline="0" dirty="0" smtClean="0">
                          <a:solidFill>
                            <a:schemeClr val="dk1"/>
                          </a:solidFill>
                          <a:latin typeface="+mn-lt"/>
                          <a:ea typeface="+mn-ea"/>
                          <a:cs typeface="+mn-cs"/>
                        </a:rPr>
                        <a:t> &amp; </a:t>
                      </a:r>
                      <a:r>
                        <a:rPr kumimoji="0" lang="en-US" sz="1800" kern="1200" dirty="0" err="1" smtClean="0">
                          <a:solidFill>
                            <a:schemeClr val="dk1"/>
                          </a:solidFill>
                          <a:latin typeface="+mn-lt"/>
                          <a:ea typeface="+mn-ea"/>
                          <a:cs typeface="+mn-cs"/>
                        </a:rPr>
                        <a:t>mollicutes</a:t>
                      </a:r>
                      <a:r>
                        <a:rPr kumimoji="0" lang="en-US" sz="1800" kern="1200" dirty="0" smtClean="0">
                          <a:solidFill>
                            <a:schemeClr val="dk1"/>
                          </a:solidFill>
                          <a:latin typeface="+mn-lt"/>
                          <a:ea typeface="+mn-ea"/>
                          <a:cs typeface="+mn-cs"/>
                        </a:rPr>
                        <a:t>, the </a:t>
                      </a:r>
                      <a:r>
                        <a:rPr kumimoji="0" lang="en-US" sz="1800" kern="1200" dirty="0" err="1" smtClean="0">
                          <a:solidFill>
                            <a:schemeClr val="dk1"/>
                          </a:solidFill>
                          <a:latin typeface="+mn-lt"/>
                          <a:ea typeface="+mn-ea"/>
                          <a:cs typeface="+mn-cs"/>
                        </a:rPr>
                        <a:t>inoculum</a:t>
                      </a:r>
                      <a:r>
                        <a:rPr kumimoji="0" lang="en-US" sz="1800" kern="1200" dirty="0" smtClean="0">
                          <a:solidFill>
                            <a:schemeClr val="dk1"/>
                          </a:solidFill>
                          <a:latin typeface="+mn-lt"/>
                          <a:ea typeface="+mn-ea"/>
                          <a:cs typeface="+mn-cs"/>
                        </a:rPr>
                        <a:t> is whole individual. </a:t>
                      </a:r>
                    </a:p>
                    <a:p>
                      <a:pPr marL="342900" indent="-342900">
                        <a:buFont typeface="Arial" pitchFamily="34" charset="0"/>
                        <a:buChar char="•"/>
                      </a:pPr>
                      <a:r>
                        <a:rPr kumimoji="0" lang="en-US" sz="1800" kern="1200" dirty="0" smtClean="0">
                          <a:solidFill>
                            <a:schemeClr val="dk1"/>
                          </a:solidFill>
                          <a:latin typeface="+mn-lt"/>
                          <a:ea typeface="+mn-ea"/>
                          <a:cs typeface="+mn-cs"/>
                        </a:rPr>
                        <a:t>One to the in unit of </a:t>
                      </a:r>
                      <a:r>
                        <a:rPr kumimoji="0" lang="en-US" sz="1800" kern="1200" dirty="0" err="1" smtClean="0">
                          <a:solidFill>
                            <a:schemeClr val="dk1"/>
                          </a:solidFill>
                          <a:latin typeface="+mn-lt"/>
                          <a:ea typeface="+mn-ea"/>
                          <a:cs typeface="+mn-cs"/>
                        </a:rPr>
                        <a:t>inoculum</a:t>
                      </a:r>
                      <a:r>
                        <a:rPr kumimoji="0" lang="en-US" sz="1800" kern="1200" dirty="0" smtClean="0">
                          <a:solidFill>
                            <a:schemeClr val="dk1"/>
                          </a:solidFill>
                          <a:latin typeface="+mn-lt"/>
                          <a:ea typeface="+mn-ea"/>
                          <a:cs typeface="+mn-cs"/>
                        </a:rPr>
                        <a:t> of be adult nematodes, nematode juveniles, pathogen is called </a:t>
                      </a:r>
                      <a:r>
                        <a:rPr kumimoji="0" lang="en-US" sz="1800" b="1" kern="1200" dirty="0" err="1" smtClean="0">
                          <a:solidFill>
                            <a:schemeClr val="dk1"/>
                          </a:solidFill>
                          <a:latin typeface="+mn-lt"/>
                          <a:ea typeface="+mn-ea"/>
                          <a:cs typeface="+mn-cs"/>
                        </a:rPr>
                        <a:t>propagule</a:t>
                      </a:r>
                      <a:r>
                        <a:rPr kumimoji="0" lang="en-US" sz="1800" b="1" kern="1200" dirty="0" smtClean="0">
                          <a:solidFill>
                            <a:schemeClr val="dk1"/>
                          </a:solidFill>
                          <a:latin typeface="+mn-lt"/>
                          <a:ea typeface="+mn-ea"/>
                          <a:cs typeface="+mn-cs"/>
                        </a:rPr>
                        <a:t>.</a:t>
                      </a:r>
                    </a:p>
                    <a:p>
                      <a:pPr marL="342900" indent="-342900">
                        <a:buFont typeface="Arial" pitchFamily="34" charset="0"/>
                        <a:buChar char="•"/>
                      </a:pPr>
                      <a:r>
                        <a:rPr kumimoji="0" lang="en-US" sz="1800" kern="1200" dirty="0" smtClean="0">
                          <a:solidFill>
                            <a:schemeClr val="dk1"/>
                          </a:solidFill>
                          <a:latin typeface="+mn-lt"/>
                          <a:ea typeface="+mn-ea"/>
                          <a:cs typeface="+mn-cs"/>
                        </a:rPr>
                        <a:t> </a:t>
                      </a:r>
                    </a:p>
                    <a:p>
                      <a:r>
                        <a:rPr kumimoji="0" lang="en-US" sz="1800" b="1" kern="1200" dirty="0" smtClean="0">
                          <a:solidFill>
                            <a:schemeClr val="dk1"/>
                          </a:solidFill>
                          <a:latin typeface="+mn-lt"/>
                          <a:ea typeface="+mn-ea"/>
                          <a:cs typeface="+mn-cs"/>
                        </a:rPr>
                        <a:t>a) Types of </a:t>
                      </a:r>
                      <a:r>
                        <a:rPr kumimoji="0" lang="en-US" sz="1800" b="1" kern="1200" dirty="0" err="1" smtClean="0">
                          <a:solidFill>
                            <a:schemeClr val="dk1"/>
                          </a:solidFill>
                          <a:latin typeface="+mn-lt"/>
                          <a:ea typeface="+mn-ea"/>
                          <a:cs typeface="+mn-cs"/>
                        </a:rPr>
                        <a:t>Inoculum</a:t>
                      </a:r>
                      <a:endParaRPr kumimoji="0" lang="en-US" sz="1800" kern="1200" dirty="0" smtClean="0">
                        <a:solidFill>
                          <a:schemeClr val="dk1"/>
                        </a:solidFill>
                        <a:latin typeface="+mn-lt"/>
                        <a:ea typeface="+mn-ea"/>
                        <a:cs typeface="+mn-cs"/>
                      </a:endParaRPr>
                    </a:p>
                    <a:p>
                      <a:pPr marL="342900" indent="-342900">
                        <a:buFont typeface="Arial" pitchFamily="34" charset="0"/>
                        <a:buChar char="•"/>
                      </a:pPr>
                      <a:r>
                        <a:rPr kumimoji="0" lang="en-US" sz="1800" kern="1200" dirty="0" smtClean="0">
                          <a:solidFill>
                            <a:schemeClr val="dk1"/>
                          </a:solidFill>
                          <a:latin typeface="+mn-lt"/>
                          <a:ea typeface="+mn-ea"/>
                          <a:cs typeface="+mn-cs"/>
                        </a:rPr>
                        <a:t>All </a:t>
                      </a:r>
                      <a:r>
                        <a:rPr kumimoji="0" lang="en-US" sz="1800" kern="1200" dirty="0" err="1" smtClean="0">
                          <a:solidFill>
                            <a:schemeClr val="dk1"/>
                          </a:solidFill>
                          <a:latin typeface="+mn-lt"/>
                          <a:ea typeface="+mn-ea"/>
                          <a:cs typeface="+mn-cs"/>
                        </a:rPr>
                        <a:t>inoculum</a:t>
                      </a:r>
                      <a:r>
                        <a:rPr kumimoji="0" lang="en-US" sz="1800" kern="1200" dirty="0" smtClean="0">
                          <a:solidFill>
                            <a:schemeClr val="dk1"/>
                          </a:solidFill>
                          <a:latin typeface="+mn-lt"/>
                          <a:ea typeface="+mn-ea"/>
                          <a:cs typeface="+mn-cs"/>
                        </a:rPr>
                        <a:t> that survives in the winter or summer and causes the  infection in the spring or autumn is called </a:t>
                      </a:r>
                      <a:r>
                        <a:rPr kumimoji="0" lang="en-US" sz="1800" b="1" kern="1200" dirty="0" smtClean="0">
                          <a:solidFill>
                            <a:schemeClr val="dk1"/>
                          </a:solidFill>
                          <a:latin typeface="+mn-lt"/>
                          <a:ea typeface="+mn-ea"/>
                          <a:cs typeface="+mn-cs"/>
                        </a:rPr>
                        <a:t>primary </a:t>
                      </a:r>
                      <a:r>
                        <a:rPr kumimoji="0" lang="en-US" sz="1800" b="1" kern="1200" dirty="0" err="1" smtClean="0">
                          <a:solidFill>
                            <a:schemeClr val="dk1"/>
                          </a:solidFill>
                          <a:latin typeface="+mn-lt"/>
                          <a:ea typeface="+mn-ea"/>
                          <a:cs typeface="+mn-cs"/>
                        </a:rPr>
                        <a:t>inoculum</a:t>
                      </a:r>
                      <a:r>
                        <a:rPr kumimoji="0" lang="en-US" sz="1800" kern="1200" dirty="0" err="1" smtClean="0">
                          <a:solidFill>
                            <a:schemeClr val="dk1"/>
                          </a:solidFill>
                          <a:latin typeface="+mn-lt"/>
                          <a:ea typeface="+mn-ea"/>
                          <a:cs typeface="+mn-cs"/>
                        </a:rPr>
                        <a:t>,and</a:t>
                      </a:r>
                      <a:r>
                        <a:rPr kumimoji="0" lang="en-US" sz="1800" kern="1200" dirty="0" smtClean="0">
                          <a:solidFill>
                            <a:schemeClr val="dk1"/>
                          </a:solidFill>
                          <a:latin typeface="+mn-lt"/>
                          <a:ea typeface="+mn-ea"/>
                          <a:cs typeface="+mn-cs"/>
                        </a:rPr>
                        <a:t> the it causes are called </a:t>
                      </a:r>
                      <a:r>
                        <a:rPr kumimoji="0" lang="en-US" sz="1800" b="1" kern="1200" dirty="0" smtClean="0">
                          <a:solidFill>
                            <a:schemeClr val="dk1"/>
                          </a:solidFill>
                          <a:latin typeface="+mn-lt"/>
                          <a:ea typeface="+mn-ea"/>
                          <a:cs typeface="+mn-cs"/>
                        </a:rPr>
                        <a:t>primary infections. </a:t>
                      </a:r>
                    </a:p>
                    <a:p>
                      <a:pPr marL="342900" indent="-342900">
                        <a:buFont typeface="Arial" pitchFamily="34" charset="0"/>
                        <a:buChar char="•"/>
                      </a:pPr>
                      <a:r>
                        <a:rPr kumimoji="0" lang="en-US" sz="1800" kern="1200" dirty="0" smtClean="0">
                          <a:solidFill>
                            <a:schemeClr val="dk1"/>
                          </a:solidFill>
                          <a:latin typeface="+mn-lt"/>
                          <a:ea typeface="+mn-ea"/>
                          <a:cs typeface="+mn-cs"/>
                        </a:rPr>
                        <a:t>An </a:t>
                      </a:r>
                      <a:r>
                        <a:rPr kumimoji="0" lang="en-US" sz="1800" kern="1200" dirty="0" err="1" smtClean="0">
                          <a:solidFill>
                            <a:schemeClr val="dk1"/>
                          </a:solidFill>
                          <a:latin typeface="+mn-lt"/>
                          <a:ea typeface="+mn-ea"/>
                          <a:cs typeface="+mn-cs"/>
                        </a:rPr>
                        <a:t>inoculum</a:t>
                      </a:r>
                      <a:r>
                        <a:rPr kumimoji="0" lang="en-US" sz="1800" kern="1200" dirty="0" smtClean="0">
                          <a:solidFill>
                            <a:schemeClr val="dk1"/>
                          </a:solidFill>
                          <a:latin typeface="+mn-lt"/>
                          <a:ea typeface="+mn-ea"/>
                          <a:cs typeface="+mn-cs"/>
                        </a:rPr>
                        <a:t> produced from primary infections is called </a:t>
                      </a:r>
                      <a:r>
                        <a:rPr kumimoji="0" lang="en-US" sz="1800" b="1" kern="1200" dirty="0" smtClean="0">
                          <a:solidFill>
                            <a:schemeClr val="dk1"/>
                          </a:solidFill>
                          <a:latin typeface="+mn-lt"/>
                          <a:ea typeface="+mn-ea"/>
                          <a:cs typeface="+mn-cs"/>
                        </a:rPr>
                        <a:t>secondary </a:t>
                      </a:r>
                      <a:r>
                        <a:rPr kumimoji="0" lang="en-US" sz="1800" b="1" kern="1200" dirty="0" err="1" smtClean="0">
                          <a:solidFill>
                            <a:schemeClr val="dk1"/>
                          </a:solidFill>
                          <a:latin typeface="+mn-lt"/>
                          <a:ea typeface="+mn-ea"/>
                          <a:cs typeface="+mn-cs"/>
                        </a:rPr>
                        <a:t>inoculum</a:t>
                      </a:r>
                      <a:r>
                        <a:rPr kumimoji="0" lang="en-US" sz="1800" b="1" kern="1200" dirty="0" smtClean="0">
                          <a:solidFill>
                            <a:schemeClr val="dk1"/>
                          </a:solidFill>
                          <a:latin typeface="+mn-lt"/>
                          <a:ea typeface="+mn-ea"/>
                          <a:cs typeface="+mn-cs"/>
                        </a:rPr>
                        <a:t> </a:t>
                      </a:r>
                      <a:r>
                        <a:rPr kumimoji="0" lang="en-US" sz="1800" kern="1200" dirty="0" smtClean="0">
                          <a:solidFill>
                            <a:schemeClr val="dk1"/>
                          </a:solidFill>
                          <a:latin typeface="+mn-lt"/>
                          <a:ea typeface="+mn-ea"/>
                          <a:cs typeface="+mn-cs"/>
                        </a:rPr>
                        <a:t>and it in turn causes </a:t>
                      </a:r>
                      <a:r>
                        <a:rPr kumimoji="0" lang="en-US" sz="1800" b="1" kern="1200" dirty="0" smtClean="0">
                          <a:solidFill>
                            <a:schemeClr val="dk1"/>
                          </a:solidFill>
                          <a:latin typeface="+mn-lt"/>
                          <a:ea typeface="+mn-ea"/>
                          <a:cs typeface="+mn-cs"/>
                        </a:rPr>
                        <a:t>secondary infection</a:t>
                      </a:r>
                      <a:r>
                        <a:rPr kumimoji="0" lang="en-US" sz="1800" kern="1200" dirty="0" smtClean="0">
                          <a:solidFill>
                            <a:schemeClr val="dk1"/>
                          </a:solidFill>
                          <a:latin typeface="+mn-lt"/>
                          <a:ea typeface="+mn-ea"/>
                          <a:cs typeface="+mn-cs"/>
                        </a:rPr>
                        <a:t>.</a:t>
                      </a:r>
                    </a:p>
                    <a:p>
                      <a:r>
                        <a:rPr kumimoji="0" lang="en-US" sz="1800" b="1" kern="1200" dirty="0" smtClean="0">
                          <a:solidFill>
                            <a:schemeClr val="dk1"/>
                          </a:solidFill>
                          <a:latin typeface="+mn-lt"/>
                          <a:ea typeface="+mn-ea"/>
                          <a:cs typeface="+mn-cs"/>
                        </a:rPr>
                        <a:t>b) Source of Inoculums</a:t>
                      </a:r>
                      <a:endParaRPr kumimoji="0" lang="en-US" sz="1800" kern="1200" dirty="0" smtClean="0">
                        <a:solidFill>
                          <a:schemeClr val="dk1"/>
                        </a:solidFill>
                        <a:latin typeface="+mn-lt"/>
                        <a:ea typeface="+mn-ea"/>
                        <a:cs typeface="+mn-cs"/>
                      </a:endParaRPr>
                    </a:p>
                    <a:p>
                      <a:pPr lvl="0"/>
                      <a:r>
                        <a:rPr kumimoji="0" lang="x-none" sz="1800" kern="1200" smtClean="0">
                          <a:solidFill>
                            <a:schemeClr val="dk1"/>
                          </a:solidFill>
                          <a:latin typeface="+mn-lt"/>
                          <a:ea typeface="+mn-ea"/>
                          <a:cs typeface="+mn-cs"/>
                        </a:rPr>
                        <a:t>Sowing and planting materials viz., seeds, tubers, bulbs, rhizomes.</a:t>
                      </a:r>
                      <a:endParaRPr kumimoji="0" lang="en-US" sz="1800" kern="1200" dirty="0" smtClean="0">
                        <a:solidFill>
                          <a:schemeClr val="dk1"/>
                        </a:solidFill>
                        <a:latin typeface="+mn-lt"/>
                        <a:ea typeface="+mn-ea"/>
                        <a:cs typeface="+mn-cs"/>
                      </a:endParaRPr>
                    </a:p>
                    <a:p>
                      <a:pPr marL="342900" lvl="0" indent="-342900">
                        <a:buFont typeface="Arial" pitchFamily="34" charset="0"/>
                        <a:buChar char="•"/>
                      </a:pPr>
                      <a:r>
                        <a:rPr kumimoji="0" lang="x-none" sz="1800" kern="1200" smtClean="0">
                          <a:solidFill>
                            <a:schemeClr val="dk1"/>
                          </a:solidFill>
                          <a:latin typeface="+mn-lt"/>
                          <a:ea typeface="+mn-ea"/>
                          <a:cs typeface="+mn-cs"/>
                        </a:rPr>
                        <a:t>Diseased plants in the field.</a:t>
                      </a:r>
                      <a:endParaRPr kumimoji="0" lang="en-US" sz="1800" kern="1200" dirty="0" smtClean="0">
                        <a:solidFill>
                          <a:schemeClr val="dk1"/>
                        </a:solidFill>
                        <a:latin typeface="+mn-lt"/>
                        <a:ea typeface="+mn-ea"/>
                        <a:cs typeface="+mn-cs"/>
                      </a:endParaRPr>
                    </a:p>
                    <a:p>
                      <a:pPr marL="342900" lvl="0" indent="-342900">
                        <a:buFont typeface="Arial" pitchFamily="34" charset="0"/>
                        <a:buChar char="•"/>
                      </a:pPr>
                      <a:r>
                        <a:rPr kumimoji="0" lang="x-none" sz="1800" kern="1200" smtClean="0">
                          <a:solidFill>
                            <a:schemeClr val="dk1"/>
                          </a:solidFill>
                          <a:latin typeface="+mn-lt"/>
                          <a:ea typeface="+mn-ea"/>
                          <a:cs typeface="+mn-cs"/>
                        </a:rPr>
                        <a:t>Debris left on the land or used in compost heaps.</a:t>
                      </a:r>
                      <a:endParaRPr kumimoji="0" lang="en-US" sz="1800" kern="1200" dirty="0" smtClean="0">
                        <a:solidFill>
                          <a:schemeClr val="dk1"/>
                        </a:solidFill>
                        <a:latin typeface="+mn-lt"/>
                        <a:ea typeface="+mn-ea"/>
                        <a:cs typeface="+mn-cs"/>
                      </a:endParaRPr>
                    </a:p>
                    <a:p>
                      <a:pPr marL="342900" lvl="0" indent="-342900">
                        <a:buFont typeface="Arial" pitchFamily="34" charset="0"/>
                        <a:buChar char="•"/>
                      </a:pPr>
                      <a:r>
                        <a:rPr kumimoji="0" lang="x-none" sz="1800" kern="1200" smtClean="0">
                          <a:solidFill>
                            <a:schemeClr val="dk1"/>
                          </a:solidFill>
                          <a:latin typeface="+mn-lt"/>
                          <a:ea typeface="+mn-ea"/>
                          <a:cs typeface="+mn-cs"/>
                        </a:rPr>
                        <a:t>Host plants in a dormant stage when conditions are not favorable.</a:t>
                      </a:r>
                      <a:endParaRPr kumimoji="0" lang="en-US" sz="1800" kern="1200" dirty="0" smtClean="0">
                        <a:solidFill>
                          <a:schemeClr val="dk1"/>
                        </a:solidFill>
                        <a:latin typeface="+mn-lt"/>
                        <a:ea typeface="+mn-ea"/>
                        <a:cs typeface="+mn-cs"/>
                      </a:endParaRPr>
                    </a:p>
                    <a:p>
                      <a:pPr marL="342900" lvl="0" indent="-342900">
                        <a:buFont typeface="Arial" pitchFamily="34" charset="0"/>
                        <a:buChar char="•"/>
                      </a:pPr>
                      <a:r>
                        <a:rPr kumimoji="0" lang="x-none" sz="1800" kern="1200" smtClean="0">
                          <a:solidFill>
                            <a:schemeClr val="dk1"/>
                          </a:solidFill>
                          <a:latin typeface="+mn-lt"/>
                          <a:ea typeface="+mn-ea"/>
                          <a:cs typeface="+mn-cs"/>
                        </a:rPr>
                        <a:t>Soil infected with certain soil borne pathogens.</a:t>
                      </a:r>
                      <a:endParaRPr lang="en-US" sz="2400" dirty="0">
                        <a:latin typeface="Arial Black" panose="020B0A04020102090204" pitchFamily="34" charset="0"/>
                      </a:endParaRPr>
                    </a:p>
                    <a:p>
                      <a:pPr algn="ctr"/>
                      <a:endParaRPr lang="en-US" sz="2400" dirty="0">
                        <a:solidFill>
                          <a:srgbClr val="00B0F0"/>
                        </a:solidFill>
                        <a:latin typeface="Arial Black" panose="020B0A04020102090204" pitchFamily="34" charset="0"/>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786774"/>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869546">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kumimoji="0" lang="en-US" sz="2400" b="1" kern="1200" dirty="0" smtClean="0">
                          <a:solidFill>
                            <a:schemeClr val="lt1"/>
                          </a:solidFill>
                          <a:latin typeface="Arial Black" pitchFamily="34" charset="0"/>
                          <a:ea typeface="+mn-ea"/>
                          <a:cs typeface="+mn-cs"/>
                        </a:rPr>
                        <a:t>Penetration</a:t>
                      </a:r>
                    </a:p>
                    <a:p>
                      <a:pPr algn="ctr"/>
                      <a:endParaRPr kumimoji="0" lang="en-US" sz="2800" b="1" kern="1200" dirty="0" smtClean="0">
                        <a:solidFill>
                          <a:schemeClr val="lt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902854">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endParaRPr kumimoji="0" lang="en-US" sz="1800" kern="1200" dirty="0" smtClean="0">
                        <a:solidFill>
                          <a:schemeClr val="dk1"/>
                        </a:solidFill>
                        <a:latin typeface="+mn-lt"/>
                        <a:ea typeface="+mn-ea"/>
                        <a:cs typeface="+mn-cs"/>
                      </a:endParaRPr>
                    </a:p>
                    <a:p>
                      <a:pPr marL="342900" indent="-342900">
                        <a:buFont typeface="Arial" pitchFamily="34" charset="0"/>
                        <a:buNone/>
                      </a:pPr>
                      <a:r>
                        <a:rPr kumimoji="0" lang="en-US" sz="1800" b="1" kern="1200" dirty="0" smtClean="0">
                          <a:solidFill>
                            <a:schemeClr val="dk1"/>
                          </a:solidFill>
                          <a:latin typeface="Arial Narrow" pitchFamily="34" charset="0"/>
                          <a:ea typeface="+mn-ea"/>
                          <a:cs typeface="+mn-cs"/>
                        </a:rPr>
                        <a:t>Penetration</a:t>
                      </a:r>
                      <a:r>
                        <a:rPr kumimoji="0" lang="en-US" sz="1800" kern="1200" dirty="0" smtClean="0">
                          <a:solidFill>
                            <a:schemeClr val="dk1"/>
                          </a:solidFill>
                          <a:latin typeface="Arial Narrow" pitchFamily="34" charset="0"/>
                          <a:ea typeface="+mn-ea"/>
                          <a:cs typeface="+mn-cs"/>
                        </a:rPr>
                        <a:t>: Entry of pathogen into host </a:t>
                      </a: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The penetration process has two phases:</a:t>
                      </a:r>
                    </a:p>
                    <a:p>
                      <a:pPr lvl="0"/>
                      <a:r>
                        <a:rPr kumimoji="0" lang="x-none" sz="1800" kern="1200" smtClean="0">
                          <a:solidFill>
                            <a:schemeClr val="dk1"/>
                          </a:solidFill>
                          <a:latin typeface="Arial Narrow" pitchFamily="34" charset="0"/>
                          <a:ea typeface="+mn-ea"/>
                          <a:cs typeface="+mn-cs"/>
                        </a:rPr>
                        <a:t>Pre penetration stage</a:t>
                      </a:r>
                      <a:endParaRPr kumimoji="0" lang="en-US" sz="1800" kern="1200" dirty="0" smtClean="0">
                        <a:solidFill>
                          <a:schemeClr val="dk1"/>
                        </a:solidFill>
                        <a:latin typeface="Arial Narrow" pitchFamily="34" charset="0"/>
                        <a:ea typeface="+mn-ea"/>
                        <a:cs typeface="+mn-cs"/>
                      </a:endParaRPr>
                    </a:p>
                    <a:p>
                      <a:pPr lvl="0"/>
                      <a:r>
                        <a:rPr kumimoji="0" lang="x-none" sz="1800" kern="1200" smtClean="0">
                          <a:solidFill>
                            <a:schemeClr val="dk1"/>
                          </a:solidFill>
                          <a:latin typeface="Arial Narrow" pitchFamily="34" charset="0"/>
                          <a:ea typeface="+mn-ea"/>
                          <a:cs typeface="+mn-cs"/>
                        </a:rPr>
                        <a:t>Penetration</a:t>
                      </a:r>
                      <a:endParaRPr kumimoji="0" lang="en-US" sz="1800" kern="1200" dirty="0" smtClean="0">
                        <a:solidFill>
                          <a:schemeClr val="dk1"/>
                        </a:solidFill>
                        <a:latin typeface="Arial Narrow" pitchFamily="34" charset="0"/>
                        <a:ea typeface="+mn-ea"/>
                        <a:cs typeface="+mn-cs"/>
                      </a:endParaRPr>
                    </a:p>
                    <a:p>
                      <a:r>
                        <a:rPr kumimoji="0" lang="en-US" sz="1800" b="1" kern="1200" dirty="0" err="1" smtClean="0">
                          <a:solidFill>
                            <a:schemeClr val="dk1"/>
                          </a:solidFill>
                          <a:latin typeface="Arial Narrow" pitchFamily="34" charset="0"/>
                          <a:ea typeface="+mn-ea"/>
                          <a:cs typeface="+mn-cs"/>
                        </a:rPr>
                        <a:t>i</a:t>
                      </a:r>
                      <a:r>
                        <a:rPr kumimoji="0" lang="en-US" sz="1800" b="1" kern="1200" dirty="0" smtClean="0">
                          <a:solidFill>
                            <a:schemeClr val="dk1"/>
                          </a:solidFill>
                          <a:latin typeface="Arial Narrow" pitchFamily="34" charset="0"/>
                          <a:ea typeface="+mn-ea"/>
                          <a:cs typeface="+mn-cs"/>
                        </a:rPr>
                        <a:t>) Pre penetration stage</a:t>
                      </a:r>
                      <a:endParaRPr kumimoji="0" lang="en-US" sz="1800" kern="1200" dirty="0" smtClean="0">
                        <a:solidFill>
                          <a:schemeClr val="dk1"/>
                        </a:solidFill>
                        <a:latin typeface="Arial Narrow" pitchFamily="34" charset="0"/>
                        <a:ea typeface="+mn-ea"/>
                        <a:cs typeface="+mn-cs"/>
                      </a:endParaRP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During the pre penetration stage the fungus </a:t>
                      </a:r>
                      <a:r>
                        <a:rPr kumimoji="0" lang="en-US" sz="1800" kern="1200" dirty="0" err="1" smtClean="0">
                          <a:solidFill>
                            <a:schemeClr val="dk1"/>
                          </a:solidFill>
                          <a:latin typeface="Arial Narrow" pitchFamily="34" charset="0"/>
                          <a:ea typeface="+mn-ea"/>
                          <a:cs typeface="+mn-cs"/>
                        </a:rPr>
                        <a:t>hyphae</a:t>
                      </a:r>
                      <a:r>
                        <a:rPr kumimoji="0" lang="en-US" sz="1800" kern="1200" dirty="0" smtClean="0">
                          <a:solidFill>
                            <a:schemeClr val="dk1"/>
                          </a:solidFill>
                          <a:latin typeface="Arial Narrow" pitchFamily="34" charset="0"/>
                          <a:ea typeface="+mn-ea"/>
                          <a:cs typeface="+mn-cs"/>
                        </a:rPr>
                        <a:t> attach with the host surface. </a:t>
                      </a: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The spores will germinate or spores to produce germ tube or infection threads. </a:t>
                      </a: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This stage may be abortive if environments do not favor growth of the </a:t>
                      </a:r>
                      <a:r>
                        <a:rPr kumimoji="0" lang="en-US" sz="1800" kern="1200" dirty="0" err="1" smtClean="0">
                          <a:solidFill>
                            <a:schemeClr val="dk1"/>
                          </a:solidFill>
                          <a:latin typeface="Arial Narrow" pitchFamily="34" charset="0"/>
                          <a:ea typeface="+mn-ea"/>
                          <a:cs typeface="+mn-cs"/>
                        </a:rPr>
                        <a:t>hypha</a:t>
                      </a:r>
                      <a:r>
                        <a:rPr kumimoji="0" lang="en-US" sz="1800" kern="1200" dirty="0" smtClean="0">
                          <a:solidFill>
                            <a:schemeClr val="dk1"/>
                          </a:solidFill>
                          <a:latin typeface="Arial Narrow" pitchFamily="34" charset="0"/>
                          <a:ea typeface="+mn-ea"/>
                          <a:cs typeface="+mn-cs"/>
                        </a:rPr>
                        <a:t> or germination of spores.</a:t>
                      </a:r>
                    </a:p>
                    <a:p>
                      <a:r>
                        <a:rPr kumimoji="0" lang="en-US" sz="1800" b="1" kern="1200" dirty="0" smtClean="0">
                          <a:solidFill>
                            <a:schemeClr val="dk1"/>
                          </a:solidFill>
                          <a:latin typeface="Arial Narrow" pitchFamily="34" charset="0"/>
                          <a:ea typeface="+mn-ea"/>
                          <a:cs typeface="+mn-cs"/>
                        </a:rPr>
                        <a:t>ii) Penetration</a:t>
                      </a:r>
                      <a:endParaRPr kumimoji="0" lang="en-US" sz="1800" kern="1200" dirty="0" smtClean="0">
                        <a:solidFill>
                          <a:schemeClr val="dk1"/>
                        </a:solidFill>
                        <a:latin typeface="Arial Narrow" pitchFamily="34" charset="0"/>
                        <a:ea typeface="+mn-ea"/>
                        <a:cs typeface="+mn-cs"/>
                      </a:endParaRP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During penetration, the infection thread enters the host by any of the following methods</a:t>
                      </a:r>
                    </a:p>
                    <a:p>
                      <a:pPr marL="342900" indent="-342900">
                        <a:buFont typeface="Arial" pitchFamily="34" charset="0"/>
                        <a:buNone/>
                      </a:pPr>
                      <a:r>
                        <a:rPr kumimoji="0" lang="en-US" sz="1800" kern="1200" dirty="0" smtClean="0">
                          <a:solidFill>
                            <a:schemeClr val="dk1"/>
                          </a:solidFill>
                          <a:latin typeface="Arial Narrow" pitchFamily="34" charset="0"/>
                          <a:ea typeface="+mn-ea"/>
                          <a:cs typeface="+mn-cs"/>
                        </a:rPr>
                        <a:t>a) Entry through natural openings like stomata &amp; lenticels.</a:t>
                      </a:r>
                    </a:p>
                    <a:p>
                      <a:pPr marL="342900" indent="-342900">
                        <a:buFont typeface="Arial" pitchFamily="34" charset="0"/>
                        <a:buNone/>
                      </a:pPr>
                      <a:r>
                        <a:rPr kumimoji="0" lang="en-US" sz="1800" kern="1200" dirty="0" smtClean="0">
                          <a:solidFill>
                            <a:schemeClr val="dk1"/>
                          </a:solidFill>
                          <a:latin typeface="Arial Narrow" pitchFamily="34" charset="0"/>
                          <a:ea typeface="+mn-ea"/>
                          <a:cs typeface="+mn-cs"/>
                        </a:rPr>
                        <a:t>b) Entry through rupture of the host surface due to development of organs like prop roots.</a:t>
                      </a:r>
                    </a:p>
                    <a:p>
                      <a:pPr marL="342900" indent="-342900">
                        <a:buFont typeface="Arial" pitchFamily="34" charset="0"/>
                        <a:buNone/>
                      </a:pPr>
                      <a:r>
                        <a:rPr kumimoji="0" lang="en-US" sz="1800" kern="1200" dirty="0" smtClean="0">
                          <a:solidFill>
                            <a:schemeClr val="dk1"/>
                          </a:solidFill>
                          <a:latin typeface="Arial Narrow" pitchFamily="34" charset="0"/>
                          <a:ea typeface="+mn-ea"/>
                          <a:cs typeface="+mn-cs"/>
                        </a:rPr>
                        <a:t>c) Entry through wounds due to mechanical injury or insect injury.</a:t>
                      </a:r>
                    </a:p>
                    <a:p>
                      <a:pPr marL="342900" indent="-342900">
                        <a:buFont typeface="Arial" pitchFamily="34" charset="0"/>
                        <a:buNone/>
                      </a:pPr>
                      <a:r>
                        <a:rPr kumimoji="0" lang="en-US" sz="1800" kern="1200" dirty="0" smtClean="0">
                          <a:solidFill>
                            <a:schemeClr val="dk1"/>
                          </a:solidFill>
                          <a:latin typeface="Arial Narrow" pitchFamily="34" charset="0"/>
                          <a:ea typeface="+mn-ea"/>
                          <a:cs typeface="+mn-cs"/>
                        </a:rPr>
                        <a:t>d) </a:t>
                      </a:r>
                      <a:r>
                        <a:rPr kumimoji="0" lang="en-US" sz="1800" b="1" kern="1200" dirty="0" smtClean="0">
                          <a:solidFill>
                            <a:schemeClr val="dk1"/>
                          </a:solidFill>
                          <a:latin typeface="Arial Narrow" pitchFamily="34" charset="0"/>
                          <a:ea typeface="+mn-ea"/>
                          <a:cs typeface="+mn-cs"/>
                        </a:rPr>
                        <a:t>Direct penetration</a:t>
                      </a: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 Pathogens penetrate plant surfaces by direct penetration. </a:t>
                      </a: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Some fungi penetrate tissues in one way only, others</a:t>
                      </a: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 Bacteria enter plant mostly through wounds, less frequently through natural opening and never directly. </a:t>
                      </a:r>
                    </a:p>
                    <a:p>
                      <a:pPr marL="342900" indent="-342900">
                        <a:buFont typeface="Arial" pitchFamily="34" charset="0"/>
                        <a:buChar char="•"/>
                      </a:pPr>
                      <a:r>
                        <a:rPr kumimoji="0" lang="en-US" sz="1800" kern="1200" dirty="0" err="1" smtClean="0">
                          <a:solidFill>
                            <a:schemeClr val="dk1"/>
                          </a:solidFill>
                          <a:latin typeface="Arial Narrow" pitchFamily="34" charset="0"/>
                          <a:ea typeface="+mn-ea"/>
                          <a:cs typeface="+mn-cs"/>
                        </a:rPr>
                        <a:t>Viruces</a:t>
                      </a:r>
                      <a:r>
                        <a:rPr kumimoji="0" lang="en-US" sz="1800" kern="1200" dirty="0" smtClean="0">
                          <a:solidFill>
                            <a:schemeClr val="dk1"/>
                          </a:solidFill>
                          <a:latin typeface="Arial Narrow" pitchFamily="34" charset="0"/>
                          <a:ea typeface="+mn-ea"/>
                          <a:cs typeface="+mn-cs"/>
                        </a:rPr>
                        <a:t>,  </a:t>
                      </a:r>
                      <a:r>
                        <a:rPr kumimoji="0" lang="en-US" sz="1800" kern="1200" dirty="0" err="1" smtClean="0">
                          <a:solidFill>
                            <a:schemeClr val="dk1"/>
                          </a:solidFill>
                          <a:latin typeface="Arial Narrow" pitchFamily="34" charset="0"/>
                          <a:ea typeface="+mn-ea"/>
                          <a:cs typeface="+mn-cs"/>
                        </a:rPr>
                        <a:t>viroids</a:t>
                      </a:r>
                      <a:r>
                        <a:rPr kumimoji="0" lang="en-US" sz="1800" kern="1200" dirty="0" smtClean="0">
                          <a:solidFill>
                            <a:schemeClr val="dk1"/>
                          </a:solidFill>
                          <a:latin typeface="Arial Narrow" pitchFamily="34" charset="0"/>
                          <a:ea typeface="+mn-ea"/>
                          <a:cs typeface="+mn-cs"/>
                        </a:rPr>
                        <a:t>,  </a:t>
                      </a:r>
                      <a:r>
                        <a:rPr kumimoji="0" lang="en-US" sz="1800" kern="1200" dirty="0" err="1" smtClean="0">
                          <a:solidFill>
                            <a:schemeClr val="dk1"/>
                          </a:solidFill>
                          <a:latin typeface="Arial Narrow" pitchFamily="34" charset="0"/>
                          <a:ea typeface="+mn-ea"/>
                          <a:cs typeface="+mn-cs"/>
                        </a:rPr>
                        <a:t>mollicutes</a:t>
                      </a:r>
                      <a:r>
                        <a:rPr kumimoji="0" lang="en-US" sz="1800" kern="1200" dirty="0" smtClean="0">
                          <a:solidFill>
                            <a:schemeClr val="dk1"/>
                          </a:solidFill>
                          <a:latin typeface="Arial Narrow" pitchFamily="34" charset="0"/>
                          <a:ea typeface="+mn-ea"/>
                          <a:cs typeface="+mn-cs"/>
                        </a:rPr>
                        <a:t> and protozoa enter through wound made by vectors, </a:t>
                      </a:r>
                    </a:p>
                    <a:p>
                      <a:pPr marL="342900" indent="-342900">
                        <a:buFont typeface="Arial" pitchFamily="34" charset="0"/>
                        <a:buChar char="•"/>
                      </a:pPr>
                      <a:r>
                        <a:rPr kumimoji="0" lang="en-US" sz="1800" kern="1200" dirty="0" smtClean="0">
                          <a:solidFill>
                            <a:schemeClr val="dk1"/>
                          </a:solidFill>
                          <a:latin typeface="Arial Narrow" pitchFamily="34" charset="0"/>
                          <a:ea typeface="+mn-ea"/>
                          <a:cs typeface="+mn-cs"/>
                        </a:rPr>
                        <a:t>Nematodes enter plants by direct penetration and sometimes through natural openings. </a:t>
                      </a:r>
                    </a:p>
                    <a:p>
                      <a:pPr marL="342900" indent="-342900">
                        <a:buFont typeface="Arial" pitchFamily="34" charset="0"/>
                        <a:buChar char="•"/>
                      </a:pPr>
                      <a:r>
                        <a:rPr kumimoji="0" lang="en-US" sz="1800" b="1" kern="1200" dirty="0" smtClean="0">
                          <a:solidFill>
                            <a:srgbClr val="FF0000"/>
                          </a:solidFill>
                          <a:latin typeface="Arial Narrow" pitchFamily="34" charset="0"/>
                          <a:ea typeface="+mn-ea"/>
                          <a:cs typeface="+mn-cs"/>
                        </a:rPr>
                        <a:t>Penetration does not always lead to infection.</a:t>
                      </a:r>
                    </a:p>
                    <a:p>
                      <a:pPr algn="ctr"/>
                      <a:endParaRPr lang="en-US" sz="2400" dirty="0">
                        <a:solidFill>
                          <a:srgbClr val="00B0F0"/>
                        </a:solidFill>
                        <a:latin typeface="Arial Narrow" pitchFamily="34" charset="0"/>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026398"/>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800" b="1" kern="1200" dirty="0" smtClean="0">
                          <a:solidFill>
                            <a:srgbClr val="FFFF00"/>
                          </a:solidFill>
                          <a:latin typeface="+mn-lt"/>
                          <a:ea typeface="+mn-ea"/>
                          <a:cs typeface="+mn-cs"/>
                        </a:rPr>
                        <a:t>Infection</a:t>
                      </a:r>
                      <a:endParaRPr kumimoji="0" lang="en-US" sz="2800" kern="1200" dirty="0" smtClean="0">
                        <a:solidFill>
                          <a:srgbClr val="FFFF00"/>
                        </a:solidFill>
                        <a:latin typeface="+mn-lt"/>
                        <a:ea typeface="+mn-ea"/>
                        <a:cs typeface="+mn-cs"/>
                      </a:endParaRPr>
                    </a:p>
                    <a:p>
                      <a:pPr algn="ctr"/>
                      <a:endParaRPr kumimoji="0" lang="en-US" sz="2800" b="1" kern="1200" dirty="0">
                        <a:solidFill>
                          <a:schemeClr val="lt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Infection is the process by which pathogen </a:t>
                      </a:r>
                      <a:r>
                        <a:rPr kumimoji="0" lang="en-US" sz="2400" kern="1200" dirty="0" smtClean="0">
                          <a:solidFill>
                            <a:srgbClr val="7030A0"/>
                          </a:solidFill>
                          <a:latin typeface="Arial Narrow" pitchFamily="34" charset="0"/>
                          <a:ea typeface="+mn-ea"/>
                          <a:cs typeface="+mn-cs"/>
                        </a:rPr>
                        <a:t>establish contact </a:t>
                      </a:r>
                      <a:r>
                        <a:rPr kumimoji="0" lang="en-US" sz="2400" kern="1200" dirty="0" smtClean="0">
                          <a:solidFill>
                            <a:schemeClr val="dk1"/>
                          </a:solidFill>
                          <a:latin typeface="Arial Narrow" pitchFamily="34" charset="0"/>
                          <a:ea typeface="+mn-ea"/>
                          <a:cs typeface="+mn-cs"/>
                        </a:rPr>
                        <a:t>with the susceptible cells or tissues of the host and take nutrient from them. </a:t>
                      </a:r>
                    </a:p>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During infection pathogens grow or multiply or both within the plant tissues and invade and colonize the plant to a lesser or greater extent. </a:t>
                      </a:r>
                    </a:p>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Invasion of the plant tissues by the pathogen and growth and reproduction of the pathogen (colonization) in or on infected tissues are actual two concurrent sub stages of disease development within the stage of infection.</a:t>
                      </a:r>
                    </a:p>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Successful infections result in the </a:t>
                      </a:r>
                      <a:r>
                        <a:rPr kumimoji="0" lang="en-US" sz="2400" kern="1200" dirty="0" smtClean="0">
                          <a:solidFill>
                            <a:srgbClr val="7030A0"/>
                          </a:solidFill>
                          <a:latin typeface="Arial Narrow" pitchFamily="34" charset="0"/>
                          <a:ea typeface="+mn-ea"/>
                          <a:cs typeface="+mn-cs"/>
                        </a:rPr>
                        <a:t>appearance of symptom </a:t>
                      </a:r>
                      <a:r>
                        <a:rPr kumimoji="0" lang="en-US" sz="2400" kern="1200" dirty="0" smtClean="0">
                          <a:solidFill>
                            <a:schemeClr val="dk1"/>
                          </a:solidFill>
                          <a:latin typeface="Arial Narrow" pitchFamily="34" charset="0"/>
                          <a:ea typeface="+mn-ea"/>
                          <a:cs typeface="+mn-cs"/>
                        </a:rPr>
                        <a:t>on the host plant. </a:t>
                      </a:r>
                    </a:p>
                    <a:p>
                      <a:pPr marL="342900" indent="-342900">
                        <a:buFont typeface="Arial" pitchFamily="34" charset="0"/>
                        <a:buChar char="•"/>
                      </a:pPr>
                      <a:r>
                        <a:rPr kumimoji="0" lang="en-US" sz="2400" kern="1200" dirty="0" smtClean="0">
                          <a:solidFill>
                            <a:schemeClr val="dk1"/>
                          </a:solidFill>
                          <a:latin typeface="Arial Narrow" pitchFamily="34" charset="0"/>
                          <a:ea typeface="+mn-ea"/>
                          <a:cs typeface="+mn-cs"/>
                        </a:rPr>
                        <a:t>In most plant diseases, symptoms appear from a few days to few weeks after inoculation.</a:t>
                      </a:r>
                    </a:p>
                    <a:p>
                      <a:endParaRPr kumimoji="0" lang="en-US" sz="2400" kern="1200" dirty="0" smtClean="0">
                        <a:solidFill>
                          <a:schemeClr val="dk1"/>
                        </a:solidFill>
                        <a:latin typeface="Arial Narrow"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8031480"/>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800" b="1" kern="1200" dirty="0" smtClean="0">
                          <a:solidFill>
                            <a:srgbClr val="FFFF00"/>
                          </a:solidFill>
                          <a:latin typeface="Arial Black" pitchFamily="34" charset="0"/>
                          <a:ea typeface="+mn-ea"/>
                          <a:cs typeface="+mn-cs"/>
                        </a:rPr>
                        <a:t>Colonization</a:t>
                      </a:r>
                      <a:endParaRPr kumimoji="0" lang="en-US" sz="2800" kern="1200" dirty="0" smtClean="0">
                        <a:solidFill>
                          <a:srgbClr val="FFFF00"/>
                        </a:solidFill>
                        <a:latin typeface="Arial Black" pitchFamily="34" charset="0"/>
                        <a:ea typeface="+mn-ea"/>
                        <a:cs typeface="+mn-cs"/>
                      </a:endParaRPr>
                    </a:p>
                    <a:p>
                      <a:pPr algn="ctr"/>
                      <a:endParaRPr kumimoji="0" lang="en-US" sz="2800" b="1" kern="1200" dirty="0">
                        <a:solidFill>
                          <a:schemeClr val="lt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Various pathogen invade hosts in different ways and to different extents. </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Most </a:t>
                      </a:r>
                      <a:r>
                        <a:rPr kumimoji="0" lang="en-US" sz="2400" kern="1200" dirty="0" smtClean="0">
                          <a:solidFill>
                            <a:srgbClr val="7030A0"/>
                          </a:solidFill>
                          <a:latin typeface="Arial Narrow" pitchFamily="34" charset="0"/>
                          <a:ea typeface="+mn-ea"/>
                          <a:cs typeface="+mn-cs"/>
                        </a:rPr>
                        <a:t>FUNGI</a:t>
                      </a:r>
                      <a:r>
                        <a:rPr kumimoji="0" lang="en-US" sz="2400" kern="1200" dirty="0" smtClean="0">
                          <a:solidFill>
                            <a:schemeClr val="dk1"/>
                          </a:solidFill>
                          <a:latin typeface="Arial Narrow" pitchFamily="34" charset="0"/>
                          <a:ea typeface="+mn-ea"/>
                          <a:cs typeface="+mn-cs"/>
                        </a:rPr>
                        <a:t> spread into all the tissues of the plant organs they infect, either by grown directly through the cells as an </a:t>
                      </a:r>
                      <a:r>
                        <a:rPr kumimoji="0" lang="en-US" sz="2400" kern="1200" dirty="0" smtClean="0">
                          <a:solidFill>
                            <a:srgbClr val="7030A0"/>
                          </a:solidFill>
                          <a:latin typeface="Arial Narrow" pitchFamily="34" charset="0"/>
                          <a:ea typeface="+mn-ea"/>
                          <a:cs typeface="+mn-cs"/>
                        </a:rPr>
                        <a:t>intracellular </a:t>
                      </a:r>
                      <a:r>
                        <a:rPr kumimoji="0" lang="en-US" sz="2400" kern="1200" dirty="0" smtClean="0">
                          <a:solidFill>
                            <a:schemeClr val="dk1"/>
                          </a:solidFill>
                          <a:latin typeface="Arial Narrow" pitchFamily="34" charset="0"/>
                          <a:ea typeface="+mn-ea"/>
                          <a:cs typeface="+mn-cs"/>
                        </a:rPr>
                        <a:t>mycelium or by growing between the cells as an </a:t>
                      </a:r>
                      <a:r>
                        <a:rPr kumimoji="0" lang="en-US" sz="2400" kern="1200" dirty="0" smtClean="0">
                          <a:solidFill>
                            <a:srgbClr val="7030A0"/>
                          </a:solidFill>
                          <a:latin typeface="Arial Narrow" pitchFamily="34" charset="0"/>
                          <a:ea typeface="+mn-ea"/>
                          <a:cs typeface="+mn-cs"/>
                        </a:rPr>
                        <a:t>intercellular</a:t>
                      </a:r>
                      <a:r>
                        <a:rPr kumimoji="0" lang="en-US" sz="2400" kern="1200" dirty="0" smtClean="0">
                          <a:solidFill>
                            <a:schemeClr val="dk1"/>
                          </a:solidFill>
                          <a:latin typeface="Arial Narrow" pitchFamily="34" charset="0"/>
                          <a:ea typeface="+mn-ea"/>
                          <a:cs typeface="+mn-cs"/>
                        </a:rPr>
                        <a:t> mycelium. </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The </a:t>
                      </a:r>
                      <a:r>
                        <a:rPr kumimoji="0" lang="en-US" sz="2400" kern="1200" dirty="0" smtClean="0">
                          <a:solidFill>
                            <a:srgbClr val="7030A0"/>
                          </a:solidFill>
                          <a:latin typeface="Arial Narrow" pitchFamily="34" charset="0"/>
                          <a:ea typeface="+mn-ea"/>
                          <a:cs typeface="+mn-cs"/>
                        </a:rPr>
                        <a:t>FUNGI</a:t>
                      </a:r>
                      <a:r>
                        <a:rPr kumimoji="0" lang="en-US" sz="2400" kern="1200" dirty="0" smtClean="0">
                          <a:solidFill>
                            <a:schemeClr val="dk1"/>
                          </a:solidFill>
                          <a:latin typeface="Arial Narrow" pitchFamily="34" charset="0"/>
                          <a:ea typeface="+mn-ea"/>
                          <a:cs typeface="+mn-cs"/>
                        </a:rPr>
                        <a:t> that cause vascular wilts invade the xylem vessels of plants. </a:t>
                      </a:r>
                    </a:p>
                    <a:p>
                      <a:pPr marL="342900" indent="-342900" algn="just">
                        <a:buFont typeface="Arial" pitchFamily="34" charset="0"/>
                        <a:buChar char="•"/>
                      </a:pPr>
                      <a:r>
                        <a:rPr kumimoji="0" lang="en-US" sz="2400" kern="1200" dirty="0" smtClean="0">
                          <a:solidFill>
                            <a:srgbClr val="7030A0"/>
                          </a:solidFill>
                          <a:latin typeface="Arial Narrow" pitchFamily="34" charset="0"/>
                          <a:ea typeface="+mn-ea"/>
                          <a:cs typeface="+mn-cs"/>
                        </a:rPr>
                        <a:t>BACTERIA</a:t>
                      </a:r>
                      <a:r>
                        <a:rPr kumimoji="0" lang="en-US" sz="2400" kern="1200" dirty="0" smtClean="0">
                          <a:solidFill>
                            <a:schemeClr val="dk1"/>
                          </a:solidFill>
                          <a:latin typeface="Arial Narrow" pitchFamily="34" charset="0"/>
                          <a:ea typeface="+mn-ea"/>
                          <a:cs typeface="+mn-cs"/>
                        </a:rPr>
                        <a:t> invade tissues </a:t>
                      </a:r>
                      <a:r>
                        <a:rPr kumimoji="0" lang="en-US" sz="2400" kern="1200" dirty="0" err="1" smtClean="0">
                          <a:solidFill>
                            <a:schemeClr val="dk1"/>
                          </a:solidFill>
                          <a:latin typeface="Arial Narrow" pitchFamily="34" charset="0"/>
                          <a:ea typeface="+mn-ea"/>
                          <a:cs typeface="+mn-cs"/>
                        </a:rPr>
                        <a:t>intercellularly</a:t>
                      </a:r>
                      <a:r>
                        <a:rPr kumimoji="0" lang="en-US" sz="2400" kern="1200" baseline="0" dirty="0" smtClean="0">
                          <a:solidFill>
                            <a:schemeClr val="dk1"/>
                          </a:solidFill>
                          <a:latin typeface="Arial Narrow" pitchFamily="34" charset="0"/>
                          <a:ea typeface="+mn-ea"/>
                          <a:cs typeface="+mn-cs"/>
                        </a:rPr>
                        <a:t> and </a:t>
                      </a:r>
                      <a:r>
                        <a:rPr kumimoji="0" lang="en-US" sz="2400" kern="1200" dirty="0" smtClean="0">
                          <a:solidFill>
                            <a:schemeClr val="dk1"/>
                          </a:solidFill>
                          <a:latin typeface="Arial Narrow" pitchFamily="34" charset="0"/>
                          <a:ea typeface="+mn-ea"/>
                          <a:cs typeface="+mn-cs"/>
                        </a:rPr>
                        <a:t>also grow intracellular. Bacteria causing vascular wilt, invade the xylem vessels. </a:t>
                      </a:r>
                    </a:p>
                    <a:p>
                      <a:pPr marL="342900" indent="-342900" algn="just">
                        <a:buFont typeface="Arial" pitchFamily="34" charset="0"/>
                        <a:buChar char="•"/>
                      </a:pPr>
                      <a:r>
                        <a:rPr kumimoji="0" lang="en-US" sz="2400" kern="1200" dirty="0" smtClean="0">
                          <a:solidFill>
                            <a:srgbClr val="7030A0"/>
                          </a:solidFill>
                          <a:latin typeface="Arial Narrow" pitchFamily="34" charset="0"/>
                          <a:ea typeface="+mn-ea"/>
                          <a:cs typeface="+mn-cs"/>
                        </a:rPr>
                        <a:t>Viruses, </a:t>
                      </a:r>
                      <a:r>
                        <a:rPr kumimoji="0" lang="en-US" sz="2400" kern="1200" dirty="0" err="1" smtClean="0">
                          <a:solidFill>
                            <a:srgbClr val="7030A0"/>
                          </a:solidFill>
                          <a:latin typeface="Arial Narrow" pitchFamily="34" charset="0"/>
                          <a:ea typeface="+mn-ea"/>
                          <a:cs typeface="+mn-cs"/>
                        </a:rPr>
                        <a:t>viroids</a:t>
                      </a:r>
                      <a:r>
                        <a:rPr kumimoji="0" lang="en-US" sz="2400" kern="1200" dirty="0" smtClean="0">
                          <a:solidFill>
                            <a:srgbClr val="7030A0"/>
                          </a:solidFill>
                          <a:latin typeface="Arial Narrow" pitchFamily="34" charset="0"/>
                          <a:ea typeface="+mn-ea"/>
                          <a:cs typeface="+mn-cs"/>
                        </a:rPr>
                        <a:t>, </a:t>
                      </a:r>
                      <a:r>
                        <a:rPr kumimoji="0" lang="en-US" sz="2400" kern="1200" dirty="0" err="1" smtClean="0">
                          <a:solidFill>
                            <a:srgbClr val="7030A0"/>
                          </a:solidFill>
                          <a:latin typeface="Arial Narrow" pitchFamily="34" charset="0"/>
                          <a:ea typeface="+mn-ea"/>
                          <a:cs typeface="+mn-cs"/>
                        </a:rPr>
                        <a:t>mollicutes</a:t>
                      </a:r>
                      <a:r>
                        <a:rPr kumimoji="0" lang="en-US" sz="2400" kern="1200" dirty="0" smtClean="0">
                          <a:solidFill>
                            <a:srgbClr val="7030A0"/>
                          </a:solidFill>
                          <a:latin typeface="Arial Narrow" pitchFamily="34" charset="0"/>
                          <a:ea typeface="+mn-ea"/>
                          <a:cs typeface="+mn-cs"/>
                        </a:rPr>
                        <a:t>, </a:t>
                      </a:r>
                      <a:r>
                        <a:rPr kumimoji="0" lang="en-US" sz="2400" kern="1200" dirty="0" err="1" smtClean="0">
                          <a:solidFill>
                            <a:srgbClr val="7030A0"/>
                          </a:solidFill>
                          <a:latin typeface="Arial Narrow" pitchFamily="34" charset="0"/>
                          <a:ea typeface="+mn-ea"/>
                          <a:cs typeface="+mn-cs"/>
                        </a:rPr>
                        <a:t>fastidiou</a:t>
                      </a:r>
                      <a:r>
                        <a:rPr kumimoji="0" lang="en-US" sz="2400" kern="1200" dirty="0" smtClean="0">
                          <a:solidFill>
                            <a:srgbClr val="7030A0"/>
                          </a:solidFill>
                          <a:latin typeface="Arial Narrow" pitchFamily="34" charset="0"/>
                          <a:ea typeface="+mn-ea"/>
                          <a:cs typeface="+mn-cs"/>
                        </a:rPr>
                        <a:t> bacteria and protozoa </a:t>
                      </a:r>
                      <a:r>
                        <a:rPr kumimoji="0" lang="en-US" sz="2400" kern="1200" dirty="0" smtClean="0">
                          <a:solidFill>
                            <a:schemeClr val="dk1"/>
                          </a:solidFill>
                          <a:latin typeface="Arial Narrow" pitchFamily="34" charset="0"/>
                          <a:ea typeface="+mn-ea"/>
                          <a:cs typeface="+mn-cs"/>
                        </a:rPr>
                        <a:t>invade tissues by moving from cell to cell </a:t>
                      </a:r>
                      <a:r>
                        <a:rPr kumimoji="0" lang="en-US" sz="2400" kern="1200" dirty="0" err="1" smtClean="0">
                          <a:solidFill>
                            <a:schemeClr val="dk1"/>
                          </a:solidFill>
                          <a:latin typeface="Arial Narrow" pitchFamily="34" charset="0"/>
                          <a:ea typeface="+mn-ea"/>
                          <a:cs typeface="+mn-cs"/>
                        </a:rPr>
                        <a:t>intercelluarly</a:t>
                      </a:r>
                      <a:r>
                        <a:rPr kumimoji="0" lang="en-US" sz="2400" kern="1200" dirty="0" smtClean="0">
                          <a:solidFill>
                            <a:schemeClr val="dk1"/>
                          </a:solidFill>
                          <a:latin typeface="Arial Narrow" pitchFamily="34" charset="0"/>
                          <a:ea typeface="+mn-ea"/>
                          <a:cs typeface="+mn-cs"/>
                        </a:rPr>
                        <a:t> .</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Viruses and </a:t>
                      </a:r>
                      <a:r>
                        <a:rPr kumimoji="0" lang="en-US" sz="2400" kern="1200" dirty="0" err="1" smtClean="0">
                          <a:solidFill>
                            <a:schemeClr val="dk1"/>
                          </a:solidFill>
                          <a:latin typeface="Arial Narrow" pitchFamily="34" charset="0"/>
                          <a:ea typeface="+mn-ea"/>
                          <a:cs typeface="+mn-cs"/>
                        </a:rPr>
                        <a:t>viroids</a:t>
                      </a:r>
                      <a:r>
                        <a:rPr kumimoji="0" lang="en-US" sz="2400" kern="1200" dirty="0" smtClean="0">
                          <a:solidFill>
                            <a:schemeClr val="dk1"/>
                          </a:solidFill>
                          <a:latin typeface="Arial Narrow" pitchFamily="34" charset="0"/>
                          <a:ea typeface="+mn-ea"/>
                          <a:cs typeface="+mn-cs"/>
                        </a:rPr>
                        <a:t> invade all types of living plant cells,</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 </a:t>
                      </a:r>
                      <a:r>
                        <a:rPr kumimoji="0" lang="en-US" sz="2400" kern="1200" dirty="0" smtClean="0">
                          <a:solidFill>
                            <a:srgbClr val="7030A0"/>
                          </a:solidFill>
                          <a:latin typeface="Arial Narrow" pitchFamily="34" charset="0"/>
                          <a:ea typeface="+mn-ea"/>
                          <a:cs typeface="+mn-cs"/>
                        </a:rPr>
                        <a:t>MOLLICUTES AND PROTOZOA </a:t>
                      </a:r>
                      <a:r>
                        <a:rPr kumimoji="0" lang="en-US" sz="2400" kern="1200" dirty="0" smtClean="0">
                          <a:solidFill>
                            <a:schemeClr val="dk1"/>
                          </a:solidFill>
                          <a:latin typeface="Arial Narrow" pitchFamily="34" charset="0"/>
                          <a:ea typeface="+mn-ea"/>
                          <a:cs typeface="+mn-cs"/>
                        </a:rPr>
                        <a:t>invade phloem sieve tubes and perhaps a few adjacent phloem </a:t>
                      </a:r>
                      <a:r>
                        <a:rPr kumimoji="0" lang="en-US" sz="2400" kern="1200" dirty="0" err="1" smtClean="0">
                          <a:solidFill>
                            <a:schemeClr val="dk1"/>
                          </a:solidFill>
                          <a:latin typeface="Arial Narrow" pitchFamily="34" charset="0"/>
                          <a:ea typeface="+mn-ea"/>
                          <a:cs typeface="+mn-cs"/>
                        </a:rPr>
                        <a:t>parenchymatous</a:t>
                      </a:r>
                      <a:r>
                        <a:rPr kumimoji="0" lang="en-US" sz="2400" kern="1200" dirty="0" smtClean="0">
                          <a:solidFill>
                            <a:schemeClr val="dk1"/>
                          </a:solidFill>
                          <a:latin typeface="Arial Narrow" pitchFamily="34" charset="0"/>
                          <a:ea typeface="+mn-ea"/>
                          <a:cs typeface="+mn-cs"/>
                        </a:rPr>
                        <a:t> cells.</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Most </a:t>
                      </a:r>
                      <a:r>
                        <a:rPr kumimoji="0" lang="en-US" sz="2400" kern="1200" dirty="0" smtClean="0">
                          <a:solidFill>
                            <a:srgbClr val="7030A0"/>
                          </a:solidFill>
                          <a:latin typeface="Arial Narrow" pitchFamily="34" charset="0"/>
                          <a:ea typeface="+mn-ea"/>
                          <a:cs typeface="+mn-cs"/>
                        </a:rPr>
                        <a:t>NEMATODES</a:t>
                      </a:r>
                      <a:r>
                        <a:rPr kumimoji="0" lang="en-US" sz="2400" kern="1200" dirty="0" smtClean="0">
                          <a:solidFill>
                            <a:schemeClr val="dk1"/>
                          </a:solidFill>
                          <a:latin typeface="Arial Narrow" pitchFamily="34" charset="0"/>
                          <a:ea typeface="+mn-ea"/>
                          <a:cs typeface="+mn-cs"/>
                        </a:rPr>
                        <a:t> invade tissues </a:t>
                      </a:r>
                      <a:r>
                        <a:rPr kumimoji="0" lang="en-US" sz="2400" kern="1200" dirty="0" err="1" smtClean="0">
                          <a:solidFill>
                            <a:schemeClr val="dk1"/>
                          </a:solidFill>
                          <a:latin typeface="Arial Narrow" pitchFamily="34" charset="0"/>
                          <a:ea typeface="+mn-ea"/>
                          <a:cs typeface="+mn-cs"/>
                        </a:rPr>
                        <a:t>intercellularly</a:t>
                      </a:r>
                      <a:r>
                        <a:rPr kumimoji="0" lang="en-US" sz="2400" kern="1200" dirty="0" smtClean="0">
                          <a:solidFill>
                            <a:schemeClr val="dk1"/>
                          </a:solidFill>
                          <a:latin typeface="Arial Narrow" pitchFamily="34" charset="0"/>
                          <a:ea typeface="+mn-ea"/>
                          <a:cs typeface="+mn-cs"/>
                        </a:rPr>
                        <a:t>, but some can invade </a:t>
                      </a:r>
                      <a:r>
                        <a:rPr kumimoji="0" lang="en-US" sz="2400" kern="1200" dirty="0" err="1" smtClean="0">
                          <a:solidFill>
                            <a:schemeClr val="dk1"/>
                          </a:solidFill>
                          <a:latin typeface="Arial Narrow" pitchFamily="34" charset="0"/>
                          <a:ea typeface="+mn-ea"/>
                          <a:cs typeface="+mn-cs"/>
                        </a:rPr>
                        <a:t>intracellularly</a:t>
                      </a:r>
                      <a:r>
                        <a:rPr kumimoji="0" lang="en-US" sz="2400" kern="1200" dirty="0" smtClean="0">
                          <a:solidFill>
                            <a:schemeClr val="dk1"/>
                          </a:solidFill>
                          <a:latin typeface="Arial Narrow" pitchFamily="34" charset="0"/>
                          <a:ea typeface="+mn-ea"/>
                          <a:cs typeface="+mn-cs"/>
                        </a:rPr>
                        <a:t>-</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Many nematodes do not invade cells or tissues at all but feed by piercing epidermal cells with their styles.</a:t>
                      </a:r>
                    </a:p>
                    <a:p>
                      <a:pPr algn="just"/>
                      <a:endParaRPr kumimoji="0" lang="en-US" sz="2400" kern="1200" dirty="0" smtClean="0">
                        <a:solidFill>
                          <a:schemeClr val="dk1"/>
                        </a:solidFill>
                        <a:latin typeface="Arial Narrow"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940040"/>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800" b="1" kern="1200" dirty="0" smtClean="0">
                          <a:solidFill>
                            <a:srgbClr val="FFFF00"/>
                          </a:solidFill>
                          <a:latin typeface="+mn-lt"/>
                          <a:ea typeface="+mn-ea"/>
                          <a:cs typeface="+mn-cs"/>
                        </a:rPr>
                        <a:t>Growth and reproduction of the pathogen</a:t>
                      </a:r>
                      <a:endParaRPr kumimoji="0" lang="en-US" sz="2800" kern="1200" dirty="0" smtClean="0">
                        <a:solidFill>
                          <a:srgbClr val="FFFF00"/>
                        </a:solidFill>
                        <a:latin typeface="+mn-lt"/>
                        <a:ea typeface="+mn-ea"/>
                        <a:cs typeface="+mn-cs"/>
                      </a:endParaRPr>
                    </a:p>
                    <a:p>
                      <a:pPr algn="ctr"/>
                      <a:endParaRPr kumimoji="0" lang="en-US" sz="2800" b="1" kern="1200" dirty="0">
                        <a:solidFill>
                          <a:schemeClr val="lt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Individual fungi and parasitic higher plants generally invade and infect tissues by growing into them from one initial point of inoculation. </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Most of these pathogens, whether producing a small spot, a large infected area, or a general necrosis of the plant continue to grow and branch out within the infected host indefinitely se that the same pathogen individual spread into more and more plant tissues until the spread at the infection is stopped or the plant is dead. </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All other pathogens like bacteria, virus, </a:t>
                      </a:r>
                      <a:r>
                        <a:rPr kumimoji="0" lang="en-US" sz="2400" kern="1200" dirty="0" err="1" smtClean="0">
                          <a:solidFill>
                            <a:schemeClr val="dk1"/>
                          </a:solidFill>
                          <a:latin typeface="Arial Narrow" pitchFamily="34" charset="0"/>
                          <a:ea typeface="+mn-ea"/>
                          <a:cs typeface="+mn-cs"/>
                        </a:rPr>
                        <a:t>viroids</a:t>
                      </a:r>
                      <a:r>
                        <a:rPr kumimoji="0" lang="en-US" sz="2400" kern="1200" dirty="0" smtClean="0">
                          <a:solidFill>
                            <a:schemeClr val="dk1"/>
                          </a:solidFill>
                          <a:latin typeface="Arial Narrow" pitchFamily="34" charset="0"/>
                          <a:ea typeface="+mn-ea"/>
                          <a:cs typeface="+mn-cs"/>
                        </a:rPr>
                        <a:t>, nematodes and protozoa, do not increase much, ifs all, in size with time, since, their size and shape remain relatively unchanged throughout their existence. </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These pathogens invade and infect new tissues within the plant by reproducing at a rapid rate and increasing their number tremendous in the infected tissues. </a:t>
                      </a:r>
                    </a:p>
                    <a:p>
                      <a:pPr marL="342900" indent="-342900" algn="just">
                        <a:buFont typeface="Arial" pitchFamily="34" charset="0"/>
                        <a:buChar char="•"/>
                      </a:pPr>
                      <a:r>
                        <a:rPr kumimoji="0" lang="en-US" sz="2400" kern="1200" dirty="0" smtClean="0">
                          <a:solidFill>
                            <a:schemeClr val="dk1"/>
                          </a:solidFill>
                          <a:latin typeface="Arial Narrow" pitchFamily="34" charset="0"/>
                          <a:ea typeface="+mn-ea"/>
                          <a:cs typeface="+mn-cs"/>
                        </a:rPr>
                        <a:t>The progeny may then be carried passively through:</a:t>
                      </a:r>
                    </a:p>
                    <a:p>
                      <a:pPr algn="just"/>
                      <a:r>
                        <a:rPr kumimoji="0" lang="en-US" sz="2400" kern="1200" dirty="0" smtClean="0">
                          <a:solidFill>
                            <a:schemeClr val="dk1"/>
                          </a:solidFill>
                          <a:latin typeface="Arial Narrow" pitchFamily="34" charset="0"/>
                          <a:ea typeface="+mn-ea"/>
                          <a:cs typeface="+mn-cs"/>
                        </a:rPr>
                        <a:t>a) </a:t>
                      </a:r>
                      <a:r>
                        <a:rPr kumimoji="0" lang="en-US" sz="2400" kern="1200" dirty="0" err="1" smtClean="0">
                          <a:solidFill>
                            <a:schemeClr val="dk1"/>
                          </a:solidFill>
                          <a:latin typeface="Arial Narrow" pitchFamily="34" charset="0"/>
                          <a:ea typeface="+mn-ea"/>
                          <a:cs typeface="+mn-cs"/>
                        </a:rPr>
                        <a:t>Plasmadesmata</a:t>
                      </a:r>
                      <a:r>
                        <a:rPr kumimoji="0" lang="en-US" sz="2400" kern="1200" dirty="0" smtClean="0">
                          <a:solidFill>
                            <a:schemeClr val="dk1"/>
                          </a:solidFill>
                          <a:latin typeface="Arial Narrow" pitchFamily="34" charset="0"/>
                          <a:ea typeface="+mn-ea"/>
                          <a:cs typeface="+mn-cs"/>
                        </a:rPr>
                        <a:t>: virus and </a:t>
                      </a:r>
                      <a:r>
                        <a:rPr kumimoji="0" lang="en-US" sz="2400" kern="1200" dirty="0" err="1" smtClean="0">
                          <a:solidFill>
                            <a:schemeClr val="dk1"/>
                          </a:solidFill>
                          <a:latin typeface="Arial Narrow" pitchFamily="34" charset="0"/>
                          <a:ea typeface="+mn-ea"/>
                          <a:cs typeface="+mn-cs"/>
                        </a:rPr>
                        <a:t>viroids</a:t>
                      </a:r>
                      <a:endParaRPr kumimoji="0" lang="en-US" sz="2400" kern="1200" dirty="0" smtClean="0">
                        <a:solidFill>
                          <a:schemeClr val="dk1"/>
                        </a:solidFill>
                        <a:latin typeface="Arial Narrow" pitchFamily="34" charset="0"/>
                        <a:ea typeface="+mn-ea"/>
                        <a:cs typeface="+mn-cs"/>
                      </a:endParaRPr>
                    </a:p>
                    <a:p>
                      <a:pPr algn="just"/>
                      <a:r>
                        <a:rPr kumimoji="0" lang="en-US" sz="2400" kern="1200" dirty="0" smtClean="0">
                          <a:solidFill>
                            <a:schemeClr val="dk1"/>
                          </a:solidFill>
                          <a:latin typeface="Arial Narrow" pitchFamily="34" charset="0"/>
                          <a:ea typeface="+mn-ea"/>
                          <a:cs typeface="+mn-cs"/>
                        </a:rPr>
                        <a:t>b) Phloem: viruses, </a:t>
                      </a:r>
                      <a:r>
                        <a:rPr kumimoji="0" lang="en-US" sz="2400" kern="1200" dirty="0" err="1" smtClean="0">
                          <a:solidFill>
                            <a:schemeClr val="dk1"/>
                          </a:solidFill>
                          <a:latin typeface="Arial Narrow" pitchFamily="34" charset="0"/>
                          <a:ea typeface="+mn-ea"/>
                          <a:cs typeface="+mn-cs"/>
                        </a:rPr>
                        <a:t>viroids</a:t>
                      </a:r>
                      <a:r>
                        <a:rPr kumimoji="0" lang="en-US" sz="2400" kern="1200" dirty="0" smtClean="0">
                          <a:solidFill>
                            <a:schemeClr val="dk1"/>
                          </a:solidFill>
                          <a:latin typeface="Arial Narrow" pitchFamily="34" charset="0"/>
                          <a:ea typeface="+mn-ea"/>
                          <a:cs typeface="+mn-cs"/>
                        </a:rPr>
                        <a:t>, </a:t>
                      </a:r>
                      <a:r>
                        <a:rPr kumimoji="0" lang="en-US" sz="2400" kern="1200" dirty="0" err="1" smtClean="0">
                          <a:solidFill>
                            <a:schemeClr val="dk1"/>
                          </a:solidFill>
                          <a:latin typeface="Arial Narrow" pitchFamily="34" charset="0"/>
                          <a:ea typeface="+mn-ea"/>
                          <a:cs typeface="+mn-cs"/>
                        </a:rPr>
                        <a:t>mollicutes</a:t>
                      </a:r>
                      <a:r>
                        <a:rPr kumimoji="0" lang="en-US" sz="2400" kern="1200" dirty="0" smtClean="0">
                          <a:solidFill>
                            <a:schemeClr val="dk1"/>
                          </a:solidFill>
                          <a:latin typeface="Arial Narrow" pitchFamily="34" charset="0"/>
                          <a:ea typeface="+mn-ea"/>
                          <a:cs typeface="+mn-cs"/>
                        </a:rPr>
                        <a:t> protozoa, some fastidious bacteria</a:t>
                      </a:r>
                    </a:p>
                    <a:p>
                      <a:pPr algn="just"/>
                      <a:r>
                        <a:rPr kumimoji="0" lang="en-US" sz="2400" kern="1200" dirty="0" smtClean="0">
                          <a:solidFill>
                            <a:schemeClr val="dk1"/>
                          </a:solidFill>
                          <a:latin typeface="Arial Narrow" pitchFamily="34" charset="0"/>
                          <a:ea typeface="+mn-ea"/>
                          <a:cs typeface="+mn-cs"/>
                        </a:rPr>
                        <a:t>c) Xylem: some bacteria nematodes</a:t>
                      </a:r>
                    </a:p>
                    <a:p>
                      <a:endParaRPr kumimoji="0" lang="en-US" sz="1800" kern="1200" dirty="0" smtClean="0">
                        <a:solidFill>
                          <a:schemeClr val="dk1"/>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026398"/>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kumimoji="0" lang="en-US" sz="1800" b="1" kern="1200" dirty="0" smtClean="0">
                          <a:solidFill>
                            <a:srgbClr val="FFFF00"/>
                          </a:solidFill>
                          <a:latin typeface="Arial Black" pitchFamily="34" charset="0"/>
                          <a:ea typeface="+mn-ea"/>
                          <a:cs typeface="+mn-cs"/>
                        </a:rPr>
                        <a:t>Dissemination of the pathogen</a:t>
                      </a:r>
                      <a:endParaRPr kumimoji="0" lang="en-US" sz="2800" b="1" kern="1200" dirty="0">
                        <a:solidFill>
                          <a:srgbClr val="FFFF00"/>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Following the infection, the pathogen will continue its growth, produce spores or reproductive units, which will </a:t>
                      </a:r>
                      <a:r>
                        <a:rPr kumimoji="0" lang="en-US" sz="2800" kern="1200" dirty="0" smtClean="0">
                          <a:solidFill>
                            <a:srgbClr val="7030A0"/>
                          </a:solidFill>
                          <a:latin typeface="Arial Narrow" pitchFamily="34" charset="0"/>
                          <a:ea typeface="+mn-ea"/>
                          <a:cs typeface="+mn-cs"/>
                        </a:rPr>
                        <a:t>find exit through host surface </a:t>
                      </a:r>
                      <a:r>
                        <a:rPr kumimoji="0" lang="en-US" sz="2800" kern="1200" dirty="0" smtClean="0">
                          <a:solidFill>
                            <a:schemeClr val="dk1"/>
                          </a:solidFill>
                          <a:latin typeface="Arial Narrow" pitchFamily="34" charset="0"/>
                          <a:ea typeface="+mn-ea"/>
                          <a:cs typeface="+mn-cs"/>
                        </a:rPr>
                        <a:t>and spread to repeat the same process. </a:t>
                      </a:r>
                    </a:p>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Many pathogens cover tremendous distances at a remarkable speed, especially pathogens with airborne </a:t>
                      </a:r>
                      <a:r>
                        <a:rPr kumimoji="0" lang="en-US" sz="2800" kern="1200" dirty="0" err="1" smtClean="0">
                          <a:solidFill>
                            <a:schemeClr val="dk1"/>
                          </a:solidFill>
                          <a:latin typeface="Arial Narrow" pitchFamily="34" charset="0"/>
                          <a:ea typeface="+mn-ea"/>
                          <a:cs typeface="+mn-cs"/>
                        </a:rPr>
                        <a:t>propagules</a:t>
                      </a:r>
                      <a:r>
                        <a:rPr kumimoji="0" lang="en-US" sz="2800" kern="1200" dirty="0" smtClean="0">
                          <a:solidFill>
                            <a:schemeClr val="dk1"/>
                          </a:solidFill>
                          <a:latin typeface="Arial Narrow" pitchFamily="34" charset="0"/>
                          <a:ea typeface="+mn-ea"/>
                          <a:cs typeface="+mn-cs"/>
                        </a:rPr>
                        <a:t>, like rusts. </a:t>
                      </a:r>
                    </a:p>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Pathogens</a:t>
                      </a:r>
                      <a:r>
                        <a:rPr kumimoji="0" lang="en-US" sz="2800" kern="1200" baseline="0" dirty="0" smtClean="0">
                          <a:solidFill>
                            <a:schemeClr val="dk1"/>
                          </a:solidFill>
                          <a:latin typeface="Arial Narrow" pitchFamily="34" charset="0"/>
                          <a:ea typeface="+mn-ea"/>
                          <a:cs typeface="+mn-cs"/>
                        </a:rPr>
                        <a:t> also </a:t>
                      </a:r>
                      <a:r>
                        <a:rPr kumimoji="0" lang="en-US" sz="2800" kern="1200" dirty="0" smtClean="0">
                          <a:solidFill>
                            <a:schemeClr val="dk1"/>
                          </a:solidFill>
                          <a:latin typeface="Arial Narrow" pitchFamily="34" charset="0"/>
                          <a:ea typeface="+mn-ea"/>
                          <a:cs typeface="+mn-cs"/>
                        </a:rPr>
                        <a:t> depend for their dispersal of spores and </a:t>
                      </a:r>
                      <a:r>
                        <a:rPr kumimoji="0" lang="en-US" sz="2800" kern="1200" dirty="0" err="1" smtClean="0">
                          <a:solidFill>
                            <a:schemeClr val="dk1"/>
                          </a:solidFill>
                          <a:latin typeface="Arial Narrow" pitchFamily="34" charset="0"/>
                          <a:ea typeface="+mn-ea"/>
                          <a:cs typeface="+mn-cs"/>
                        </a:rPr>
                        <a:t>propagules</a:t>
                      </a:r>
                      <a:r>
                        <a:rPr kumimoji="0" lang="en-US" sz="2800" kern="1200" dirty="0" smtClean="0">
                          <a:solidFill>
                            <a:schemeClr val="dk1"/>
                          </a:solidFill>
                          <a:latin typeface="Arial Narrow" pitchFamily="34" charset="0"/>
                          <a:ea typeface="+mn-ea"/>
                          <a:cs typeface="+mn-cs"/>
                        </a:rPr>
                        <a:t> on rain or water, while others need a vector like man, insects and nematodes. </a:t>
                      </a:r>
                    </a:p>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Some parasites are transported with  seed, thus depending on the hosts own dispersal processes.</a:t>
                      </a:r>
                    </a:p>
                    <a:p>
                      <a:pPr algn="just"/>
                      <a:endParaRPr kumimoji="0" lang="en-US" sz="2800" kern="1200" dirty="0" smtClean="0">
                        <a:solidFill>
                          <a:schemeClr val="dk1"/>
                        </a:solidFill>
                        <a:latin typeface="Arial Narrow"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extLst>
          </p:cNvPr>
          <p:cNvGraphicFramePr>
            <a:graphicFrameLocks noGrp="1"/>
          </p:cNvGraphicFramePr>
          <p:nvPr/>
        </p:nvGraphicFramePr>
        <p:xfrm>
          <a:off x="5137" y="0"/>
          <a:ext cx="9138864" cy="7026398"/>
        </p:xfrm>
        <a:graphic>
          <a:graphicData uri="http://schemas.openxmlformats.org/drawingml/2006/table">
            <a:tbl>
              <a:tblPr firstRow="1" bandRow="1">
                <a:tableStyleId>{5C22544A-7EE6-4342-B048-85BDC9FD1C3A}</a:tableStyleId>
              </a:tblPr>
              <a:tblGrid>
                <a:gridCol w="758301">
                  <a:extLst>
                    <a:ext uri="{9D8B030D-6E8A-4147-A177-3AD203B41FA5}"/>
                  </a:extLst>
                </a:gridCol>
                <a:gridCol w="8380563">
                  <a:extLst>
                    <a:ext uri="{9D8B030D-6E8A-4147-A177-3AD203B41FA5}"/>
                  </a:extLst>
                </a:gridCol>
              </a:tblGrid>
              <a:tr h="990600">
                <a:tc>
                  <a:txBody>
                    <a:bodyPr/>
                    <a:lstStyle/>
                    <a:p>
                      <a:pPr lvl="0" algn="ctr"/>
                      <a:endParaRPr lang="en-US" sz="2800" dirty="0">
                        <a:solidFill>
                          <a:schemeClr val="accent6">
                            <a:lumMod val="60000"/>
                            <a:lumOff val="40000"/>
                          </a:schemeClr>
                        </a:solidFill>
                      </a:endParaRPr>
                    </a:p>
                  </a:txBody>
                  <a:tcPr marL="32400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kumimoji="0" lang="en-US" sz="1800" b="1" kern="1200" dirty="0" smtClean="0">
                          <a:solidFill>
                            <a:srgbClr val="FFFF00"/>
                          </a:solidFill>
                          <a:latin typeface="Arial Black" pitchFamily="34" charset="0"/>
                          <a:ea typeface="+mn-ea"/>
                          <a:cs typeface="+mn-cs"/>
                        </a:rPr>
                        <a:t>Dissemination of the pathogen</a:t>
                      </a:r>
                      <a:endParaRPr kumimoji="0" lang="en-US" sz="2800" b="1" kern="1200" dirty="0">
                        <a:solidFill>
                          <a:srgbClr val="FFFF00"/>
                        </a:solidFill>
                        <a:latin typeface="Arial Black"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E1791"/>
                    </a:solidFill>
                  </a:tcPr>
                </a:tc>
                <a:extLst>
                  <a:ext uri="{0D108BD9-81ED-4DB2-BD59-A6C34878D82A}"/>
                </a:extLst>
              </a:tr>
              <a:tr h="6035798">
                <a:tc>
                  <a:txBody>
                    <a:bodyPr/>
                    <a:lstStyle/>
                    <a:p>
                      <a:endParaRPr lang="en-US" dirty="0"/>
                    </a:p>
                  </a:txBody>
                  <a:tcPr marL="68580" marR="68580" vert="vert27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Following the infection, the pathogen will continue its growth, produce spores or reproductive units, which will </a:t>
                      </a:r>
                      <a:r>
                        <a:rPr kumimoji="0" lang="en-US" sz="2800" kern="1200" dirty="0" smtClean="0">
                          <a:solidFill>
                            <a:srgbClr val="7030A0"/>
                          </a:solidFill>
                          <a:latin typeface="Arial Narrow" pitchFamily="34" charset="0"/>
                          <a:ea typeface="+mn-ea"/>
                          <a:cs typeface="+mn-cs"/>
                        </a:rPr>
                        <a:t>find exit through host surface </a:t>
                      </a:r>
                      <a:r>
                        <a:rPr kumimoji="0" lang="en-US" sz="2800" kern="1200" dirty="0" smtClean="0">
                          <a:solidFill>
                            <a:schemeClr val="dk1"/>
                          </a:solidFill>
                          <a:latin typeface="Arial Narrow" pitchFamily="34" charset="0"/>
                          <a:ea typeface="+mn-ea"/>
                          <a:cs typeface="+mn-cs"/>
                        </a:rPr>
                        <a:t>and spread to repeat the same process. </a:t>
                      </a:r>
                    </a:p>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Many pathogens cover tremendous distances at a remarkable speed, especially pathogens with airborne </a:t>
                      </a:r>
                      <a:r>
                        <a:rPr kumimoji="0" lang="en-US" sz="2800" kern="1200" dirty="0" err="1" smtClean="0">
                          <a:solidFill>
                            <a:schemeClr val="dk1"/>
                          </a:solidFill>
                          <a:latin typeface="Arial Narrow" pitchFamily="34" charset="0"/>
                          <a:ea typeface="+mn-ea"/>
                          <a:cs typeface="+mn-cs"/>
                        </a:rPr>
                        <a:t>propagules</a:t>
                      </a:r>
                      <a:r>
                        <a:rPr kumimoji="0" lang="en-US" sz="2800" kern="1200" dirty="0" smtClean="0">
                          <a:solidFill>
                            <a:schemeClr val="dk1"/>
                          </a:solidFill>
                          <a:latin typeface="Arial Narrow" pitchFamily="34" charset="0"/>
                          <a:ea typeface="+mn-ea"/>
                          <a:cs typeface="+mn-cs"/>
                        </a:rPr>
                        <a:t>, like rusts. </a:t>
                      </a:r>
                    </a:p>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Pathogens</a:t>
                      </a:r>
                      <a:r>
                        <a:rPr kumimoji="0" lang="en-US" sz="2800" kern="1200" baseline="0" dirty="0" smtClean="0">
                          <a:solidFill>
                            <a:schemeClr val="dk1"/>
                          </a:solidFill>
                          <a:latin typeface="Arial Narrow" pitchFamily="34" charset="0"/>
                          <a:ea typeface="+mn-ea"/>
                          <a:cs typeface="+mn-cs"/>
                        </a:rPr>
                        <a:t> also </a:t>
                      </a:r>
                      <a:r>
                        <a:rPr kumimoji="0" lang="en-US" sz="2800" kern="1200" dirty="0" smtClean="0">
                          <a:solidFill>
                            <a:schemeClr val="dk1"/>
                          </a:solidFill>
                          <a:latin typeface="Arial Narrow" pitchFamily="34" charset="0"/>
                          <a:ea typeface="+mn-ea"/>
                          <a:cs typeface="+mn-cs"/>
                        </a:rPr>
                        <a:t> depend for their dispersal of spores and </a:t>
                      </a:r>
                      <a:r>
                        <a:rPr kumimoji="0" lang="en-US" sz="2800" kern="1200" dirty="0" err="1" smtClean="0">
                          <a:solidFill>
                            <a:schemeClr val="dk1"/>
                          </a:solidFill>
                          <a:latin typeface="Arial Narrow" pitchFamily="34" charset="0"/>
                          <a:ea typeface="+mn-ea"/>
                          <a:cs typeface="+mn-cs"/>
                        </a:rPr>
                        <a:t>propagules</a:t>
                      </a:r>
                      <a:r>
                        <a:rPr kumimoji="0" lang="en-US" sz="2800" kern="1200" dirty="0" smtClean="0">
                          <a:solidFill>
                            <a:schemeClr val="dk1"/>
                          </a:solidFill>
                          <a:latin typeface="Arial Narrow" pitchFamily="34" charset="0"/>
                          <a:ea typeface="+mn-ea"/>
                          <a:cs typeface="+mn-cs"/>
                        </a:rPr>
                        <a:t> on rain or water, while others need a vector like man, insects and nematodes. </a:t>
                      </a:r>
                    </a:p>
                    <a:p>
                      <a:pPr marL="342900" indent="-342900" algn="just">
                        <a:buFont typeface="Arial" pitchFamily="34" charset="0"/>
                        <a:buChar char="•"/>
                      </a:pPr>
                      <a:r>
                        <a:rPr kumimoji="0" lang="en-US" sz="2800" kern="1200" dirty="0" smtClean="0">
                          <a:solidFill>
                            <a:schemeClr val="dk1"/>
                          </a:solidFill>
                          <a:latin typeface="Arial Narrow" pitchFamily="34" charset="0"/>
                          <a:ea typeface="+mn-ea"/>
                          <a:cs typeface="+mn-cs"/>
                        </a:rPr>
                        <a:t>Some parasites are transported with  seed, thus depending on the hosts own dispersal processes.</a:t>
                      </a:r>
                    </a:p>
                    <a:p>
                      <a:pPr algn="just"/>
                      <a:endParaRPr kumimoji="0" lang="en-US" sz="2800" kern="1200" dirty="0" smtClean="0">
                        <a:solidFill>
                          <a:schemeClr val="dk1"/>
                        </a:solidFill>
                        <a:latin typeface="Arial Narrow" pitchFamily="34" charset="0"/>
                        <a:ea typeface="+mn-ea"/>
                        <a:cs typeface="+mn-cs"/>
                      </a:endParaRPr>
                    </a:p>
                  </a:txBody>
                  <a:tcPr marL="68580" marR="685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extLst>
              </a:tr>
            </a:tbl>
          </a:graphicData>
        </a:graphic>
      </p:graphicFrame>
      <p:pic>
        <p:nvPicPr>
          <p:cNvPr id="2050" name="Picture 2" descr="C:\Users\sanjeev kumar\Downloads\IMG_20210524_115134.jpg"/>
          <p:cNvPicPr>
            <a:picLocks noChangeAspect="1" noChangeArrowheads="1"/>
          </p:cNvPicPr>
          <p:nvPr/>
        </p:nvPicPr>
        <p:blipFill>
          <a:blip r:embed="rId2" cstate="print"/>
          <a:srcRect l="32963" t="7165" r="31481" b="32362"/>
          <a:stretch>
            <a:fillRect/>
          </a:stretch>
        </p:blipFill>
        <p:spPr bwMode="auto">
          <a:xfrm>
            <a:off x="0" y="0"/>
            <a:ext cx="685800" cy="762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3"/>
          <p:cNvSpPr txBox="1">
            <a:spLocks/>
          </p:cNvSpPr>
          <p:nvPr/>
        </p:nvSpPr>
        <p:spPr>
          <a:xfrm>
            <a:off x="8305800" y="0"/>
            <a:ext cx="838200" cy="838200"/>
          </a:xfrm>
          <a:prstGeom prst="rect">
            <a:avLst/>
          </a:prstGeom>
          <a:solidFill>
            <a:srgbClr val="FFFF00"/>
          </a:solidFill>
          <a:effectLst>
            <a:glow rad="101600">
              <a:schemeClr val="accent5">
                <a:satMod val="175000"/>
                <a:alpha val="40000"/>
              </a:schemeClr>
            </a:glow>
          </a:effectLst>
        </p:spPr>
        <p:txBody>
          <a:bodyPr vert="horz"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READ THINK LEARN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000" dirty="0" smtClean="0">
                <a:solidFill>
                  <a:srgbClr val="00B050"/>
                </a:solidFill>
                <a:latin typeface="Arial Black" pitchFamily="34" charset="0"/>
                <a:ea typeface="+mj-ea"/>
                <a:cs typeface="+mj-cs"/>
              </a:rPr>
              <a:t>Dr. Sanjeev Kumar</a:t>
            </a: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t/>
            </a:r>
            <a:br>
              <a:rPr kumimoji="0" lang="en-US" sz="1000" b="0" i="0" u="none" strike="noStrike" kern="1200" cap="none" spc="0" normalizeH="0" baseline="0" noProof="0" dirty="0" smtClean="0">
                <a:ln>
                  <a:noFill/>
                </a:ln>
                <a:solidFill>
                  <a:srgbClr val="FF0000"/>
                </a:solidFill>
                <a:effectLst/>
                <a:uLnTx/>
                <a:uFillTx/>
                <a:latin typeface="Arial Black" pitchFamily="34" charset="0"/>
                <a:ea typeface="+mj-ea"/>
                <a:cs typeface="+mj-cs"/>
              </a:rPr>
            </a:br>
            <a:endParaRPr kumimoji="0" lang="en-US" sz="1000" b="0" i="0" u="none" strike="noStrike" kern="1200" cap="none" spc="0" normalizeH="0" baseline="0" noProof="0" dirty="0">
              <a:ln>
                <a:noFill/>
              </a:ln>
              <a:solidFill>
                <a:srgbClr val="7030A0"/>
              </a:solidFill>
              <a:effectLst/>
              <a:uLnTx/>
              <a:uFillTx/>
              <a:latin typeface="Arial Black" pitchFamily="34" charset="0"/>
              <a:ea typeface="+mj-ea"/>
              <a:cs typeface="+mj-cs"/>
            </a:endParaRPr>
          </a:p>
        </p:txBody>
      </p:sp>
      <p:cxnSp>
        <p:nvCxnSpPr>
          <p:cNvPr id="9" name="Straight Connector 8"/>
          <p:cNvCxnSpPr/>
          <p:nvPr/>
        </p:nvCxnSpPr>
        <p:spPr>
          <a:xfrm>
            <a:off x="0" y="990600"/>
            <a:ext cx="9144000" cy="1588"/>
          </a:xfrm>
          <a:prstGeom prst="line">
            <a:avLst/>
          </a:prstGeom>
          <a:ln w="57150"/>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767</TotalTime>
  <Words>1262</Words>
  <Application>Microsoft Office PowerPoint</Application>
  <PresentationFormat>On-screen Show (4:3)</PresentationFormat>
  <Paragraphs>141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Solstice</vt:lpstr>
      <vt:lpstr>Slide 1</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sanjeev kumar</dc:creator>
  <cp:lastModifiedBy>HP</cp:lastModifiedBy>
  <cp:revision>44</cp:revision>
  <dcterms:created xsi:type="dcterms:W3CDTF">2006-08-16T00:00:00Z</dcterms:created>
  <dcterms:modified xsi:type="dcterms:W3CDTF">2025-05-07T06:29:50Z</dcterms:modified>
</cp:coreProperties>
</file>