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2" r:id="rId1"/>
  </p:sldMasterIdLst>
  <p:notesMasterIdLst>
    <p:notesMasterId r:id="rId145"/>
  </p:notesMasterIdLst>
  <p:sldIdLst>
    <p:sldId id="445" r:id="rId2"/>
    <p:sldId id="461" r:id="rId3"/>
    <p:sldId id="446" r:id="rId4"/>
    <p:sldId id="449" r:id="rId5"/>
    <p:sldId id="447" r:id="rId6"/>
    <p:sldId id="452" r:id="rId7"/>
    <p:sldId id="448" r:id="rId8"/>
    <p:sldId id="453" r:id="rId9"/>
    <p:sldId id="455" r:id="rId10"/>
    <p:sldId id="456" r:id="rId11"/>
    <p:sldId id="457" r:id="rId12"/>
    <p:sldId id="459" r:id="rId13"/>
    <p:sldId id="458" r:id="rId14"/>
    <p:sldId id="460" r:id="rId15"/>
    <p:sldId id="462" r:id="rId16"/>
    <p:sldId id="463" r:id="rId17"/>
    <p:sldId id="464" r:id="rId18"/>
    <p:sldId id="473" r:id="rId19"/>
    <p:sldId id="503" r:id="rId20"/>
    <p:sldId id="465" r:id="rId21"/>
    <p:sldId id="466" r:id="rId22"/>
    <p:sldId id="504" r:id="rId23"/>
    <p:sldId id="467" r:id="rId24"/>
    <p:sldId id="468" r:id="rId25"/>
    <p:sldId id="505" r:id="rId26"/>
    <p:sldId id="469" r:id="rId27"/>
    <p:sldId id="474" r:id="rId28"/>
    <p:sldId id="471" r:id="rId29"/>
    <p:sldId id="508" r:id="rId30"/>
    <p:sldId id="506" r:id="rId31"/>
    <p:sldId id="507" r:id="rId32"/>
    <p:sldId id="475" r:id="rId33"/>
    <p:sldId id="476" r:id="rId34"/>
    <p:sldId id="478" r:id="rId35"/>
    <p:sldId id="479" r:id="rId36"/>
    <p:sldId id="501" r:id="rId37"/>
    <p:sldId id="480" r:id="rId38"/>
    <p:sldId id="481" r:id="rId39"/>
    <p:sldId id="482" r:id="rId40"/>
    <p:sldId id="483" r:id="rId41"/>
    <p:sldId id="571" r:id="rId42"/>
    <p:sldId id="484" r:id="rId43"/>
    <p:sldId id="572" r:id="rId44"/>
    <p:sldId id="485" r:id="rId45"/>
    <p:sldId id="573" r:id="rId46"/>
    <p:sldId id="486" r:id="rId47"/>
    <p:sldId id="487" r:id="rId48"/>
    <p:sldId id="488" r:id="rId49"/>
    <p:sldId id="574" r:id="rId50"/>
    <p:sldId id="575" r:id="rId51"/>
    <p:sldId id="576" r:id="rId52"/>
    <p:sldId id="477" r:id="rId53"/>
    <p:sldId id="489" r:id="rId54"/>
    <p:sldId id="490" r:id="rId55"/>
    <p:sldId id="491" r:id="rId56"/>
    <p:sldId id="577" r:id="rId57"/>
    <p:sldId id="492" r:id="rId58"/>
    <p:sldId id="493" r:id="rId59"/>
    <p:sldId id="494" r:id="rId60"/>
    <p:sldId id="495" r:id="rId61"/>
    <p:sldId id="500" r:id="rId62"/>
    <p:sldId id="502" r:id="rId63"/>
    <p:sldId id="496" r:id="rId64"/>
    <p:sldId id="498" r:id="rId65"/>
    <p:sldId id="497" r:id="rId66"/>
    <p:sldId id="499" r:id="rId67"/>
    <p:sldId id="578" r:id="rId68"/>
    <p:sldId id="579" r:id="rId69"/>
    <p:sldId id="580" r:id="rId70"/>
    <p:sldId id="581" r:id="rId71"/>
    <p:sldId id="582" r:id="rId72"/>
    <p:sldId id="583" r:id="rId73"/>
    <p:sldId id="510" r:id="rId74"/>
    <p:sldId id="509" r:id="rId75"/>
    <p:sldId id="511" r:id="rId76"/>
    <p:sldId id="512" r:id="rId77"/>
    <p:sldId id="513" r:id="rId78"/>
    <p:sldId id="518" r:id="rId79"/>
    <p:sldId id="514" r:id="rId80"/>
    <p:sldId id="515" r:id="rId81"/>
    <p:sldId id="519" r:id="rId82"/>
    <p:sldId id="520" r:id="rId83"/>
    <p:sldId id="521" r:id="rId84"/>
    <p:sldId id="584" r:id="rId85"/>
    <p:sldId id="585" r:id="rId86"/>
    <p:sldId id="586" r:id="rId87"/>
    <p:sldId id="587" r:id="rId88"/>
    <p:sldId id="588" r:id="rId89"/>
    <p:sldId id="590" r:id="rId90"/>
    <p:sldId id="591" r:id="rId91"/>
    <p:sldId id="592" r:id="rId92"/>
    <p:sldId id="593" r:id="rId93"/>
    <p:sldId id="595" r:id="rId94"/>
    <p:sldId id="596" r:id="rId95"/>
    <p:sldId id="594" r:id="rId96"/>
    <p:sldId id="597" r:id="rId97"/>
    <p:sldId id="598" r:id="rId98"/>
    <p:sldId id="522" r:id="rId99"/>
    <p:sldId id="599" r:id="rId100"/>
    <p:sldId id="600" r:id="rId101"/>
    <p:sldId id="601" r:id="rId102"/>
    <p:sldId id="602" r:id="rId103"/>
    <p:sldId id="603" r:id="rId104"/>
    <p:sldId id="604" r:id="rId105"/>
    <p:sldId id="605" r:id="rId106"/>
    <p:sldId id="611" r:id="rId107"/>
    <p:sldId id="610" r:id="rId108"/>
    <p:sldId id="606" r:id="rId109"/>
    <p:sldId id="607" r:id="rId110"/>
    <p:sldId id="608" r:id="rId111"/>
    <p:sldId id="609" r:id="rId112"/>
    <p:sldId id="614" r:id="rId113"/>
    <p:sldId id="616" r:id="rId114"/>
    <p:sldId id="615" r:id="rId115"/>
    <p:sldId id="621" r:id="rId116"/>
    <p:sldId id="620" r:id="rId117"/>
    <p:sldId id="623" r:id="rId118"/>
    <p:sldId id="624" r:id="rId119"/>
    <p:sldId id="625" r:id="rId120"/>
    <p:sldId id="632" r:id="rId121"/>
    <p:sldId id="633" r:id="rId122"/>
    <p:sldId id="634" r:id="rId123"/>
    <p:sldId id="635" r:id="rId124"/>
    <p:sldId id="626" r:id="rId125"/>
    <p:sldId id="636" r:id="rId126"/>
    <p:sldId id="637" r:id="rId127"/>
    <p:sldId id="628" r:id="rId128"/>
    <p:sldId id="629" r:id="rId129"/>
    <p:sldId id="630" r:id="rId130"/>
    <p:sldId id="631" r:id="rId131"/>
    <p:sldId id="638" r:id="rId132"/>
    <p:sldId id="639" r:id="rId133"/>
    <p:sldId id="641" r:id="rId134"/>
    <p:sldId id="642" r:id="rId135"/>
    <p:sldId id="643" r:id="rId136"/>
    <p:sldId id="644" r:id="rId137"/>
    <p:sldId id="640" r:id="rId138"/>
    <p:sldId id="645" r:id="rId139"/>
    <p:sldId id="646" r:id="rId140"/>
    <p:sldId id="647" r:id="rId141"/>
    <p:sldId id="648" r:id="rId142"/>
    <p:sldId id="649" r:id="rId143"/>
    <p:sldId id="650" r:id="rId1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AE93B27-EC60-4ED0-AA0E-3BC3CF471B1D}">
          <p14:sldIdLst>
            <p14:sldId id="445"/>
            <p14:sldId id="461"/>
            <p14:sldId id="446"/>
            <p14:sldId id="449"/>
            <p14:sldId id="447"/>
            <p14:sldId id="452"/>
            <p14:sldId id="448"/>
            <p14:sldId id="453"/>
            <p14:sldId id="455"/>
            <p14:sldId id="456"/>
            <p14:sldId id="457"/>
            <p14:sldId id="459"/>
            <p14:sldId id="458"/>
            <p14:sldId id="460"/>
            <p14:sldId id="462"/>
            <p14:sldId id="463"/>
            <p14:sldId id="464"/>
            <p14:sldId id="473"/>
            <p14:sldId id="503"/>
            <p14:sldId id="465"/>
            <p14:sldId id="466"/>
            <p14:sldId id="504"/>
            <p14:sldId id="467"/>
            <p14:sldId id="468"/>
            <p14:sldId id="505"/>
            <p14:sldId id="469"/>
            <p14:sldId id="474"/>
            <p14:sldId id="471"/>
            <p14:sldId id="508"/>
            <p14:sldId id="506"/>
            <p14:sldId id="507"/>
            <p14:sldId id="475"/>
            <p14:sldId id="476"/>
            <p14:sldId id="478"/>
            <p14:sldId id="479"/>
            <p14:sldId id="501"/>
            <p14:sldId id="480"/>
            <p14:sldId id="481"/>
            <p14:sldId id="482"/>
            <p14:sldId id="483"/>
            <p14:sldId id="571"/>
            <p14:sldId id="484"/>
            <p14:sldId id="572"/>
            <p14:sldId id="485"/>
            <p14:sldId id="573"/>
            <p14:sldId id="486"/>
            <p14:sldId id="487"/>
            <p14:sldId id="488"/>
            <p14:sldId id="574"/>
            <p14:sldId id="575"/>
            <p14:sldId id="576"/>
            <p14:sldId id="477"/>
            <p14:sldId id="489"/>
            <p14:sldId id="490"/>
            <p14:sldId id="491"/>
            <p14:sldId id="577"/>
            <p14:sldId id="492"/>
            <p14:sldId id="493"/>
            <p14:sldId id="494"/>
            <p14:sldId id="495"/>
            <p14:sldId id="500"/>
          </p14:sldIdLst>
        </p14:section>
        <p14:section name="Untitled Section" id="{9B42B7E1-D3AB-43B0-A57C-171D692DA154}">
          <p14:sldIdLst/>
        </p14:section>
        <p14:section name="Untitled Section" id="{40EF1EF0-6050-4ADA-8F31-6AEADA1669B7}">
          <p14:sldIdLst>
            <p14:sldId id="502"/>
            <p14:sldId id="496"/>
            <p14:sldId id="498"/>
            <p14:sldId id="497"/>
            <p14:sldId id="499"/>
            <p14:sldId id="578"/>
            <p14:sldId id="579"/>
            <p14:sldId id="580"/>
            <p14:sldId id="581"/>
            <p14:sldId id="582"/>
            <p14:sldId id="583"/>
            <p14:sldId id="510"/>
            <p14:sldId id="509"/>
            <p14:sldId id="511"/>
            <p14:sldId id="512"/>
            <p14:sldId id="513"/>
            <p14:sldId id="518"/>
            <p14:sldId id="514"/>
            <p14:sldId id="515"/>
            <p14:sldId id="519"/>
            <p14:sldId id="520"/>
            <p14:sldId id="521"/>
            <p14:sldId id="584"/>
            <p14:sldId id="585"/>
            <p14:sldId id="586"/>
            <p14:sldId id="587"/>
            <p14:sldId id="588"/>
            <p14:sldId id="590"/>
            <p14:sldId id="591"/>
            <p14:sldId id="592"/>
            <p14:sldId id="593"/>
            <p14:sldId id="595"/>
            <p14:sldId id="596"/>
            <p14:sldId id="594"/>
            <p14:sldId id="597"/>
            <p14:sldId id="598"/>
            <p14:sldId id="522"/>
            <p14:sldId id="599"/>
            <p14:sldId id="600"/>
            <p14:sldId id="601"/>
            <p14:sldId id="602"/>
            <p14:sldId id="603"/>
            <p14:sldId id="604"/>
            <p14:sldId id="605"/>
            <p14:sldId id="611"/>
            <p14:sldId id="610"/>
            <p14:sldId id="606"/>
            <p14:sldId id="607"/>
            <p14:sldId id="608"/>
            <p14:sldId id="609"/>
            <p14:sldId id="614"/>
            <p14:sldId id="616"/>
            <p14:sldId id="615"/>
            <p14:sldId id="621"/>
            <p14:sldId id="620"/>
            <p14:sldId id="623"/>
            <p14:sldId id="624"/>
            <p14:sldId id="625"/>
            <p14:sldId id="632"/>
            <p14:sldId id="633"/>
            <p14:sldId id="634"/>
            <p14:sldId id="635"/>
            <p14:sldId id="626"/>
            <p14:sldId id="636"/>
            <p14:sldId id="637"/>
            <p14:sldId id="628"/>
            <p14:sldId id="629"/>
            <p14:sldId id="630"/>
            <p14:sldId id="631"/>
            <p14:sldId id="638"/>
            <p14:sldId id="639"/>
            <p14:sldId id="641"/>
            <p14:sldId id="642"/>
            <p14:sldId id="643"/>
            <p14:sldId id="644"/>
            <p14:sldId id="640"/>
            <p14:sldId id="645"/>
            <p14:sldId id="646"/>
            <p14:sldId id="647"/>
            <p14:sldId id="648"/>
            <p14:sldId id="649"/>
            <p14:sldId id="650"/>
          </p14:sldIdLst>
        </p14:section>
      </p14:sectionLst>
    </p:ext>
    <p:ext uri="{EFAFB233-063F-42B5-8137-9DF3F51BA10A}">
      <p15:sldGuideLst xmlns:p15="http://schemas.microsoft.com/office/powerpoint/2012/main">
        <p15:guide id="1" orient="horz" pos="2160" userDrawn="1">
          <p15:clr>
            <a:srgbClr val="A4A3A4"/>
          </p15:clr>
        </p15:guide>
        <p15:guide id="2" pos="284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919340443490" initials="9" lastIdx="2" clrIdx="0">
    <p:extLst>
      <p:ext uri="{19B8F6BF-5375-455C-9EA6-DF929625EA0E}">
        <p15:presenceInfo xmlns:p15="http://schemas.microsoft.com/office/powerpoint/2012/main" userId="998222e04de5294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5C2A"/>
    <a:srgbClr val="00091A"/>
    <a:srgbClr val="FFFFCC"/>
    <a:srgbClr val="4F7C38"/>
    <a:srgbClr val="D7DC7B"/>
    <a:srgbClr val="D9DD7F"/>
    <a:srgbClr val="FFFF00"/>
    <a:srgbClr val="456A1C"/>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92" autoAdjust="0"/>
    <p:restoredTop sz="95196" autoAdjust="0"/>
  </p:normalViewPr>
  <p:slideViewPr>
    <p:cSldViewPr>
      <p:cViewPr varScale="1">
        <p:scale>
          <a:sx n="82" d="100"/>
          <a:sy n="82" d="100"/>
        </p:scale>
        <p:origin x="446" y="62"/>
      </p:cViewPr>
      <p:guideLst>
        <p:guide orient="horz" pos="2160"/>
        <p:guide pos="284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5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5BCDF6-1976-4FEC-9AA1-8286FD1CAABB}" type="datetimeFigureOut">
              <a:rPr lang="en-US" smtClean="0"/>
              <a:pPr/>
              <a:t>12/10/2025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9C7FDD-D8D4-4D95-8854-02BCB3944708}" type="slidenum">
              <a:rPr lang="en-US" smtClean="0"/>
              <a:pPr/>
              <a:t>‹#›</a:t>
            </a:fld>
            <a:endParaRPr lang="en-US"/>
          </a:p>
        </p:txBody>
      </p:sp>
    </p:spTree>
    <p:extLst>
      <p:ext uri="{BB962C8B-B14F-4D97-AF65-F5344CB8AC3E}">
        <p14:creationId xmlns:p14="http://schemas.microsoft.com/office/powerpoint/2010/main" val="171657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E9C7FDD-D8D4-4D95-8854-02BCB3944708}" type="slidenum">
              <a:rPr lang="en-US" smtClean="0"/>
              <a:pPr/>
              <a:t>1</a:t>
            </a:fld>
            <a:endParaRPr lang="en-US"/>
          </a:p>
        </p:txBody>
      </p:sp>
    </p:spTree>
    <p:extLst>
      <p:ext uri="{BB962C8B-B14F-4D97-AF65-F5344CB8AC3E}">
        <p14:creationId xmlns:p14="http://schemas.microsoft.com/office/powerpoint/2010/main" val="3137465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E9C7FDD-D8D4-4D95-8854-02BCB3944708}" type="slidenum">
              <a:rPr lang="en-US" smtClean="0"/>
              <a:pPr/>
              <a:t>61</a:t>
            </a:fld>
            <a:endParaRPr lang="en-US"/>
          </a:p>
        </p:txBody>
      </p:sp>
    </p:spTree>
    <p:extLst>
      <p:ext uri="{BB962C8B-B14F-4D97-AF65-F5344CB8AC3E}">
        <p14:creationId xmlns:p14="http://schemas.microsoft.com/office/powerpoint/2010/main" val="1608575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E9C7FDD-D8D4-4D95-8854-02BCB3944708}" type="slidenum">
              <a:rPr lang="en-US" smtClean="0"/>
              <a:pPr/>
              <a:t>74</a:t>
            </a:fld>
            <a:endParaRPr lang="en-US"/>
          </a:p>
        </p:txBody>
      </p:sp>
    </p:spTree>
    <p:extLst>
      <p:ext uri="{BB962C8B-B14F-4D97-AF65-F5344CB8AC3E}">
        <p14:creationId xmlns:p14="http://schemas.microsoft.com/office/powerpoint/2010/main" val="3081546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EAE5A4B-45A0-42BE-8BFF-A73F513B30E6}" type="datetime1">
              <a:rPr lang="en-US" smtClean="0"/>
              <a:t>12/10/2025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98C0E7F-7088-4A99-865B-2CBCB1652AA9}" type="slidenum">
              <a:rPr lang="en-IN" smtClean="0"/>
              <a:pPr/>
              <a:t>‹#›</a:t>
            </a:fld>
            <a:endParaRPr lang="en-IN"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3011037"/>
      </p:ext>
    </p:extLst>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463893-5DDF-475B-A4DD-ACD221949F74}" type="datetime1">
              <a:rPr lang="en-US" smtClean="0"/>
              <a:t>12/10/2025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2559755907"/>
      </p:ext>
    </p:extLst>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1EE6E7-8D44-4C6F-8490-7D6B1DF826F3}" type="datetime1">
              <a:rPr lang="en-US" smtClean="0"/>
              <a:t>12/10/2025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98C0E7F-7088-4A99-865B-2CBCB1652AA9}" type="slidenum">
              <a:rPr lang="en-IN" smtClean="0"/>
              <a:pPr/>
              <a:t>‹#›</a:t>
            </a:fld>
            <a:endParaRPr lang="en-IN"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230181"/>
      </p:ext>
    </p:extLst>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DB8FE2-905B-4DE2-A874-7F2F932A72CA}" type="datetime1">
              <a:rPr lang="en-US" smtClean="0"/>
              <a:t>12/10/2025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1865736864"/>
      </p:ext>
    </p:extLst>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416F72-A059-4DF5-9289-92717ACC3E1D}" type="datetime1">
              <a:rPr lang="en-US" smtClean="0"/>
              <a:t>12/10/2025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98C0E7F-7088-4A99-865B-2CBCB1652AA9}" type="slidenum">
              <a:rPr lang="en-IN" smtClean="0"/>
              <a:pPr/>
              <a:t>‹#›</a:t>
            </a:fld>
            <a:endParaRPr lang="en-IN"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70800"/>
      </p:ext>
    </p:extLst>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DCD94C-3412-4FDD-8CB6-F317673E23C6}" type="datetime1">
              <a:rPr lang="en-US" smtClean="0"/>
              <a:t>12/10/2025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2431022597"/>
      </p:ext>
    </p:extLst>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5A5835-79D9-43DC-891E-5288DA7E013F}" type="datetime1">
              <a:rPr lang="en-US" smtClean="0"/>
              <a:t>12/10/2025</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130670627"/>
      </p:ext>
    </p:extLst>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2FF237-5BDE-4DDB-9E1E-9ECD3858DBDE}" type="datetime1">
              <a:rPr lang="en-US" smtClean="0"/>
              <a:t>12/10/2025</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68854970"/>
      </p:ext>
    </p:extLst>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50E7B-808E-40EC-A050-69A1AB31A638}" type="datetime1">
              <a:rPr lang="en-US" smtClean="0"/>
              <a:t>12/10/2025</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1698333630"/>
      </p:ext>
    </p:extLst>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C48262-762B-4C36-BBBE-F6B95C5A6ACE}" type="datetime1">
              <a:rPr lang="en-US" smtClean="0"/>
              <a:t>12/10/2025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98C0E7F-7088-4A99-865B-2CBCB1652AA9}" type="slidenum">
              <a:rPr lang="en-IN" smtClean="0"/>
              <a:pPr/>
              <a:t>‹#›</a:t>
            </a:fld>
            <a:endParaRPr lang="en-IN" dirty="0"/>
          </a:p>
        </p:txBody>
      </p:sp>
    </p:spTree>
    <p:extLst>
      <p:ext uri="{BB962C8B-B14F-4D97-AF65-F5344CB8AC3E}">
        <p14:creationId xmlns:p14="http://schemas.microsoft.com/office/powerpoint/2010/main" val="2262876021"/>
      </p:ext>
    </p:extLst>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42876-9964-4A54-A1E9-ED42E20228EE}" type="datetime1">
              <a:rPr lang="en-US" smtClean="0"/>
              <a:t>12/10/2025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98C0E7F-7088-4A99-865B-2CBCB1652AA9}" type="slidenum">
              <a:rPr lang="en-IN" smtClean="0"/>
              <a:pPr/>
              <a:t>‹#›</a:t>
            </a:fld>
            <a:endParaRPr lang="en-IN"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526333"/>
      </p:ext>
    </p:extLst>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5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B813A2-E8C0-49FC-ADC0-A04E08A56CD6}" type="datetime1">
              <a:rPr lang="en-US" smtClean="0"/>
              <a:t>12/10/2025</a:t>
            </a:fld>
            <a:endParaRPr lang="en-IN"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IN"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98C0E7F-7088-4A99-865B-2CBCB1652AA9}" type="slidenum">
              <a:rPr lang="en-IN" smtClean="0"/>
              <a:pPr/>
              <a:t>‹#›</a:t>
            </a:fld>
            <a:endParaRPr lang="en-IN"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427780"/>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spd="slow">
    <p:split orient="vert"/>
  </p:transition>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36E09A-3483-2BD9-CCB2-D45BF830221C}"/>
              </a:ext>
            </a:extLst>
          </p:cNvPr>
          <p:cNvSpPr>
            <a:spLocks noGrp="1"/>
          </p:cNvSpPr>
          <p:nvPr>
            <p:ph idx="1"/>
          </p:nvPr>
        </p:nvSpPr>
        <p:spPr>
          <a:xfrm>
            <a:off x="911424" y="548680"/>
            <a:ext cx="10585176" cy="2736304"/>
          </a:xfrm>
        </p:spPr>
        <p:txBody>
          <a:bodyPr>
            <a:normAutofit/>
          </a:bodyPr>
          <a:lstStyle/>
          <a:p>
            <a:pPr marL="0" indent="0" algn="ctr">
              <a:buNone/>
            </a:pPr>
            <a:r>
              <a:rPr lang="en-IN" sz="3500" b="1" dirty="0">
                <a:solidFill>
                  <a:srgbClr val="C00000"/>
                </a:solidFill>
                <a:latin typeface="Copperplate Gothic Bold" panose="020E0705020206020404" pitchFamily="34" charset="0"/>
                <a:cs typeface="Times New Roman" panose="02020603050405020304" pitchFamily="18" charset="0"/>
              </a:rPr>
              <a:t>Fundamentals of Soil Science</a:t>
            </a:r>
          </a:p>
          <a:p>
            <a:pPr marL="0" indent="0" algn="ctr">
              <a:buNone/>
            </a:pPr>
            <a:r>
              <a:rPr lang="en-IN" sz="3500" b="1" dirty="0">
                <a:solidFill>
                  <a:srgbClr val="C00000"/>
                </a:solidFill>
                <a:latin typeface="Copperplate Gothic Bold" panose="020E0705020206020404" pitchFamily="34" charset="0"/>
                <a:cs typeface="Times New Roman" panose="02020603050405020304" pitchFamily="18" charset="0"/>
              </a:rPr>
              <a:t>3(2+1)</a:t>
            </a:r>
          </a:p>
        </p:txBody>
      </p:sp>
      <p:sp>
        <p:nvSpPr>
          <p:cNvPr id="4" name="TextBox 3">
            <a:extLst>
              <a:ext uri="{FF2B5EF4-FFF2-40B4-BE49-F238E27FC236}">
                <a16:creationId xmlns:a16="http://schemas.microsoft.com/office/drawing/2014/main" id="{145CD564-5711-5A59-11DA-890FE7F91116}"/>
              </a:ext>
            </a:extLst>
          </p:cNvPr>
          <p:cNvSpPr txBox="1"/>
          <p:nvPr/>
        </p:nvSpPr>
        <p:spPr>
          <a:xfrm>
            <a:off x="2232159" y="5085184"/>
            <a:ext cx="7727682" cy="1631216"/>
          </a:xfrm>
          <a:prstGeom prst="rect">
            <a:avLst/>
          </a:prstGeom>
          <a:noFill/>
        </p:spPr>
        <p:txBody>
          <a:bodyPr wrap="square">
            <a:spAutoFit/>
          </a:bodyPr>
          <a:lstStyle/>
          <a:p>
            <a:pPr marL="0" indent="0" algn="ctr">
              <a:buNone/>
            </a:pPr>
            <a:r>
              <a:rPr lang="en-IN" sz="2000" b="1" dirty="0">
                <a:latin typeface="Times New Roman" panose="02020603050405020304" pitchFamily="18" charset="0"/>
                <a:cs typeface="Times New Roman" panose="02020603050405020304" pitchFamily="18" charset="0"/>
              </a:rPr>
              <a:t>Presented by </a:t>
            </a:r>
          </a:p>
          <a:p>
            <a:pPr marL="0" indent="0" algn="ctr">
              <a:buNone/>
            </a:pPr>
            <a:r>
              <a:rPr lang="en-IN" sz="2000" b="1" dirty="0" err="1">
                <a:latin typeface="Times New Roman" panose="02020603050405020304" pitchFamily="18" charset="0"/>
                <a:cs typeface="Times New Roman" panose="02020603050405020304" pitchFamily="18" charset="0"/>
              </a:rPr>
              <a:t>Dr.</a:t>
            </a:r>
            <a:r>
              <a:rPr lang="en-IN" sz="2000" b="1" dirty="0">
                <a:latin typeface="Times New Roman" panose="02020603050405020304" pitchFamily="18" charset="0"/>
                <a:cs typeface="Times New Roman" panose="02020603050405020304" pitchFamily="18" charset="0"/>
              </a:rPr>
              <a:t> Kiran Patel</a:t>
            </a:r>
          </a:p>
          <a:p>
            <a:pPr marL="0" indent="0" algn="ctr">
              <a:buNone/>
            </a:pPr>
            <a:r>
              <a:rPr lang="en-IN" sz="2000" b="1" dirty="0">
                <a:latin typeface="Times New Roman" panose="02020603050405020304" pitchFamily="18" charset="0"/>
                <a:cs typeface="Times New Roman" panose="02020603050405020304" pitchFamily="18" charset="0"/>
              </a:rPr>
              <a:t>Department of Soil Science and Agricultural Chemistry</a:t>
            </a:r>
          </a:p>
          <a:p>
            <a:pPr marL="0" indent="0" algn="ctr">
              <a:buNone/>
            </a:pPr>
            <a:r>
              <a:rPr lang="en-IN" sz="2000" b="1" dirty="0">
                <a:latin typeface="Times New Roman" panose="02020603050405020304" pitchFamily="18" charset="0"/>
                <a:cs typeface="Times New Roman" panose="02020603050405020304" pitchFamily="18" charset="0"/>
              </a:rPr>
              <a:t>College of Agriculture (JNKVV)</a:t>
            </a:r>
          </a:p>
          <a:p>
            <a:pPr marL="0" indent="0" algn="ctr">
              <a:buNone/>
            </a:pPr>
            <a:r>
              <a:rPr lang="en-IN" sz="2000" b="1" dirty="0">
                <a:latin typeface="Times New Roman" panose="02020603050405020304" pitchFamily="18" charset="0"/>
                <a:cs typeface="Times New Roman" panose="02020603050405020304" pitchFamily="18" charset="0"/>
              </a:rPr>
              <a:t>Jabalpur</a:t>
            </a:r>
            <a:endParaRPr lang="en-IN"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6752257"/>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264006-973E-31A0-AE31-0BE7DB055F8B}"/>
              </a:ext>
            </a:extLst>
          </p:cNvPr>
          <p:cNvSpPr>
            <a:spLocks noGrp="1"/>
          </p:cNvSpPr>
          <p:nvPr>
            <p:ph idx="1"/>
          </p:nvPr>
        </p:nvSpPr>
        <p:spPr>
          <a:xfrm>
            <a:off x="767408" y="770647"/>
            <a:ext cx="10153128" cy="5316706"/>
          </a:xfrm>
        </p:spPr>
        <p:txBody>
          <a:bodyPr>
            <a:normAutofit/>
          </a:bodyPr>
          <a:lstStyle/>
          <a:p>
            <a:pPr marL="361950" indent="-361950">
              <a:lnSpc>
                <a:spcPct val="150000"/>
              </a:lnSpc>
              <a:buFont typeface="Wingdings" panose="05000000000000000000" pitchFamily="2" charset="2"/>
              <a:buChar char="v"/>
            </a:pPr>
            <a:r>
              <a:rPr lang="en-IN" dirty="0"/>
              <a:t> </a:t>
            </a:r>
            <a:r>
              <a:rPr lang="en-IN" dirty="0">
                <a:latin typeface="Times New Roman" panose="02020603050405020304" pitchFamily="18" charset="0"/>
                <a:cs typeface="Times New Roman" panose="02020603050405020304" pitchFamily="18" charset="0"/>
              </a:rPr>
              <a:t>Viscosity</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Dynamic properties of Soil</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Soil consistency, Soil plasticity, Soil compaction, Soil strength, Soil colour, Soil air</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Thermal properties of soil</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Soil temperature-Importance and measurement</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Soil water- Molecular structure, properties, Classification, Measurement, </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Soil water potential-Concepts, components and measurements</a:t>
            </a:r>
          </a:p>
          <a:p>
            <a:pPr marL="361950" indent="-361950">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Hysteresis-Causes</a:t>
            </a:r>
          </a:p>
        </p:txBody>
      </p:sp>
    </p:spTree>
    <p:extLst>
      <p:ext uri="{BB962C8B-B14F-4D97-AF65-F5344CB8AC3E}">
        <p14:creationId xmlns:p14="http://schemas.microsoft.com/office/powerpoint/2010/main" val="2920009798"/>
      </p:ext>
    </p:extLst>
  </p:cSld>
  <p:clrMapOvr>
    <a:masterClrMapping/>
  </p:clrMapOvr>
  <p:transition spd="slow">
    <p:split orient="vert"/>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7596BD-A6E7-7A02-387D-9587027361B2}"/>
              </a:ext>
            </a:extLst>
          </p:cNvPr>
          <p:cNvSpPr>
            <a:spLocks noGrp="1"/>
          </p:cNvSpPr>
          <p:nvPr>
            <p:ph idx="1"/>
          </p:nvPr>
        </p:nvSpPr>
        <p:spPr>
          <a:xfrm>
            <a:off x="983432" y="548680"/>
            <a:ext cx="10801200" cy="6192688"/>
          </a:xfrm>
        </p:spPr>
        <p:txBody>
          <a:bodyPr>
            <a:normAutofit/>
          </a:bodyPr>
          <a:lstStyle/>
          <a:p>
            <a:r>
              <a:rPr lang="en-IN" b="1" dirty="0">
                <a:latin typeface="Times New Roman" panose="02020603050405020304" pitchFamily="18" charset="0"/>
                <a:cs typeface="Times New Roman" panose="02020603050405020304" pitchFamily="18" charset="0"/>
              </a:rPr>
              <a:t>COMPONENTS OF THE MUNSELL COLOUR CHART</a:t>
            </a:r>
          </a:p>
          <a:p>
            <a:r>
              <a:rPr lang="en-IN" dirty="0">
                <a:latin typeface="Times New Roman" panose="02020603050405020304" pitchFamily="18" charset="0"/>
                <a:cs typeface="Times New Roman" panose="02020603050405020304" pitchFamily="18" charset="0"/>
              </a:rPr>
              <a:t>The Munsell Colour System describes soil colour using three components:</a:t>
            </a:r>
          </a:p>
          <a:p>
            <a:endParaRPr lang="en-IN" dirty="0">
              <a:latin typeface="Times New Roman" panose="02020603050405020304" pitchFamily="18" charset="0"/>
              <a:cs typeface="Times New Roman" panose="02020603050405020304" pitchFamily="18" charset="0"/>
            </a:endParaRPr>
          </a:p>
          <a:p>
            <a:r>
              <a:rPr lang="en-IN" b="1" dirty="0">
                <a:solidFill>
                  <a:srgbClr val="0070C0"/>
                </a:solidFill>
                <a:latin typeface="Times New Roman" panose="02020603050405020304" pitchFamily="18" charset="0"/>
                <a:cs typeface="Times New Roman" panose="02020603050405020304" pitchFamily="18" charset="0"/>
              </a:rPr>
              <a:t>1. Hue (H) </a:t>
            </a:r>
            <a:r>
              <a:rPr lang="en-IN" dirty="0">
                <a:latin typeface="Times New Roman" panose="02020603050405020304" pitchFamily="18" charset="0"/>
                <a:cs typeface="Times New Roman" panose="02020603050405020304" pitchFamily="18" charset="0"/>
              </a:rPr>
              <a:t>– </a:t>
            </a:r>
            <a:r>
              <a:rPr lang="en-IN" dirty="0">
                <a:solidFill>
                  <a:srgbClr val="FF0000"/>
                </a:solidFill>
                <a:latin typeface="Times New Roman" panose="02020603050405020304" pitchFamily="18" charset="0"/>
                <a:cs typeface="Times New Roman" panose="02020603050405020304" pitchFamily="18" charset="0"/>
              </a:rPr>
              <a:t>Dominant Wavelength / Basic Colour</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Represents the main colour family of the soil.</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Indicates the presence of different minerals (especially iron compounds).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Recorded as symbols like:</a:t>
            </a:r>
          </a:p>
          <a:p>
            <a:r>
              <a:rPr lang="en-IN" dirty="0">
                <a:latin typeface="Times New Roman" panose="02020603050405020304" pitchFamily="18" charset="0"/>
                <a:cs typeface="Times New Roman" panose="02020603050405020304" pitchFamily="18" charset="0"/>
              </a:rPr>
              <a:t>10R, 2.5YR, 5YR, 7.5YR, 10YR, 2.5Y, 5Y etc.</a:t>
            </a:r>
          </a:p>
          <a:p>
            <a:r>
              <a:rPr lang="en-IN" b="1" dirty="0">
                <a:latin typeface="Times New Roman" panose="02020603050405020304" pitchFamily="18" charset="0"/>
                <a:cs typeface="Times New Roman" panose="02020603050405020304" pitchFamily="18" charset="0"/>
              </a:rPr>
              <a:t>Examples:</a:t>
            </a:r>
          </a:p>
          <a:p>
            <a:pPr>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10YR = yellowish-brown soils</a:t>
            </a:r>
          </a:p>
          <a:p>
            <a:pPr>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5R = reddish soils</a:t>
            </a:r>
          </a:p>
          <a:p>
            <a:pPr>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5Y = yellow soils</a:t>
            </a:r>
          </a:p>
          <a:p>
            <a:endParaRPr lang="en-IN" dirty="0"/>
          </a:p>
        </p:txBody>
      </p:sp>
    </p:spTree>
    <p:extLst>
      <p:ext uri="{BB962C8B-B14F-4D97-AF65-F5344CB8AC3E}">
        <p14:creationId xmlns:p14="http://schemas.microsoft.com/office/powerpoint/2010/main" val="427761394"/>
      </p:ext>
    </p:extLst>
  </p:cSld>
  <p:clrMapOvr>
    <a:masterClrMapping/>
  </p:clrMapOvr>
  <p:transition spd="slow">
    <p:split orient="vert"/>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B24CA2-0BDA-F4C7-7C25-1D7D7342BF32}"/>
              </a:ext>
            </a:extLst>
          </p:cNvPr>
          <p:cNvSpPr>
            <a:spLocks noGrp="1"/>
          </p:cNvSpPr>
          <p:nvPr>
            <p:ph idx="1"/>
          </p:nvPr>
        </p:nvSpPr>
        <p:spPr>
          <a:xfrm>
            <a:off x="839416" y="764704"/>
            <a:ext cx="10297144" cy="5688632"/>
          </a:xfrm>
        </p:spPr>
        <p:txBody>
          <a:bodyPr>
            <a:normAutofit lnSpcReduction="10000"/>
          </a:bodyPr>
          <a:lstStyle/>
          <a:p>
            <a:pPr>
              <a:lnSpc>
                <a:spcPct val="150000"/>
              </a:lnSpc>
            </a:pPr>
            <a:r>
              <a:rPr lang="en-US" sz="2400" b="1" dirty="0">
                <a:solidFill>
                  <a:srgbClr val="0070C0"/>
                </a:solidFill>
                <a:latin typeface="Times New Roman" panose="02020603050405020304" pitchFamily="18" charset="0"/>
                <a:cs typeface="Times New Roman" panose="02020603050405020304" pitchFamily="18" charset="0"/>
              </a:rPr>
              <a:t>2. Value (V) </a:t>
            </a:r>
            <a:r>
              <a:rPr lang="en-US" sz="2400" b="1" dirty="0">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Lightness or Darkness</a:t>
            </a:r>
          </a:p>
          <a:p>
            <a:pPr>
              <a:lnSpc>
                <a:spcPct val="15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Indicates how light or dark the </a:t>
            </a:r>
            <a:r>
              <a:rPr lang="en-US" sz="2400" dirty="0" err="1">
                <a:latin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cs typeface="Times New Roman" panose="02020603050405020304" pitchFamily="18" charset="0"/>
              </a:rPr>
              <a:t> is.</a:t>
            </a:r>
          </a:p>
          <a:p>
            <a:pPr>
              <a:lnSpc>
                <a:spcPct val="15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Scale ranges from 0 (pure black) to 10 (pure white).</a:t>
            </a:r>
          </a:p>
          <a:p>
            <a:pPr>
              <a:lnSpc>
                <a:spcPct val="15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Affects the “brightness” of soil </a:t>
            </a:r>
            <a:r>
              <a:rPr lang="en-US" sz="2400" dirty="0" err="1">
                <a:latin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cs typeface="Times New Roman" panose="02020603050405020304" pitchFamily="18" charset="0"/>
              </a:rPr>
              <a:t>.</a:t>
            </a:r>
          </a:p>
          <a:p>
            <a:pPr>
              <a:lnSpc>
                <a:spcPct val="150000"/>
              </a:lnSpc>
            </a:pPr>
            <a:endParaRPr lang="en-US" sz="2400" b="1" dirty="0">
              <a:latin typeface="Times New Roman" panose="02020603050405020304" pitchFamily="18" charset="0"/>
              <a:cs typeface="Times New Roman" panose="02020603050405020304" pitchFamily="18" charset="0"/>
            </a:endParaRPr>
          </a:p>
          <a:p>
            <a:pPr>
              <a:lnSpc>
                <a:spcPct val="150000"/>
              </a:lnSpc>
            </a:pPr>
            <a:r>
              <a:rPr lang="en-US" sz="2400" b="1" dirty="0">
                <a:latin typeface="Times New Roman" panose="02020603050405020304" pitchFamily="18" charset="0"/>
                <a:cs typeface="Times New Roman" panose="02020603050405020304" pitchFamily="18" charset="0"/>
              </a:rPr>
              <a:t>Example:</a:t>
            </a:r>
          </a:p>
          <a:p>
            <a:pPr>
              <a:lnSpc>
                <a:spcPct val="15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Value 2 = very dark</a:t>
            </a:r>
          </a:p>
          <a:p>
            <a:pPr>
              <a:lnSpc>
                <a:spcPct val="15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Value 8 = very light</a:t>
            </a:r>
          </a:p>
          <a:p>
            <a:endParaRPr lang="en-IN" dirty="0"/>
          </a:p>
        </p:txBody>
      </p:sp>
    </p:spTree>
    <p:extLst>
      <p:ext uri="{BB962C8B-B14F-4D97-AF65-F5344CB8AC3E}">
        <p14:creationId xmlns:p14="http://schemas.microsoft.com/office/powerpoint/2010/main" val="3758008139"/>
      </p:ext>
    </p:extLst>
  </p:cSld>
  <p:clrMapOvr>
    <a:masterClrMapping/>
  </p:clrMapOvr>
  <p:transition spd="slow">
    <p:split orient="vert"/>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A17F75-E8EB-E858-04E5-717BF3B3B61A}"/>
              </a:ext>
            </a:extLst>
          </p:cNvPr>
          <p:cNvSpPr>
            <a:spLocks noGrp="1"/>
          </p:cNvSpPr>
          <p:nvPr>
            <p:ph idx="1"/>
          </p:nvPr>
        </p:nvSpPr>
        <p:spPr>
          <a:xfrm>
            <a:off x="911424" y="908720"/>
            <a:ext cx="9720073" cy="4023360"/>
          </a:xfrm>
        </p:spPr>
        <p:txBody>
          <a:bodyPr/>
          <a:lstStyle/>
          <a:p>
            <a:pPr>
              <a:lnSpc>
                <a:spcPct val="150000"/>
              </a:lnSpc>
            </a:pPr>
            <a:r>
              <a:rPr lang="en-US" b="1" dirty="0">
                <a:latin typeface="Times New Roman" panose="02020603050405020304" pitchFamily="18" charset="0"/>
                <a:cs typeface="Times New Roman" panose="02020603050405020304" pitchFamily="18" charset="0"/>
              </a:rPr>
              <a:t>3. Chroma (C) – </a:t>
            </a:r>
            <a:r>
              <a:rPr lang="en-US" b="1" dirty="0">
                <a:solidFill>
                  <a:srgbClr val="FF0000"/>
                </a:solidFill>
                <a:latin typeface="Times New Roman" panose="02020603050405020304" pitchFamily="18" charset="0"/>
                <a:cs typeface="Times New Roman" panose="02020603050405020304" pitchFamily="18" charset="0"/>
              </a:rPr>
              <a:t>Strength or Purity of </a:t>
            </a:r>
            <a:r>
              <a:rPr lang="en-US" b="1" dirty="0" err="1">
                <a:solidFill>
                  <a:srgbClr val="FF0000"/>
                </a:solidFill>
                <a:latin typeface="Times New Roman" panose="02020603050405020304" pitchFamily="18" charset="0"/>
                <a:cs typeface="Times New Roman" panose="02020603050405020304" pitchFamily="18" charset="0"/>
              </a:rPr>
              <a:t>Colour</a:t>
            </a:r>
            <a:endParaRPr lang="en-US" b="1" dirty="0">
              <a:solidFill>
                <a:srgbClr val="FF000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Measures the </a:t>
            </a:r>
            <a:r>
              <a:rPr lang="en-US" b="1" dirty="0">
                <a:latin typeface="Times New Roman" panose="02020603050405020304" pitchFamily="18" charset="0"/>
                <a:cs typeface="Times New Roman" panose="02020603050405020304" pitchFamily="18" charset="0"/>
              </a:rPr>
              <a:t>intensity or saturation</a:t>
            </a:r>
            <a:r>
              <a:rPr lang="en-US" dirty="0">
                <a:latin typeface="Times New Roman" panose="02020603050405020304" pitchFamily="18" charset="0"/>
                <a:cs typeface="Times New Roman" panose="02020603050405020304" pitchFamily="18" charset="0"/>
              </a:rPr>
              <a:t> of the </a:t>
            </a:r>
            <a:r>
              <a:rPr lang="en-US" dirty="0" err="1">
                <a:latin typeface="Times New Roman" panose="02020603050405020304" pitchFamily="18" charset="0"/>
                <a:cs typeface="Times New Roman" panose="02020603050405020304" pitchFamily="18" charset="0"/>
              </a:rPr>
              <a:t>colour</a:t>
            </a:r>
            <a:r>
              <a:rPr lang="en-US" dirty="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Scale starts from </a:t>
            </a:r>
            <a:r>
              <a:rPr lang="en-US" b="1" dirty="0">
                <a:latin typeface="Times New Roman" panose="02020603050405020304" pitchFamily="18" charset="0"/>
                <a:cs typeface="Times New Roman" panose="02020603050405020304" pitchFamily="18" charset="0"/>
              </a:rPr>
              <a:t>0 (neutral grey)</a:t>
            </a:r>
            <a:r>
              <a:rPr lang="en-US" dirty="0">
                <a:latin typeface="Times New Roman" panose="02020603050405020304" pitchFamily="18" charset="0"/>
                <a:cs typeface="Times New Roman" panose="02020603050405020304" pitchFamily="18" charset="0"/>
              </a:rPr>
              <a:t> and increases outward.</a:t>
            </a:r>
          </a:p>
          <a:p>
            <a:pPr>
              <a:lnSpc>
                <a:spcPct val="150000"/>
              </a:lnSpc>
            </a:pPr>
            <a:r>
              <a:rPr lang="en-US" b="1" dirty="0">
                <a:latin typeface="Times New Roman" panose="02020603050405020304" pitchFamily="18" charset="0"/>
                <a:cs typeface="Times New Roman" panose="02020603050405020304" pitchFamily="18" charset="0"/>
              </a:rPr>
              <a:t>Example:</a:t>
            </a:r>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Chroma </a:t>
            </a:r>
            <a:r>
              <a:rPr lang="en-US" b="1"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dull subtle </a:t>
            </a:r>
            <a:r>
              <a:rPr lang="en-US" dirty="0" err="1">
                <a:latin typeface="Times New Roman" panose="02020603050405020304" pitchFamily="18" charset="0"/>
                <a:cs typeface="Times New Roman" panose="02020603050405020304" pitchFamily="18" charset="0"/>
              </a:rPr>
              <a:t>colour</a:t>
            </a:r>
            <a:endParaRPr lang="en-US"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Chroma </a:t>
            </a:r>
            <a:r>
              <a:rPr lang="en-US" b="1" dirty="0">
                <a:latin typeface="Times New Roman" panose="02020603050405020304" pitchFamily="18" charset="0"/>
                <a:cs typeface="Times New Roman" panose="02020603050405020304" pitchFamily="18" charset="0"/>
              </a:rPr>
              <a:t>8</a:t>
            </a:r>
            <a:r>
              <a:rPr lang="en-US" dirty="0">
                <a:latin typeface="Times New Roman" panose="02020603050405020304" pitchFamily="18" charset="0"/>
                <a:cs typeface="Times New Roman" panose="02020603050405020304" pitchFamily="18" charset="0"/>
              </a:rPr>
              <a:t> = strong bright </a:t>
            </a:r>
            <a:r>
              <a:rPr lang="en-US" dirty="0" err="1">
                <a:latin typeface="Times New Roman" panose="02020603050405020304" pitchFamily="18" charset="0"/>
                <a:cs typeface="Times New Roman" panose="02020603050405020304" pitchFamily="18" charset="0"/>
              </a:rPr>
              <a:t>colour</a:t>
            </a:r>
            <a:endParaRPr lang="en-US"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689810588"/>
      </p:ext>
    </p:extLst>
  </p:cSld>
  <p:clrMapOvr>
    <a:masterClrMapping/>
  </p:clrMapOvr>
  <p:transition spd="slow">
    <p:split orient="vert"/>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3960B8-2FE0-175D-5C47-6A3BC03DAABD}"/>
              </a:ext>
            </a:extLst>
          </p:cNvPr>
          <p:cNvSpPr>
            <a:spLocks noGrp="1"/>
          </p:cNvSpPr>
          <p:nvPr>
            <p:ph idx="1"/>
          </p:nvPr>
        </p:nvSpPr>
        <p:spPr>
          <a:xfrm>
            <a:off x="911424" y="692696"/>
            <a:ext cx="9720073" cy="4023360"/>
          </a:xfrm>
        </p:spPr>
        <p:txBody>
          <a:bodyPr/>
          <a:lstStyle/>
          <a:p>
            <a:r>
              <a:rPr lang="en-US" sz="2800" dirty="0">
                <a:latin typeface="Times New Roman" panose="02020603050405020304" pitchFamily="18" charset="0"/>
                <a:cs typeface="Times New Roman" panose="02020603050405020304" pitchFamily="18" charset="0"/>
              </a:rPr>
              <a:t>A soil </a:t>
            </a:r>
            <a:r>
              <a:rPr lang="en-US" sz="2800" dirty="0" err="1">
                <a:latin typeface="Times New Roman" panose="02020603050405020304" pitchFamily="18" charset="0"/>
                <a:cs typeface="Times New Roman" panose="02020603050405020304" pitchFamily="18" charset="0"/>
              </a:rPr>
              <a:t>colour</a:t>
            </a:r>
            <a:r>
              <a:rPr lang="en-US" sz="2800" dirty="0">
                <a:latin typeface="Times New Roman" panose="02020603050405020304" pitchFamily="18" charset="0"/>
                <a:cs typeface="Times New Roman" panose="02020603050405020304" pitchFamily="18" charset="0"/>
              </a:rPr>
              <a:t> written as:</a:t>
            </a:r>
          </a:p>
          <a:p>
            <a:r>
              <a:rPr lang="en-US" sz="2800" dirty="0">
                <a:latin typeface="Times New Roman" panose="02020603050405020304" pitchFamily="18" charset="0"/>
                <a:cs typeface="Times New Roman" panose="02020603050405020304" pitchFamily="18" charset="0"/>
              </a:rPr>
              <a:t>10YR 5/4</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Means:</a:t>
            </a:r>
          </a:p>
          <a:p>
            <a:pPr>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Hue = 10YR</a:t>
            </a:r>
          </a:p>
          <a:p>
            <a:pPr>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Value = 5</a:t>
            </a:r>
          </a:p>
          <a:p>
            <a:pPr>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Chroma = 4</a:t>
            </a:r>
          </a:p>
          <a:p>
            <a:endParaRPr lang="en-IN" dirty="0"/>
          </a:p>
        </p:txBody>
      </p:sp>
    </p:spTree>
    <p:extLst>
      <p:ext uri="{BB962C8B-B14F-4D97-AF65-F5344CB8AC3E}">
        <p14:creationId xmlns:p14="http://schemas.microsoft.com/office/powerpoint/2010/main" val="3633038377"/>
      </p:ext>
    </p:extLst>
  </p:cSld>
  <p:clrMapOvr>
    <a:masterClrMapping/>
  </p:clrMapOvr>
  <p:transition spd="slow">
    <p:split orient="vert"/>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86241-D62E-CA0F-E455-1362A305A410}"/>
              </a:ext>
            </a:extLst>
          </p:cNvPr>
          <p:cNvSpPr>
            <a:spLocks noGrp="1"/>
          </p:cNvSpPr>
          <p:nvPr>
            <p:ph idx="1"/>
          </p:nvPr>
        </p:nvSpPr>
        <p:spPr>
          <a:xfrm>
            <a:off x="911424" y="1340768"/>
            <a:ext cx="9720073" cy="4023360"/>
          </a:xfrm>
        </p:spPr>
        <p:txBody>
          <a:bodyPr/>
          <a:lstStyle/>
          <a:p>
            <a:pPr algn="just">
              <a:lnSpc>
                <a:spcPct val="150000"/>
              </a:lnSpc>
            </a:pPr>
            <a:r>
              <a:rPr lang="en-US" b="1" dirty="0">
                <a:latin typeface="Times New Roman" panose="02020603050405020304" pitchFamily="18" charset="0"/>
                <a:cs typeface="Times New Roman" panose="02020603050405020304" pitchFamily="18" charset="0"/>
              </a:rPr>
              <a:t>1. Definition</a:t>
            </a:r>
          </a:p>
          <a:p>
            <a:pPr algn="just">
              <a:lnSpc>
                <a:spcPct val="150000"/>
              </a:lnSpc>
            </a:pPr>
            <a:r>
              <a:rPr lang="en-US" b="1" dirty="0">
                <a:latin typeface="Times New Roman" panose="02020603050405020304" pitchFamily="18" charset="0"/>
                <a:cs typeface="Times New Roman" panose="02020603050405020304" pitchFamily="18" charset="0"/>
              </a:rPr>
              <a:t>Soil consistency</a:t>
            </a:r>
            <a:r>
              <a:rPr lang="en-US" dirty="0">
                <a:latin typeface="Times New Roman" panose="02020603050405020304" pitchFamily="18" charset="0"/>
                <a:cs typeface="Times New Roman" panose="02020603050405020304" pitchFamily="18" charset="0"/>
              </a:rPr>
              <a:t> refers to the </a:t>
            </a:r>
            <a:r>
              <a:rPr lang="en-US" b="1" dirty="0">
                <a:solidFill>
                  <a:srgbClr val="FF0000"/>
                </a:solidFill>
                <a:latin typeface="Times New Roman" panose="02020603050405020304" pitchFamily="18" charset="0"/>
                <a:cs typeface="Times New Roman" panose="02020603050405020304" pitchFamily="18" charset="0"/>
              </a:rPr>
              <a:t>degree of cohesion and adhesion of soil particles</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the </a:t>
            </a:r>
            <a:r>
              <a:rPr lang="en-US" b="1" dirty="0">
                <a:solidFill>
                  <a:srgbClr val="FF0000"/>
                </a:solidFill>
                <a:latin typeface="Times New Roman" panose="02020603050405020304" pitchFamily="18" charset="0"/>
                <a:cs typeface="Times New Roman" panose="02020603050405020304" pitchFamily="18" charset="0"/>
              </a:rPr>
              <a:t>resistance of soil to deformation or rupture</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under applied forces such as pressure, pulling, or manipulation.</a:t>
            </a:r>
          </a:p>
          <a:p>
            <a:endParaRPr lang="en-IN" dirty="0"/>
          </a:p>
        </p:txBody>
      </p:sp>
      <p:sp>
        <p:nvSpPr>
          <p:cNvPr id="4" name="TextBox 3">
            <a:extLst>
              <a:ext uri="{FF2B5EF4-FFF2-40B4-BE49-F238E27FC236}">
                <a16:creationId xmlns:a16="http://schemas.microsoft.com/office/drawing/2014/main" id="{A2D6022B-C30F-88F5-7129-FF3DE4E12905}"/>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dirty="0">
                <a:solidFill>
                  <a:prstClr val="black">
                    <a:lumMod val="85000"/>
                    <a:lumOff val="15000"/>
                  </a:prstClr>
                </a:solidFill>
              </a:rPr>
              <a:t>Soil Consistency</a:t>
            </a:r>
          </a:p>
        </p:txBody>
      </p:sp>
    </p:spTree>
    <p:extLst>
      <p:ext uri="{BB962C8B-B14F-4D97-AF65-F5344CB8AC3E}">
        <p14:creationId xmlns:p14="http://schemas.microsoft.com/office/powerpoint/2010/main" val="3893198339"/>
      </p:ext>
    </p:extLst>
  </p:cSld>
  <p:clrMapOvr>
    <a:masterClrMapping/>
  </p:clrMapOvr>
  <p:transition spd="slow">
    <p:split orient="vert"/>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0C2E2D-FEDD-720F-C7E1-D43D55BB795D}"/>
              </a:ext>
            </a:extLst>
          </p:cNvPr>
          <p:cNvSpPr>
            <a:spLocks noGrp="1"/>
          </p:cNvSpPr>
          <p:nvPr>
            <p:ph idx="1"/>
          </p:nvPr>
        </p:nvSpPr>
        <p:spPr>
          <a:xfrm>
            <a:off x="911424" y="764704"/>
            <a:ext cx="9720073" cy="4023360"/>
          </a:xfrm>
        </p:spPr>
        <p:txBody>
          <a:bodyPr>
            <a:normAutofit/>
          </a:bodyPr>
          <a:lstStyle/>
          <a:p>
            <a:r>
              <a:rPr lang="en-IN" sz="2400" b="1" dirty="0">
                <a:latin typeface="Times New Roman" panose="02020603050405020304" pitchFamily="18" charset="0"/>
                <a:cs typeface="Times New Roman" panose="02020603050405020304" pitchFamily="18" charset="0"/>
              </a:rPr>
              <a:t>Form of Soil Consistency </a:t>
            </a:r>
          </a:p>
          <a:p>
            <a:pPr marL="457200" indent="-457200">
              <a:buFont typeface="+mj-lt"/>
              <a:buAutoNum type="arabicPeriod"/>
            </a:pPr>
            <a:r>
              <a:rPr lang="en-IN" sz="2400" dirty="0">
                <a:latin typeface="Times New Roman" panose="02020603050405020304" pitchFamily="18" charset="0"/>
                <a:cs typeface="Times New Roman" panose="02020603050405020304" pitchFamily="18" charset="0"/>
              </a:rPr>
              <a:t>Hard or harsh consistency- Observed in dry soil</a:t>
            </a:r>
          </a:p>
          <a:p>
            <a:pPr marL="457200" indent="-457200">
              <a:buFont typeface="+mj-lt"/>
              <a:buAutoNum type="arabicPeriod"/>
            </a:pPr>
            <a:r>
              <a:rPr lang="en-IN" sz="2400" dirty="0">
                <a:latin typeface="Times New Roman" panose="02020603050405020304" pitchFamily="18" charset="0"/>
                <a:cs typeface="Times New Roman" panose="02020603050405020304" pitchFamily="18" charset="0"/>
              </a:rPr>
              <a:t>Soft and friable consistency- Observed in moist soil</a:t>
            </a:r>
          </a:p>
          <a:p>
            <a:pPr marL="457200" indent="-457200">
              <a:buFont typeface="+mj-lt"/>
              <a:buAutoNum type="arabicPeriod"/>
            </a:pPr>
            <a:r>
              <a:rPr lang="en-IN" sz="2400" dirty="0">
                <a:latin typeface="Times New Roman" panose="02020603050405020304" pitchFamily="18" charset="0"/>
                <a:cs typeface="Times New Roman" panose="02020603050405020304" pitchFamily="18" charset="0"/>
              </a:rPr>
              <a:t>Plastic consistency- Observed in wet soil</a:t>
            </a:r>
          </a:p>
          <a:p>
            <a:pPr marL="457200" indent="-457200">
              <a:buFont typeface="+mj-lt"/>
              <a:buAutoNum type="arabicPeriod"/>
            </a:pPr>
            <a:r>
              <a:rPr lang="en-IN" sz="2400" dirty="0">
                <a:latin typeface="Times New Roman" panose="02020603050405020304" pitchFamily="18" charset="0"/>
                <a:cs typeface="Times New Roman" panose="02020603050405020304" pitchFamily="18" charset="0"/>
              </a:rPr>
              <a:t>Sticky consistency- Observed in very wet soil</a:t>
            </a:r>
          </a:p>
          <a:p>
            <a:pPr marL="457200" indent="-457200">
              <a:buFont typeface="+mj-lt"/>
              <a:buAutoNum type="arabicPeriod"/>
            </a:pPr>
            <a:r>
              <a:rPr lang="en-IN" sz="2400" dirty="0">
                <a:latin typeface="Times New Roman" panose="02020603050405020304" pitchFamily="18" charset="0"/>
                <a:cs typeface="Times New Roman" panose="02020603050405020304" pitchFamily="18" charset="0"/>
              </a:rPr>
              <a:t>Viscous consistency- Observed in saturated soil</a:t>
            </a:r>
          </a:p>
          <a:p>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4790839"/>
      </p:ext>
    </p:extLst>
  </p:cSld>
  <p:clrMapOvr>
    <a:masterClrMapping/>
  </p:clrMapOvr>
  <p:transition spd="slow">
    <p:split orient="vert"/>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7F20B4B-E70E-5928-231D-5C3AE9CBE0DB}"/>
              </a:ext>
            </a:extLst>
          </p:cNvPr>
          <p:cNvGraphicFramePr>
            <a:graphicFrameLocks noGrp="1"/>
          </p:cNvGraphicFramePr>
          <p:nvPr>
            <p:ph idx="1"/>
            <p:extLst>
              <p:ext uri="{D42A27DB-BD31-4B8C-83A1-F6EECF244321}">
                <p14:modId xmlns:p14="http://schemas.microsoft.com/office/powerpoint/2010/main" val="703125667"/>
              </p:ext>
            </p:extLst>
          </p:nvPr>
        </p:nvGraphicFramePr>
        <p:xfrm>
          <a:off x="911424" y="836712"/>
          <a:ext cx="10153127" cy="4937760"/>
        </p:xfrm>
        <a:graphic>
          <a:graphicData uri="http://schemas.openxmlformats.org/drawingml/2006/table">
            <a:tbl>
              <a:tblPr firstRow="1" bandRow="1">
                <a:tableStyleId>{5940675A-B579-460E-94D1-54222C63F5DA}</a:tableStyleId>
              </a:tblPr>
              <a:tblGrid>
                <a:gridCol w="1152128">
                  <a:extLst>
                    <a:ext uri="{9D8B030D-6E8A-4147-A177-3AD203B41FA5}">
                      <a16:colId xmlns:a16="http://schemas.microsoft.com/office/drawing/2014/main" val="2144539278"/>
                    </a:ext>
                  </a:extLst>
                </a:gridCol>
                <a:gridCol w="7488832">
                  <a:extLst>
                    <a:ext uri="{9D8B030D-6E8A-4147-A177-3AD203B41FA5}">
                      <a16:colId xmlns:a16="http://schemas.microsoft.com/office/drawing/2014/main" val="179016829"/>
                    </a:ext>
                  </a:extLst>
                </a:gridCol>
                <a:gridCol w="1512167">
                  <a:extLst>
                    <a:ext uri="{9D8B030D-6E8A-4147-A177-3AD203B41FA5}">
                      <a16:colId xmlns:a16="http://schemas.microsoft.com/office/drawing/2014/main" val="3747731016"/>
                    </a:ext>
                  </a:extLst>
                </a:gridCol>
              </a:tblGrid>
              <a:tr h="0">
                <a:tc>
                  <a:txBody>
                    <a:bodyPr/>
                    <a:lstStyle/>
                    <a:p>
                      <a:pPr algn="ctr"/>
                      <a:r>
                        <a:rPr lang="en-IN" sz="2400" b="1" dirty="0">
                          <a:latin typeface="Times New Roman" panose="02020603050405020304" pitchFamily="18" charset="0"/>
                          <a:cs typeface="Times New Roman" panose="02020603050405020304" pitchFamily="18" charset="0"/>
                        </a:rPr>
                        <a:t>S. No.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b="1" dirty="0">
                          <a:latin typeface="Times New Roman" panose="02020603050405020304" pitchFamily="18" charset="0"/>
                          <a:cs typeface="Times New Roman" panose="02020603050405020304" pitchFamily="18" charset="0"/>
                        </a:rPr>
                        <a:t>Form of Soil Consistency </a:t>
                      </a:r>
                    </a:p>
                    <a:p>
                      <a:pPr algn="ctr"/>
                      <a:endParaRPr lang="en-IN" sz="2400" b="1" dirty="0">
                        <a:latin typeface="Times New Roman" panose="02020603050405020304" pitchFamily="18" charset="0"/>
                        <a:cs typeface="Times New Roman" panose="02020603050405020304" pitchFamily="18" charset="0"/>
                      </a:endParaRPr>
                    </a:p>
                  </a:txBody>
                  <a:tcPr/>
                </a:tc>
                <a:tc>
                  <a:txBody>
                    <a:bodyPr/>
                    <a:lstStyle/>
                    <a:p>
                      <a:pPr algn="ctr"/>
                      <a:r>
                        <a:rPr lang="en-IN" sz="2400" b="1" dirty="0">
                          <a:latin typeface="Times New Roman" panose="02020603050405020304" pitchFamily="18" charset="0"/>
                          <a:cs typeface="Times New Roman" panose="02020603050405020304" pitchFamily="18" charset="0"/>
                        </a:rPr>
                        <a:t>pF Value </a:t>
                      </a:r>
                    </a:p>
                  </a:txBody>
                  <a:tcPr/>
                </a:tc>
                <a:extLst>
                  <a:ext uri="{0D108BD9-81ED-4DB2-BD59-A6C34878D82A}">
                    <a16:rowId xmlns:a16="http://schemas.microsoft.com/office/drawing/2014/main" val="2280206762"/>
                  </a:ext>
                </a:extLst>
              </a:tr>
              <a:tr h="740848">
                <a:tc>
                  <a:txBody>
                    <a:bodyPr/>
                    <a:lstStyle/>
                    <a:p>
                      <a:pPr algn="ctr"/>
                      <a:r>
                        <a:rPr lang="en-IN" sz="2400" b="1" dirty="0">
                          <a:latin typeface="Times New Roman" panose="02020603050405020304" pitchFamily="18" charset="0"/>
                          <a:cs typeface="Times New Roman" panose="02020603050405020304" pitchFamily="18" charset="0"/>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Hard or harsh consistency</a:t>
                      </a:r>
                    </a:p>
                    <a:p>
                      <a:pPr algn="l"/>
                      <a:endParaRPr lang="en-IN" sz="2400" b="1" dirty="0">
                        <a:latin typeface="Times New Roman" panose="02020603050405020304" pitchFamily="18" charset="0"/>
                        <a:cs typeface="Times New Roman" panose="02020603050405020304" pitchFamily="18" charset="0"/>
                      </a:endParaRPr>
                    </a:p>
                  </a:txBody>
                  <a:tcPr/>
                </a:tc>
                <a:tc>
                  <a:txBody>
                    <a:bodyPr/>
                    <a:lstStyle/>
                    <a:p>
                      <a:pPr algn="ctr"/>
                      <a:r>
                        <a:rPr lang="en-IN" sz="2400" b="1" dirty="0">
                          <a:latin typeface="Times New Roman" panose="02020603050405020304" pitchFamily="18" charset="0"/>
                          <a:cs typeface="Times New Roman" panose="02020603050405020304" pitchFamily="18" charset="0"/>
                        </a:rPr>
                        <a:t>&gt;4.5</a:t>
                      </a:r>
                    </a:p>
                  </a:txBody>
                  <a:tcPr/>
                </a:tc>
                <a:extLst>
                  <a:ext uri="{0D108BD9-81ED-4DB2-BD59-A6C34878D82A}">
                    <a16:rowId xmlns:a16="http://schemas.microsoft.com/office/drawing/2014/main" val="3111607591"/>
                  </a:ext>
                </a:extLst>
              </a:tr>
              <a:tr h="740848">
                <a:tc>
                  <a:txBody>
                    <a:bodyPr/>
                    <a:lstStyle/>
                    <a:p>
                      <a:pPr algn="ctr"/>
                      <a:r>
                        <a:rPr lang="en-IN" sz="2400" b="1" dirty="0">
                          <a:latin typeface="Times New Roman" panose="02020603050405020304" pitchFamily="18" charset="0"/>
                          <a:cs typeface="Times New Roman" panose="02020603050405020304" pitchFamily="18"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Soft and friable consistency</a:t>
                      </a:r>
                    </a:p>
                    <a:p>
                      <a:pPr algn="l"/>
                      <a:endParaRPr lang="en-IN" sz="2400" b="1" dirty="0">
                        <a:latin typeface="Times New Roman" panose="02020603050405020304" pitchFamily="18" charset="0"/>
                        <a:cs typeface="Times New Roman" panose="02020603050405020304" pitchFamily="18" charset="0"/>
                      </a:endParaRPr>
                    </a:p>
                  </a:txBody>
                  <a:tcPr/>
                </a:tc>
                <a:tc>
                  <a:txBody>
                    <a:bodyPr/>
                    <a:lstStyle/>
                    <a:p>
                      <a:pPr algn="ctr"/>
                      <a:r>
                        <a:rPr lang="en-IN" sz="2400" b="1" dirty="0">
                          <a:latin typeface="Times New Roman" panose="02020603050405020304" pitchFamily="18" charset="0"/>
                          <a:cs typeface="Times New Roman" panose="02020603050405020304" pitchFamily="18" charset="0"/>
                        </a:rPr>
                        <a:t>4.5-2.8</a:t>
                      </a:r>
                    </a:p>
                  </a:txBody>
                  <a:tcPr/>
                </a:tc>
                <a:extLst>
                  <a:ext uri="{0D108BD9-81ED-4DB2-BD59-A6C34878D82A}">
                    <a16:rowId xmlns:a16="http://schemas.microsoft.com/office/drawing/2014/main" val="551702878"/>
                  </a:ext>
                </a:extLst>
              </a:tr>
              <a:tr h="740848">
                <a:tc>
                  <a:txBody>
                    <a:bodyPr/>
                    <a:lstStyle/>
                    <a:p>
                      <a:pPr algn="ctr"/>
                      <a:r>
                        <a:rPr lang="en-IN" sz="2400" b="1" dirty="0">
                          <a:latin typeface="Times New Roman" panose="02020603050405020304" pitchFamily="18" charset="0"/>
                          <a:cs typeface="Times New Roman" panose="02020603050405020304" pitchFamily="18"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Plastic consistency</a:t>
                      </a:r>
                    </a:p>
                    <a:p>
                      <a:pPr algn="l"/>
                      <a:endParaRPr lang="en-IN" sz="2400" b="1" dirty="0">
                        <a:latin typeface="Times New Roman" panose="02020603050405020304" pitchFamily="18" charset="0"/>
                        <a:cs typeface="Times New Roman" panose="02020603050405020304" pitchFamily="18" charset="0"/>
                      </a:endParaRPr>
                    </a:p>
                  </a:txBody>
                  <a:tcPr/>
                </a:tc>
                <a:tc>
                  <a:txBody>
                    <a:bodyPr/>
                    <a:lstStyle/>
                    <a:p>
                      <a:pPr algn="ctr"/>
                      <a:r>
                        <a:rPr lang="en-IN" sz="2400" b="1" dirty="0">
                          <a:latin typeface="Times New Roman" panose="02020603050405020304" pitchFamily="18" charset="0"/>
                          <a:cs typeface="Times New Roman" panose="02020603050405020304" pitchFamily="18" charset="0"/>
                        </a:rPr>
                        <a:t>2.8-0.5</a:t>
                      </a:r>
                    </a:p>
                  </a:txBody>
                  <a:tcPr/>
                </a:tc>
                <a:extLst>
                  <a:ext uri="{0D108BD9-81ED-4DB2-BD59-A6C34878D82A}">
                    <a16:rowId xmlns:a16="http://schemas.microsoft.com/office/drawing/2014/main" val="1801315301"/>
                  </a:ext>
                </a:extLst>
              </a:tr>
              <a:tr h="740848">
                <a:tc>
                  <a:txBody>
                    <a:bodyPr/>
                    <a:lstStyle/>
                    <a:p>
                      <a:pPr algn="ctr"/>
                      <a:r>
                        <a:rPr lang="en-IN" sz="2400" b="1" dirty="0">
                          <a:latin typeface="Times New Roman" panose="02020603050405020304" pitchFamily="18" charset="0"/>
                          <a:cs typeface="Times New Roman" panose="02020603050405020304" pitchFamily="18"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Sticky consistency</a:t>
                      </a:r>
                    </a:p>
                    <a:p>
                      <a:pPr algn="l"/>
                      <a:endParaRPr lang="en-IN" sz="2400" b="1" dirty="0">
                        <a:latin typeface="Times New Roman" panose="02020603050405020304" pitchFamily="18" charset="0"/>
                        <a:cs typeface="Times New Roman" panose="02020603050405020304" pitchFamily="18" charset="0"/>
                      </a:endParaRPr>
                    </a:p>
                  </a:txBody>
                  <a:tcPr/>
                </a:tc>
                <a:tc>
                  <a:txBody>
                    <a:bodyPr/>
                    <a:lstStyle/>
                    <a:p>
                      <a:pPr algn="ctr"/>
                      <a:r>
                        <a:rPr lang="en-IN" sz="2400" b="1" dirty="0">
                          <a:latin typeface="Times New Roman" panose="02020603050405020304" pitchFamily="18" charset="0"/>
                          <a:cs typeface="Times New Roman" panose="02020603050405020304" pitchFamily="18" charset="0"/>
                        </a:rPr>
                        <a:t>0.5-0</a:t>
                      </a:r>
                    </a:p>
                  </a:txBody>
                  <a:tcPr/>
                </a:tc>
                <a:extLst>
                  <a:ext uri="{0D108BD9-81ED-4DB2-BD59-A6C34878D82A}">
                    <a16:rowId xmlns:a16="http://schemas.microsoft.com/office/drawing/2014/main" val="1789811544"/>
                  </a:ext>
                </a:extLst>
              </a:tr>
              <a:tr h="740848">
                <a:tc>
                  <a:txBody>
                    <a:bodyPr/>
                    <a:lstStyle/>
                    <a:p>
                      <a:pPr algn="ctr"/>
                      <a:r>
                        <a:rPr lang="en-IN" sz="2400" b="1" dirty="0">
                          <a:latin typeface="Times New Roman" panose="02020603050405020304" pitchFamily="18" charset="0"/>
                          <a:cs typeface="Times New Roman" panose="02020603050405020304" pitchFamily="18" charset="0"/>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Times New Roman" panose="02020603050405020304" pitchFamily="18" charset="0"/>
                          <a:cs typeface="Times New Roman" panose="02020603050405020304" pitchFamily="18" charset="0"/>
                        </a:rPr>
                        <a:t>Viscous consistency</a:t>
                      </a:r>
                    </a:p>
                    <a:p>
                      <a:pPr algn="l"/>
                      <a:endParaRPr lang="en-IN" sz="2400" b="1" dirty="0">
                        <a:latin typeface="Times New Roman" panose="02020603050405020304" pitchFamily="18" charset="0"/>
                        <a:cs typeface="Times New Roman" panose="02020603050405020304" pitchFamily="18" charset="0"/>
                      </a:endParaRPr>
                    </a:p>
                  </a:txBody>
                  <a:tcPr/>
                </a:tc>
                <a:tc>
                  <a:txBody>
                    <a:bodyPr/>
                    <a:lstStyle/>
                    <a:p>
                      <a:pPr algn="ctr"/>
                      <a:r>
                        <a:rPr lang="en-IN" sz="2400" b="1" dirty="0">
                          <a:latin typeface="Times New Roman" panose="02020603050405020304" pitchFamily="18" charset="0"/>
                          <a:cs typeface="Times New Roman" panose="02020603050405020304" pitchFamily="18" charset="0"/>
                        </a:rPr>
                        <a:t>0</a:t>
                      </a:r>
                    </a:p>
                  </a:txBody>
                  <a:tcPr/>
                </a:tc>
                <a:extLst>
                  <a:ext uri="{0D108BD9-81ED-4DB2-BD59-A6C34878D82A}">
                    <a16:rowId xmlns:a16="http://schemas.microsoft.com/office/drawing/2014/main" val="2070456843"/>
                  </a:ext>
                </a:extLst>
              </a:tr>
            </a:tbl>
          </a:graphicData>
        </a:graphic>
      </p:graphicFrame>
    </p:spTree>
    <p:extLst>
      <p:ext uri="{BB962C8B-B14F-4D97-AF65-F5344CB8AC3E}">
        <p14:creationId xmlns:p14="http://schemas.microsoft.com/office/powerpoint/2010/main" val="2546479463"/>
      </p:ext>
    </p:extLst>
  </p:cSld>
  <p:clrMapOvr>
    <a:masterClrMapping/>
  </p:clrMapOvr>
  <p:transition spd="slow">
    <p:split orient="vert"/>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BB41E-9A64-39BE-1DFA-1DB7E266773C}"/>
              </a:ext>
            </a:extLst>
          </p:cNvPr>
          <p:cNvSpPr>
            <a:spLocks noGrp="1"/>
          </p:cNvSpPr>
          <p:nvPr>
            <p:ph idx="1"/>
          </p:nvPr>
        </p:nvSpPr>
        <p:spPr>
          <a:xfrm>
            <a:off x="767408" y="692696"/>
            <a:ext cx="10945216" cy="5904656"/>
          </a:xfrm>
        </p:spPr>
        <p:txBody>
          <a:bodyPr>
            <a:normAutofit/>
          </a:bodyPr>
          <a:lstStyle/>
          <a:p>
            <a:r>
              <a:rPr lang="en-IN" sz="2800" b="1" dirty="0">
                <a:solidFill>
                  <a:srgbClr val="FF0000"/>
                </a:solidFill>
                <a:latin typeface="Times New Roman" panose="02020603050405020304" pitchFamily="18" charset="0"/>
                <a:cs typeface="Times New Roman" panose="02020603050405020304" pitchFamily="18" charset="0"/>
              </a:rPr>
              <a:t>Importance of Soil Consistency</a:t>
            </a:r>
          </a:p>
          <a:p>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1. Determines Tillage Operations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Soil consistency indicates whether the soil is too hard, too soft, or workable for ploughing and  </a:t>
            </a:r>
          </a:p>
          <a:p>
            <a:pPr marL="0" indent="0">
              <a:buNone/>
            </a:pPr>
            <a:r>
              <a:rPr lang="en-US" dirty="0">
                <a:latin typeface="Times New Roman" panose="02020603050405020304" pitchFamily="18" charset="0"/>
                <a:cs typeface="Times New Roman" panose="02020603050405020304" pitchFamily="18" charset="0"/>
              </a:rPr>
              <a:t>   seedbed preparation.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Friable soil consistency is ideal for tillage.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Prevents excessive tillage, which can destroy soil structure.</a:t>
            </a:r>
          </a:p>
          <a:p>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2. Influences Root Penetration and Plant Growth</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Hard or compact soil restricts </a:t>
            </a:r>
            <a:r>
              <a:rPr lang="en-US" b="1" dirty="0">
                <a:latin typeface="Times New Roman" panose="02020603050405020304" pitchFamily="18" charset="0"/>
                <a:cs typeface="Times New Roman" panose="02020603050405020304" pitchFamily="18" charset="0"/>
              </a:rPr>
              <a:t>root elongation</a:t>
            </a:r>
            <a:r>
              <a:rPr lang="en-US" dirty="0">
                <a:latin typeface="Times New Roman" panose="02020603050405020304" pitchFamily="18" charset="0"/>
                <a:cs typeface="Times New Roman" panose="02020603050405020304" pitchFamily="18" charset="0"/>
              </a:rPr>
              <a:t> and reduces nutrient uptake.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Soft or friable soils promote better </a:t>
            </a:r>
            <a:r>
              <a:rPr lang="en-US" b="1" dirty="0">
                <a:latin typeface="Times New Roman" panose="02020603050405020304" pitchFamily="18" charset="0"/>
                <a:cs typeface="Times New Roman" panose="02020603050405020304" pitchFamily="18" charset="0"/>
              </a:rPr>
              <a:t>root expansion</a:t>
            </a:r>
            <a:r>
              <a:rPr lang="en-US" dirty="0">
                <a:latin typeface="Times New Roman" panose="02020603050405020304" pitchFamily="18" charset="0"/>
                <a:cs typeface="Times New Roman" panose="02020603050405020304" pitchFamily="18" charset="0"/>
              </a:rPr>
              <a:t> and aeration.</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629182"/>
      </p:ext>
    </p:extLst>
  </p:cSld>
  <p:clrMapOvr>
    <a:masterClrMapping/>
  </p:clrMapOvr>
  <p:transition spd="slow">
    <p:split orient="vert"/>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E02375-5F1C-FD95-99D4-2FB7C1F752D8}"/>
              </a:ext>
            </a:extLst>
          </p:cNvPr>
          <p:cNvSpPr>
            <a:spLocks noGrp="1"/>
          </p:cNvSpPr>
          <p:nvPr>
            <p:ph idx="1"/>
          </p:nvPr>
        </p:nvSpPr>
        <p:spPr>
          <a:xfrm>
            <a:off x="911424" y="836712"/>
            <a:ext cx="10729192" cy="5832648"/>
          </a:xfrm>
        </p:spPr>
        <p:txBody>
          <a:bodyPr>
            <a:normAutofit/>
          </a:bodyPr>
          <a:lstStyle/>
          <a:p>
            <a:r>
              <a:rPr lang="en-US" b="1" dirty="0">
                <a:latin typeface="Times New Roman" panose="02020603050405020304" pitchFamily="18" charset="0"/>
                <a:cs typeface="Times New Roman" panose="02020603050405020304" pitchFamily="18" charset="0"/>
              </a:rPr>
              <a:t>3. Affects Water Movement &amp; Retention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Sticky or plastic soils (high clay) hold more water but may have </a:t>
            </a:r>
            <a:r>
              <a:rPr lang="en-US" b="1" dirty="0">
                <a:latin typeface="Times New Roman" panose="02020603050405020304" pitchFamily="18" charset="0"/>
                <a:cs typeface="Times New Roman" panose="02020603050405020304" pitchFamily="18" charset="0"/>
              </a:rPr>
              <a:t>slow infiltration</a:t>
            </a:r>
            <a:r>
              <a:rPr lang="en-US"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Loose and non-sticky soils drain quickly and reduce </a:t>
            </a:r>
            <a:r>
              <a:rPr lang="en-US" b="1" dirty="0">
                <a:latin typeface="Times New Roman" panose="02020603050405020304" pitchFamily="18" charset="0"/>
                <a:cs typeface="Times New Roman" panose="02020603050405020304" pitchFamily="18" charset="0"/>
              </a:rPr>
              <a:t>waterlogging risk</a:t>
            </a:r>
            <a:r>
              <a:rPr lang="en-US" dirty="0">
                <a:latin typeface="Times New Roman" panose="02020603050405020304" pitchFamily="18" charset="0"/>
                <a:cs typeface="Times New Roman" panose="02020603050405020304" pitchFamily="18" charset="0"/>
              </a:rPr>
              <a:t>.</a:t>
            </a:r>
          </a:p>
          <a:p>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4. Helps in Soil Classification and Identification</a:t>
            </a:r>
          </a:p>
          <a:p>
            <a:r>
              <a:rPr lang="en-US" dirty="0">
                <a:latin typeface="Times New Roman" panose="02020603050405020304" pitchFamily="18" charset="0"/>
                <a:cs typeface="Times New Roman" panose="02020603050405020304" pitchFamily="18" charset="0"/>
              </a:rPr>
              <a:t>Soil consistency is used in </a:t>
            </a:r>
            <a:r>
              <a:rPr lang="en-US" b="1" dirty="0">
                <a:latin typeface="Times New Roman" panose="02020603050405020304" pitchFamily="18" charset="0"/>
                <a:cs typeface="Times New Roman" panose="02020603050405020304" pitchFamily="18" charset="0"/>
              </a:rPr>
              <a:t>field soil surveys</a:t>
            </a:r>
            <a:r>
              <a:rPr lang="en-US" dirty="0">
                <a:latin typeface="Times New Roman" panose="02020603050405020304" pitchFamily="18" charset="0"/>
                <a:cs typeface="Times New Roman" panose="02020603050405020304" pitchFamily="18" charset="0"/>
              </a:rPr>
              <a:t> to classify soils into:</a:t>
            </a:r>
          </a:p>
          <a:p>
            <a:pPr lvl="1"/>
            <a:r>
              <a:rPr lang="en-US" dirty="0">
                <a:latin typeface="Times New Roman" panose="02020603050405020304" pitchFamily="18" charset="0"/>
                <a:cs typeface="Times New Roman" panose="02020603050405020304" pitchFamily="18" charset="0"/>
              </a:rPr>
              <a:t>Hard</a:t>
            </a:r>
          </a:p>
          <a:p>
            <a:pPr lvl="1"/>
            <a:r>
              <a:rPr lang="en-US" dirty="0">
                <a:latin typeface="Times New Roman" panose="02020603050405020304" pitchFamily="18" charset="0"/>
                <a:cs typeface="Times New Roman" panose="02020603050405020304" pitchFamily="18" charset="0"/>
              </a:rPr>
              <a:t>Soft/friable</a:t>
            </a:r>
          </a:p>
          <a:p>
            <a:pPr lvl="1"/>
            <a:r>
              <a:rPr lang="en-US" dirty="0">
                <a:latin typeface="Times New Roman" panose="02020603050405020304" pitchFamily="18" charset="0"/>
                <a:cs typeface="Times New Roman" panose="02020603050405020304" pitchFamily="18" charset="0"/>
              </a:rPr>
              <a:t>Plastic</a:t>
            </a:r>
          </a:p>
          <a:p>
            <a:pPr lvl="1"/>
            <a:r>
              <a:rPr lang="en-US" dirty="0">
                <a:latin typeface="Times New Roman" panose="02020603050405020304" pitchFamily="18" charset="0"/>
                <a:cs typeface="Times New Roman" panose="02020603050405020304" pitchFamily="18" charset="0"/>
              </a:rPr>
              <a:t>Sticky</a:t>
            </a:r>
          </a:p>
          <a:p>
            <a:pPr lvl="1"/>
            <a:r>
              <a:rPr lang="en-US" dirty="0">
                <a:latin typeface="Times New Roman" panose="02020603050405020304" pitchFamily="18" charset="0"/>
                <a:cs typeface="Times New Roman" panose="02020603050405020304" pitchFamily="18" charset="0"/>
              </a:rPr>
              <a:t>Cohesive</a:t>
            </a:r>
          </a:p>
          <a:p>
            <a:r>
              <a:rPr lang="en-US" dirty="0">
                <a:latin typeface="Times New Roman" panose="02020603050405020304" pitchFamily="18" charset="0"/>
                <a:cs typeface="Times New Roman" panose="02020603050405020304" pitchFamily="18" charset="0"/>
              </a:rPr>
              <a:t>Important for mapping and understanding soil behavior.</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1717453"/>
      </p:ext>
    </p:extLst>
  </p:cSld>
  <p:clrMapOvr>
    <a:masterClrMapping/>
  </p:clrMapOvr>
  <p:transition spd="slow">
    <p:split orient="vert"/>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6391F6-BEB8-6B07-0B65-BC55EF8FEC72}"/>
              </a:ext>
            </a:extLst>
          </p:cNvPr>
          <p:cNvSpPr>
            <a:spLocks noGrp="1"/>
          </p:cNvSpPr>
          <p:nvPr>
            <p:ph idx="1"/>
          </p:nvPr>
        </p:nvSpPr>
        <p:spPr>
          <a:xfrm>
            <a:off x="983432" y="908720"/>
            <a:ext cx="10657184" cy="5688632"/>
          </a:xfrm>
        </p:spPr>
        <p:txBody>
          <a:bodyPr>
            <a:normAutofit/>
          </a:bodyPr>
          <a:lstStyle/>
          <a:p>
            <a:pPr>
              <a:lnSpc>
                <a:spcPct val="150000"/>
              </a:lnSpc>
            </a:pPr>
            <a:r>
              <a:rPr lang="en-US" b="1" dirty="0">
                <a:latin typeface="Times New Roman" panose="02020603050405020304" pitchFamily="18" charset="0"/>
                <a:cs typeface="Times New Roman" panose="02020603050405020304" pitchFamily="18" charset="0"/>
              </a:rPr>
              <a:t>5. Important for Construction &amp; Engineering</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Determines soil’s </a:t>
            </a:r>
            <a:r>
              <a:rPr lang="en-US" b="1" dirty="0">
                <a:latin typeface="Times New Roman" panose="02020603050405020304" pitchFamily="18" charset="0"/>
                <a:cs typeface="Times New Roman" panose="02020603050405020304" pitchFamily="18" charset="0"/>
              </a:rPr>
              <a:t>bearing capacity</a:t>
            </a:r>
            <a:r>
              <a:rPr lang="en-US" dirty="0">
                <a:latin typeface="Times New Roman" panose="02020603050405020304" pitchFamily="18" charset="0"/>
                <a:cs typeface="Times New Roman" panose="02020603050405020304" pitchFamily="18" charset="0"/>
              </a:rPr>
              <a:t> and stability for foundations, embankments, and roads.</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Highly plastic and sticky soils shrink and swell, causing structural damage.</a:t>
            </a:r>
          </a:p>
          <a:p>
            <a:pPr>
              <a:lnSpc>
                <a:spcPct val="150000"/>
              </a:lnSpc>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6. Assists in Irrigation and Drainage Planning</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Sticky or plastic soils need </a:t>
            </a:r>
            <a:r>
              <a:rPr lang="en-US" b="1" dirty="0">
                <a:latin typeface="Times New Roman" panose="02020603050405020304" pitchFamily="18" charset="0"/>
                <a:cs typeface="Times New Roman" panose="02020603050405020304" pitchFamily="18" charset="0"/>
              </a:rPr>
              <a:t>controlled irrigation</a:t>
            </a:r>
            <a:r>
              <a:rPr lang="en-US" dirty="0">
                <a:latin typeface="Times New Roman" panose="02020603050405020304" pitchFamily="18" charset="0"/>
                <a:cs typeface="Times New Roman" panose="02020603050405020304" pitchFamily="18" charset="0"/>
              </a:rPr>
              <a:t> to avoid waterlogging.</a:t>
            </a:r>
          </a:p>
          <a:p>
            <a:pPr>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Loose soils require frequent irrigation due to high infiltration.</a:t>
            </a:r>
          </a:p>
          <a:p>
            <a:pPr>
              <a:lnSpc>
                <a:spcPct val="150000"/>
              </a:lnSpc>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714230"/>
      </p:ext>
    </p:extLst>
  </p:cSld>
  <p:clrMapOvr>
    <a:masterClrMapping/>
  </p:clrMapOvr>
  <p:transition spd="slow">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BE652F-63B6-4722-9093-B0B7610DB743}"/>
              </a:ext>
            </a:extLst>
          </p:cNvPr>
          <p:cNvSpPr>
            <a:spLocks noGrp="1"/>
          </p:cNvSpPr>
          <p:nvPr>
            <p:ph idx="1"/>
          </p:nvPr>
        </p:nvSpPr>
        <p:spPr>
          <a:xfrm>
            <a:off x="733188" y="1268760"/>
            <a:ext cx="10835420" cy="5316706"/>
          </a:xfrm>
        </p:spPr>
        <p:txBody>
          <a:bodyPr>
            <a:normAutofit lnSpcReduction="10000"/>
          </a:bodyPr>
          <a:lstStyle/>
          <a:p>
            <a:r>
              <a:rPr lang="en-IN" sz="2100" b="1" dirty="0">
                <a:latin typeface="Times New Roman" panose="02020603050405020304" pitchFamily="18" charset="0"/>
                <a:cs typeface="Times New Roman" panose="02020603050405020304" pitchFamily="18" charset="0"/>
              </a:rPr>
              <a:t>It is the study of the chemical characteristics of the soil. Soil chemistry is affected by mineral composition, organic matter and environmental factors.</a:t>
            </a:r>
          </a:p>
          <a:p>
            <a:endParaRPr lang="en-IN" sz="21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Soil colloids- Classification</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Clay mineral- Structure, Identification of Clay minerals</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Amorphous soil constituents</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Source of negative charges on soil colloids</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Zero point charge</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Zeta potential-Factors</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Diffuse double layer theory- Factors</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Ion exchange in soil-CEC, AEC, theory</a:t>
            </a:r>
          </a:p>
          <a:p>
            <a:pPr>
              <a:buFont typeface="Wingdings" panose="05000000000000000000" pitchFamily="2" charset="2"/>
              <a:buChar char="v"/>
            </a:pPr>
            <a:r>
              <a:rPr lang="en-IN" sz="2100" dirty="0">
                <a:latin typeface="Times New Roman" panose="02020603050405020304" pitchFamily="18" charset="0"/>
                <a:cs typeface="Times New Roman" panose="02020603050405020304" pitchFamily="18" charset="0"/>
              </a:rPr>
              <a:t>Base saturation, Schofield’s Ratio Law, Donnan membrane equilibrium etc…</a:t>
            </a:r>
          </a:p>
          <a:p>
            <a:pPr>
              <a:buFont typeface="Wingdings" panose="05000000000000000000" pitchFamily="2" charset="2"/>
              <a:buChar char="v"/>
            </a:pPr>
            <a:endParaRPr lang="en-IN" dirty="0"/>
          </a:p>
        </p:txBody>
      </p:sp>
      <p:sp>
        <p:nvSpPr>
          <p:cNvPr id="4" name="TextBox 3">
            <a:extLst>
              <a:ext uri="{FF2B5EF4-FFF2-40B4-BE49-F238E27FC236}">
                <a16:creationId xmlns:a16="http://schemas.microsoft.com/office/drawing/2014/main" id="{75770EC8-D2AE-C1A8-53D4-5B2BF54CDFF5}"/>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3. Soil Chemistry</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523982660"/>
      </p:ext>
    </p:extLst>
  </p:cSld>
  <p:clrMapOvr>
    <a:masterClrMapping/>
  </p:clrMapOvr>
  <p:transition spd="slow">
    <p:split orient="vert"/>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87F60A-0F68-C846-CB0E-C456AC212F2B}"/>
              </a:ext>
            </a:extLst>
          </p:cNvPr>
          <p:cNvSpPr>
            <a:spLocks noGrp="1"/>
          </p:cNvSpPr>
          <p:nvPr>
            <p:ph idx="1"/>
          </p:nvPr>
        </p:nvSpPr>
        <p:spPr>
          <a:xfrm>
            <a:off x="911424" y="764704"/>
            <a:ext cx="11017224" cy="5832648"/>
          </a:xfrm>
        </p:spPr>
        <p:txBody>
          <a:bodyPr>
            <a:normAutofit/>
          </a:bodyPr>
          <a:lstStyle/>
          <a:p>
            <a:r>
              <a:rPr lang="en-IN" sz="2400" b="1" dirty="0">
                <a:latin typeface="Times New Roman" panose="02020603050405020304" pitchFamily="18" charset="0"/>
                <a:cs typeface="Times New Roman" panose="02020603050405020304" pitchFamily="18" charset="0"/>
              </a:rPr>
              <a:t>7. Indicates Soil Moisture Status</a:t>
            </a:r>
          </a:p>
          <a:p>
            <a:r>
              <a:rPr lang="en-IN" sz="2000" dirty="0">
                <a:latin typeface="Times New Roman" panose="02020603050405020304" pitchFamily="18" charset="0"/>
                <a:cs typeface="Times New Roman" panose="02020603050405020304" pitchFamily="18" charset="0"/>
              </a:rPr>
              <a:t>Consistency changes with moisture:</a:t>
            </a:r>
          </a:p>
          <a:p>
            <a:pPr lvl="1"/>
            <a:r>
              <a:rPr lang="en-IN" sz="2000" b="1" dirty="0">
                <a:latin typeface="Times New Roman" panose="02020603050405020304" pitchFamily="18" charset="0"/>
                <a:cs typeface="Times New Roman" panose="02020603050405020304" pitchFamily="18" charset="0"/>
              </a:rPr>
              <a:t>Wet soil</a:t>
            </a:r>
            <a:r>
              <a:rPr lang="en-IN" sz="2000" dirty="0">
                <a:latin typeface="Times New Roman" panose="02020603050405020304" pitchFamily="18" charset="0"/>
                <a:cs typeface="Times New Roman" panose="02020603050405020304" pitchFamily="18" charset="0"/>
              </a:rPr>
              <a:t> → sticky or plastic</a:t>
            </a:r>
          </a:p>
          <a:p>
            <a:pPr lvl="1"/>
            <a:r>
              <a:rPr lang="en-IN" sz="2000" b="1" dirty="0">
                <a:latin typeface="Times New Roman" panose="02020603050405020304" pitchFamily="18" charset="0"/>
                <a:cs typeface="Times New Roman" panose="02020603050405020304" pitchFamily="18" charset="0"/>
              </a:rPr>
              <a:t>Moist soil</a:t>
            </a:r>
            <a:r>
              <a:rPr lang="en-IN" sz="2000" dirty="0">
                <a:latin typeface="Times New Roman" panose="02020603050405020304" pitchFamily="18" charset="0"/>
                <a:cs typeface="Times New Roman" panose="02020603050405020304" pitchFamily="18" charset="0"/>
              </a:rPr>
              <a:t> → friable</a:t>
            </a:r>
          </a:p>
          <a:p>
            <a:pPr lvl="1"/>
            <a:r>
              <a:rPr lang="en-IN" sz="2000" b="1" dirty="0">
                <a:latin typeface="Times New Roman" panose="02020603050405020304" pitchFamily="18" charset="0"/>
                <a:cs typeface="Times New Roman" panose="02020603050405020304" pitchFamily="18" charset="0"/>
              </a:rPr>
              <a:t>Dry soil</a:t>
            </a:r>
            <a:r>
              <a:rPr lang="en-IN" sz="2000" dirty="0">
                <a:latin typeface="Times New Roman" panose="02020603050405020304" pitchFamily="18" charset="0"/>
                <a:cs typeface="Times New Roman" panose="02020603050405020304" pitchFamily="18" charset="0"/>
              </a:rPr>
              <a:t> → hard or harsh</a:t>
            </a:r>
          </a:p>
          <a:p>
            <a:r>
              <a:rPr lang="en-IN" sz="2000" dirty="0">
                <a:latin typeface="Times New Roman" panose="02020603050405020304" pitchFamily="18" charset="0"/>
                <a:cs typeface="Times New Roman" panose="02020603050405020304" pitchFamily="18" charset="0"/>
              </a:rPr>
              <a:t>Helps farmers judge </a:t>
            </a:r>
            <a:r>
              <a:rPr lang="en-IN" sz="2000" b="1" dirty="0">
                <a:latin typeface="Times New Roman" panose="02020603050405020304" pitchFamily="18" charset="0"/>
                <a:cs typeface="Times New Roman" panose="02020603050405020304" pitchFamily="18" charset="0"/>
              </a:rPr>
              <a:t>when to irrigate</a:t>
            </a:r>
            <a:r>
              <a:rPr lang="en-IN" sz="2000" dirty="0">
                <a:latin typeface="Times New Roman" panose="02020603050405020304" pitchFamily="18" charset="0"/>
                <a:cs typeface="Times New Roman" panose="02020603050405020304" pitchFamily="18" charset="0"/>
              </a:rPr>
              <a:t> or allow soil to dry.</a:t>
            </a:r>
          </a:p>
          <a:p>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a:p>
            <a:r>
              <a:rPr lang="en-IN" sz="2000" b="1" dirty="0">
                <a:latin typeface="Times New Roman" panose="02020603050405020304" pitchFamily="18" charset="0"/>
                <a:cs typeface="Times New Roman" panose="02020603050405020304" pitchFamily="18" charset="0"/>
              </a:rPr>
              <a:t>8. Supports Soil Conservation Practices</a:t>
            </a:r>
          </a:p>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Hard or compact soils have higher runoff → </a:t>
            </a:r>
            <a:r>
              <a:rPr lang="en-IN" sz="2000" b="1" dirty="0">
                <a:latin typeface="Times New Roman" panose="02020603050405020304" pitchFamily="18" charset="0"/>
                <a:cs typeface="Times New Roman" panose="02020603050405020304" pitchFamily="18" charset="0"/>
              </a:rPr>
              <a:t>soil erosion increases</a:t>
            </a:r>
            <a:r>
              <a:rPr lang="en-IN"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Friable soils allow better infiltration and reduce erosion losses.</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7363329"/>
      </p:ext>
    </p:extLst>
  </p:cSld>
  <p:clrMapOvr>
    <a:masterClrMapping/>
  </p:clrMapOvr>
  <p:transition spd="slow">
    <p:split orient="vert"/>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915251-4A5C-367B-3EAF-08E684D9B528}"/>
              </a:ext>
            </a:extLst>
          </p:cNvPr>
          <p:cNvSpPr>
            <a:spLocks noGrp="1"/>
          </p:cNvSpPr>
          <p:nvPr>
            <p:ph idx="1"/>
          </p:nvPr>
        </p:nvSpPr>
        <p:spPr>
          <a:xfrm>
            <a:off x="1024128" y="692696"/>
            <a:ext cx="10616488" cy="5616664"/>
          </a:xfrm>
        </p:spPr>
        <p:txBody>
          <a:bodyPr>
            <a:normAutofit/>
          </a:bodyPr>
          <a:lstStyle/>
          <a:p>
            <a:r>
              <a:rPr lang="en-IN" b="1" dirty="0">
                <a:latin typeface="Times New Roman" panose="02020603050405020304" pitchFamily="18" charset="0"/>
                <a:cs typeface="Times New Roman" panose="02020603050405020304" pitchFamily="18" charset="0"/>
              </a:rPr>
              <a:t>9. Related to pF (moisture tension) Values</a:t>
            </a:r>
          </a:p>
          <a:p>
            <a:r>
              <a:rPr lang="en-IN" dirty="0">
                <a:latin typeface="Times New Roman" panose="02020603050405020304" pitchFamily="18" charset="0"/>
                <a:cs typeface="Times New Roman" panose="02020603050405020304" pitchFamily="18" charset="0"/>
              </a:rPr>
              <a:t>Soil consistency correlates with </a:t>
            </a:r>
            <a:r>
              <a:rPr lang="en-IN" b="1" dirty="0">
                <a:latin typeface="Times New Roman" panose="02020603050405020304" pitchFamily="18" charset="0"/>
                <a:cs typeface="Times New Roman" panose="02020603050405020304" pitchFamily="18" charset="0"/>
              </a:rPr>
              <a:t>soil moisture tension</a:t>
            </a:r>
            <a:r>
              <a:rPr lang="en-IN"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pF 2.8-0.5</a:t>
            </a:r>
            <a:r>
              <a:rPr lang="en-IN" dirty="0">
                <a:latin typeface="Times New Roman" panose="02020603050405020304" pitchFamily="18" charset="0"/>
                <a:cs typeface="Times New Roman" panose="02020603050405020304" pitchFamily="18" charset="0"/>
              </a:rPr>
              <a:t>: Wet soil → plastic</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pF 4.5-2.8</a:t>
            </a:r>
            <a:r>
              <a:rPr lang="en-IN" dirty="0">
                <a:latin typeface="Times New Roman" panose="02020603050405020304" pitchFamily="18" charset="0"/>
                <a:cs typeface="Times New Roman" panose="02020603050405020304" pitchFamily="18" charset="0"/>
              </a:rPr>
              <a:t>: Moist soil → friable</a:t>
            </a:r>
          </a:p>
          <a:p>
            <a:pPr>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pF &gt; 4.5</a:t>
            </a:r>
            <a:r>
              <a:rPr lang="en-IN" dirty="0">
                <a:latin typeface="Times New Roman" panose="02020603050405020304" pitchFamily="18" charset="0"/>
                <a:cs typeface="Times New Roman" panose="02020603050405020304" pitchFamily="18" charset="0"/>
              </a:rPr>
              <a:t>: Dry soil → hard/harsh</a:t>
            </a:r>
          </a:p>
          <a:p>
            <a:r>
              <a:rPr lang="en-IN" dirty="0">
                <a:latin typeface="Times New Roman" panose="02020603050405020304" pitchFamily="18" charset="0"/>
                <a:cs typeface="Times New Roman" panose="02020603050405020304" pitchFamily="18" charset="0"/>
              </a:rPr>
              <a:t>This helps understand moisture levels and soil consistency together.</a:t>
            </a:r>
          </a:p>
          <a:p>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10. Useful for Seedling Emergence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Hard crust formation (in dry conditions) affects seed emergence.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Friable soils provide easy emergence and better germination.</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7154379"/>
      </p:ext>
    </p:extLst>
  </p:cSld>
  <p:clrMapOvr>
    <a:masterClrMapping/>
  </p:clrMapOvr>
  <p:transition spd="slow">
    <p:split orient="vert"/>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88F2FA-E41C-83EF-7313-E79244FDE56E}"/>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dirty="0">
                <a:solidFill>
                  <a:prstClr val="black">
                    <a:lumMod val="85000"/>
                    <a:lumOff val="15000"/>
                  </a:prstClr>
                </a:solidFill>
              </a:rPr>
              <a:t>Soil Water</a:t>
            </a:r>
          </a:p>
        </p:txBody>
      </p:sp>
      <p:pic>
        <p:nvPicPr>
          <p:cNvPr id="10" name="Picture 9">
            <a:extLst>
              <a:ext uri="{FF2B5EF4-FFF2-40B4-BE49-F238E27FC236}">
                <a16:creationId xmlns:a16="http://schemas.microsoft.com/office/drawing/2014/main" id="{E3E2B93D-D509-80B7-2E9A-6A0CA1FC00EC}"/>
              </a:ext>
            </a:extLst>
          </p:cNvPr>
          <p:cNvPicPr>
            <a:picLocks noChangeAspect="1"/>
          </p:cNvPicPr>
          <p:nvPr/>
        </p:nvPicPr>
        <p:blipFill>
          <a:blip r:embed="rId2"/>
          <a:stretch>
            <a:fillRect/>
          </a:stretch>
        </p:blipFill>
        <p:spPr>
          <a:xfrm>
            <a:off x="2318810" y="1124744"/>
            <a:ext cx="7554379" cy="5410955"/>
          </a:xfrm>
          <a:prstGeom prst="rect">
            <a:avLst/>
          </a:prstGeom>
        </p:spPr>
      </p:pic>
    </p:spTree>
    <p:extLst>
      <p:ext uri="{BB962C8B-B14F-4D97-AF65-F5344CB8AC3E}">
        <p14:creationId xmlns:p14="http://schemas.microsoft.com/office/powerpoint/2010/main" val="114433266"/>
      </p:ext>
    </p:extLst>
  </p:cSld>
  <p:clrMapOvr>
    <a:masterClrMapping/>
  </p:clrMapOvr>
  <p:transition spd="slow">
    <p:split orient="vert"/>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894F8-2AEC-E5F3-709A-ADE8114076D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250EE4B-278C-58B7-DCA0-7D0406CE4B38}"/>
              </a:ext>
            </a:extLst>
          </p:cNvPr>
          <p:cNvPicPr>
            <a:picLocks noChangeAspect="1"/>
          </p:cNvPicPr>
          <p:nvPr/>
        </p:nvPicPr>
        <p:blipFill>
          <a:blip r:embed="rId2">
            <a:biLevel thresh="50000"/>
          </a:blip>
          <a:stretch>
            <a:fillRect/>
          </a:stretch>
        </p:blipFill>
        <p:spPr>
          <a:xfrm>
            <a:off x="1068598" y="1196752"/>
            <a:ext cx="10054803" cy="5008430"/>
          </a:xfrm>
          <a:prstGeom prst="rect">
            <a:avLst/>
          </a:prstGeom>
        </p:spPr>
      </p:pic>
    </p:spTree>
    <p:extLst>
      <p:ext uri="{BB962C8B-B14F-4D97-AF65-F5344CB8AC3E}">
        <p14:creationId xmlns:p14="http://schemas.microsoft.com/office/powerpoint/2010/main" val="227267503"/>
      </p:ext>
    </p:extLst>
  </p:cSld>
  <p:clrMapOvr>
    <a:masterClrMapping/>
  </p:clrMapOvr>
  <p:transition spd="slow">
    <p:split orient="vert"/>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BB18A-DAD1-4D54-9E2B-20B839D3F7F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A2EB3B-3AE4-6418-1AD3-391244CB293F}"/>
              </a:ext>
            </a:extLst>
          </p:cNvPr>
          <p:cNvSpPr txBox="1"/>
          <p:nvPr/>
        </p:nvSpPr>
        <p:spPr>
          <a:xfrm>
            <a:off x="731369" y="1412776"/>
            <a:ext cx="10945216" cy="4807535"/>
          </a:xfrm>
          <a:prstGeom prst="rect">
            <a:avLst/>
          </a:prstGeom>
          <a:noFill/>
        </p:spPr>
        <p:txBody>
          <a:bodyPr wrap="square">
            <a:spAutoFit/>
          </a:bodyPr>
          <a:lstStyle/>
          <a:p>
            <a:pPr algn="just"/>
            <a:r>
              <a:rPr lang="en-US" sz="2000" b="1" dirty="0">
                <a:solidFill>
                  <a:srgbClr val="C00000"/>
                </a:solidFill>
                <a:latin typeface="Times New Roman" panose="02020603050405020304" pitchFamily="18" charset="0"/>
                <a:cs typeface="Times New Roman" panose="02020603050405020304" pitchFamily="18" charset="0"/>
              </a:rPr>
              <a:t>Physical Classification</a:t>
            </a:r>
          </a:p>
          <a:p>
            <a:pPr algn="just"/>
            <a:endParaRPr lang="en-US" sz="2000" b="1" dirty="0">
              <a:solidFill>
                <a:srgbClr val="C00000"/>
              </a:solidFill>
              <a:latin typeface="Times New Roman" panose="02020603050405020304" pitchFamily="18" charset="0"/>
              <a:cs typeface="Times New Roman" panose="02020603050405020304" pitchFamily="18" charset="0"/>
            </a:endParaRPr>
          </a:p>
          <a:p>
            <a:pPr marL="457200" indent="-457200" algn="just">
              <a:lnSpc>
                <a:spcPct val="150000"/>
              </a:lnSpc>
              <a:buAutoNum type="arabicParenBoth"/>
            </a:pPr>
            <a:r>
              <a:rPr lang="en-US" sz="2000" b="1" dirty="0">
                <a:latin typeface="Times New Roman" panose="02020603050405020304" pitchFamily="18" charset="0"/>
                <a:cs typeface="Times New Roman" panose="02020603050405020304" pitchFamily="18" charset="0"/>
              </a:rPr>
              <a:t>Gravitational water- </a:t>
            </a:r>
          </a:p>
          <a:p>
            <a:pPr marL="342900" indent="-342900"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Water in excess in field capacity is termed as </a:t>
            </a:r>
            <a:r>
              <a:rPr lang="en-US" sz="2000" dirty="0">
                <a:solidFill>
                  <a:srgbClr val="FF0000"/>
                </a:solidFill>
                <a:latin typeface="Times New Roman" panose="02020603050405020304" pitchFamily="18" charset="0"/>
                <a:cs typeface="Times New Roman" panose="02020603050405020304" pitchFamily="18" charset="0"/>
              </a:rPr>
              <a:t>gravitational water </a:t>
            </a:r>
            <a:r>
              <a:rPr lang="en-US" sz="2000" dirty="0">
                <a:latin typeface="Times New Roman" panose="02020603050405020304" pitchFamily="18" charset="0"/>
                <a:cs typeface="Times New Roman" panose="02020603050405020304" pitchFamily="18" charset="0"/>
              </a:rPr>
              <a:t>. </a:t>
            </a:r>
          </a:p>
          <a:p>
            <a:pPr marL="342900" indent="-342900"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That is held at a potential </a:t>
            </a:r>
            <a:r>
              <a:rPr lang="en-US" sz="2000" dirty="0">
                <a:solidFill>
                  <a:srgbClr val="FF0000"/>
                </a:solidFill>
                <a:latin typeface="Times New Roman" panose="02020603050405020304" pitchFamily="18" charset="0"/>
                <a:cs typeface="Times New Roman" panose="02020603050405020304" pitchFamily="18" charset="0"/>
              </a:rPr>
              <a:t>greater than -1/3 bar or -0.33 bar (Fine texture) or -1/10 bar or -0.1 bar (Coarse texture)</a:t>
            </a:r>
          </a:p>
          <a:p>
            <a:pPr marL="342900" indent="-342900"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At saturation, will drain from larger pores within 24 to 48 hours in well drained soils.</a:t>
            </a:r>
          </a:p>
          <a:p>
            <a:pPr marL="342900" indent="-342900"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This water is not held in the soil but drain under the influence of gravity.</a:t>
            </a:r>
            <a:endParaRPr lang="en-US" sz="2000" dirty="0">
              <a:solidFill>
                <a:srgbClr val="FF0000"/>
              </a:solidFill>
              <a:latin typeface="Times New Roman" panose="02020603050405020304" pitchFamily="18" charset="0"/>
              <a:cs typeface="Times New Roman" panose="02020603050405020304" pitchFamily="18" charset="0"/>
            </a:endParaRPr>
          </a:p>
          <a:p>
            <a:pPr marL="342900" indent="-342900"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This water is limited use to plants because it is present in the soil for a short time and it occupies the larger pores thereby reducing soil aeration. </a:t>
            </a:r>
          </a:p>
          <a:p>
            <a:pPr marL="342900" indent="-342900" algn="just">
              <a:lnSpc>
                <a:spcPct val="15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removal of gravitational water from the soil is usually requires for optimum plant growth.</a:t>
            </a:r>
          </a:p>
        </p:txBody>
      </p:sp>
      <p:sp>
        <p:nvSpPr>
          <p:cNvPr id="4" name="TextBox 3">
            <a:extLst>
              <a:ext uri="{FF2B5EF4-FFF2-40B4-BE49-F238E27FC236}">
                <a16:creationId xmlns:a16="http://schemas.microsoft.com/office/drawing/2014/main" id="{075A863E-D879-C9E6-7D50-837AC44D30C7}"/>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IN" dirty="0">
                <a:latin typeface="Times New Roman" panose="02020603050405020304" pitchFamily="18" charset="0"/>
                <a:cs typeface="Times New Roman" panose="02020603050405020304" pitchFamily="18" charset="0"/>
              </a:rPr>
              <a:t>CLASSIFICATION OF SOIL WATER</a:t>
            </a:r>
          </a:p>
        </p:txBody>
      </p:sp>
    </p:spTree>
    <p:extLst>
      <p:ext uri="{BB962C8B-B14F-4D97-AF65-F5344CB8AC3E}">
        <p14:creationId xmlns:p14="http://schemas.microsoft.com/office/powerpoint/2010/main" val="2186996137"/>
      </p:ext>
    </p:extLst>
  </p:cSld>
  <p:clrMapOvr>
    <a:masterClrMapping/>
  </p:clrMapOvr>
  <p:transition spd="slow">
    <p:split orient="vert"/>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192BD-0F41-6F12-4FC5-742E38B7DF3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D67D7B-3EFD-A513-488E-C941339604C1}"/>
              </a:ext>
            </a:extLst>
          </p:cNvPr>
          <p:cNvSpPr txBox="1"/>
          <p:nvPr/>
        </p:nvSpPr>
        <p:spPr>
          <a:xfrm>
            <a:off x="767408" y="836712"/>
            <a:ext cx="10945216" cy="4191981"/>
          </a:xfrm>
          <a:prstGeom prst="rect">
            <a:avLst/>
          </a:prstGeom>
          <a:noFill/>
        </p:spPr>
        <p:txBody>
          <a:bodyPr wrap="square">
            <a:sp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(2) Capillary water- </a:t>
            </a:r>
            <a:r>
              <a:rPr lang="en-US" sz="2000" dirty="0">
                <a:latin typeface="Times New Roman" panose="02020603050405020304" pitchFamily="18" charset="0"/>
                <a:cs typeface="Times New Roman" panose="02020603050405020304" pitchFamily="18" charset="0"/>
              </a:rPr>
              <a:t>Capillary water is held in the micropores of soils (capillary pores). Capillary water may be defined as the water that is retained in the soil between the water potential of </a:t>
            </a:r>
            <a:r>
              <a:rPr lang="en-US" sz="2000" dirty="0">
                <a:solidFill>
                  <a:srgbClr val="FF0000"/>
                </a:solidFill>
                <a:latin typeface="Times New Roman" panose="02020603050405020304" pitchFamily="18" charset="0"/>
                <a:cs typeface="Times New Roman" panose="02020603050405020304" pitchFamily="18" charset="0"/>
              </a:rPr>
              <a:t>-1/3 bar or -1/10      (Field capacity) to -31 bar (Hygroscopic coefficient)</a:t>
            </a:r>
            <a:r>
              <a:rPr lang="en-US" sz="2000" dirty="0">
                <a:latin typeface="Times New Roman" panose="02020603050405020304" pitchFamily="18" charset="0"/>
                <a:cs typeface="Times New Roman" panose="02020603050405020304" pitchFamily="18" charset="0"/>
              </a:rPr>
              <a:t>. Part of the capillary water, suction value is </a:t>
            </a:r>
            <a:r>
              <a:rPr lang="en-US" sz="2000" dirty="0">
                <a:solidFill>
                  <a:srgbClr val="FF0000"/>
                </a:solidFill>
                <a:latin typeface="Times New Roman" panose="02020603050405020304" pitchFamily="18" charset="0"/>
                <a:cs typeface="Times New Roman" panose="02020603050405020304" pitchFamily="18" charset="0"/>
              </a:rPr>
              <a:t>less than -15 bar (wilting coefficient) </a:t>
            </a:r>
            <a:r>
              <a:rPr lang="en-US" sz="2000" dirty="0">
                <a:latin typeface="Times New Roman" panose="02020603050405020304" pitchFamily="18" charset="0"/>
                <a:cs typeface="Times New Roman" panose="02020603050405020304" pitchFamily="18" charset="0"/>
              </a:rPr>
              <a:t>is used by plant.</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b="1" dirty="0">
                <a:latin typeface="Times New Roman" panose="02020603050405020304" pitchFamily="18" charset="0"/>
                <a:cs typeface="Times New Roman" panose="02020603050405020304" pitchFamily="18" charset="0"/>
              </a:rPr>
              <a:t>(3) Hygroscopic water- </a:t>
            </a:r>
            <a:r>
              <a:rPr lang="en-US" sz="2000" dirty="0">
                <a:latin typeface="Times New Roman" panose="02020603050405020304" pitchFamily="18" charset="0"/>
                <a:cs typeface="Times New Roman" panose="02020603050405020304" pitchFamily="18" charset="0"/>
              </a:rPr>
              <a:t>Hygroscopic water is defined as the water that is held by the soil particles at a suction of </a:t>
            </a:r>
            <a:r>
              <a:rPr lang="en-US" sz="2000" dirty="0">
                <a:solidFill>
                  <a:srgbClr val="FF0000"/>
                </a:solidFill>
                <a:latin typeface="Times New Roman" panose="02020603050405020304" pitchFamily="18" charset="0"/>
                <a:cs typeface="Times New Roman" panose="02020603050405020304" pitchFamily="18" charset="0"/>
              </a:rPr>
              <a:t>more than -31 bar (Hygroscopic coefficient)</a:t>
            </a:r>
            <a:r>
              <a:rPr lang="en-US" sz="2000" dirty="0">
                <a:latin typeface="Times New Roman" panose="02020603050405020304" pitchFamily="18" charset="0"/>
                <a:cs typeface="Times New Roman" panose="02020603050405020304" pitchFamily="18" charset="0"/>
              </a:rPr>
              <a:t>. It moves primarily in the </a:t>
            </a:r>
            <a:r>
              <a:rPr lang="en-US" sz="2000" dirty="0" err="1">
                <a:latin typeface="Times New Roman" panose="02020603050405020304" pitchFamily="18" charset="0"/>
                <a:cs typeface="Times New Roman" panose="02020603050405020304" pitchFamily="18" charset="0"/>
              </a:rPr>
              <a:t>vapour</a:t>
            </a:r>
            <a:r>
              <a:rPr lang="en-US" sz="2000" dirty="0">
                <a:latin typeface="Times New Roman" panose="02020603050405020304" pitchFamily="18" charset="0"/>
                <a:cs typeface="Times New Roman" panose="02020603050405020304" pitchFamily="18" charset="0"/>
              </a:rPr>
              <a:t> form. This water is held so tenaciously that plants are not able to absorb it and thereby unavailable to plants. Some micro-organisms can utilize such form of water.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4264937"/>
      </p:ext>
    </p:extLst>
  </p:cSld>
  <p:clrMapOvr>
    <a:masterClrMapping/>
  </p:clrMapOvr>
  <p:transition spd="slow">
    <p:split orient="vert"/>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2EE95-3A44-B0E2-844C-50CF3310BC7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0CCB05-A128-0111-3058-13D5897434EB}"/>
              </a:ext>
            </a:extLst>
          </p:cNvPr>
          <p:cNvSpPr txBox="1"/>
          <p:nvPr/>
        </p:nvSpPr>
        <p:spPr>
          <a:xfrm>
            <a:off x="767408" y="476672"/>
            <a:ext cx="10945216" cy="6500306"/>
          </a:xfrm>
          <a:prstGeom prst="rect">
            <a:avLst/>
          </a:prstGeom>
          <a:noFill/>
        </p:spPr>
        <p:txBody>
          <a:bodyPr wrap="square">
            <a:spAutoFit/>
          </a:bodyPr>
          <a:lstStyle/>
          <a:p>
            <a:pPr algn="just">
              <a:lnSpc>
                <a:spcPct val="150000"/>
              </a:lnSpc>
            </a:pPr>
            <a:r>
              <a:rPr lang="en-US" sz="2000" b="1" dirty="0">
                <a:solidFill>
                  <a:srgbClr val="C00000"/>
                </a:solidFill>
                <a:latin typeface="Times New Roman" panose="02020603050405020304" pitchFamily="18" charset="0"/>
                <a:cs typeface="Times New Roman" panose="02020603050405020304" pitchFamily="18" charset="0"/>
              </a:rPr>
              <a:t>B. Biological Classification</a:t>
            </a:r>
          </a:p>
          <a:p>
            <a:pPr marL="514350" indent="-514350" algn="just">
              <a:lnSpc>
                <a:spcPct val="150000"/>
              </a:lnSpc>
              <a:buFontTx/>
              <a:buAutoNum type="romanLcParenBoth"/>
            </a:pPr>
            <a:r>
              <a:rPr lang="en-US" sz="2000" b="1" dirty="0">
                <a:latin typeface="Times New Roman" panose="02020603050405020304" pitchFamily="18" charset="0"/>
                <a:cs typeface="Times New Roman" panose="02020603050405020304" pitchFamily="18" charset="0"/>
              </a:rPr>
              <a:t>Super available water- 	</a:t>
            </a:r>
            <a:r>
              <a:rPr lang="en-US" sz="2000" dirty="0">
                <a:latin typeface="Times New Roman" panose="02020603050405020304" pitchFamily="18" charset="0"/>
                <a:cs typeface="Times New Roman" panose="02020603050405020304" pitchFamily="18" charset="0"/>
              </a:rPr>
              <a:t>The fraction of soil water held between </a:t>
            </a:r>
            <a:r>
              <a:rPr lang="en-US" sz="2000" dirty="0">
                <a:solidFill>
                  <a:srgbClr val="FF0000"/>
                </a:solidFill>
                <a:latin typeface="Times New Roman" panose="02020603050405020304" pitchFamily="18" charset="0"/>
                <a:cs typeface="Times New Roman" panose="02020603050405020304" pitchFamily="18" charset="0"/>
              </a:rPr>
              <a:t>0 bar suction (saturated condition or maximum water holding capacity) and -0.1 or -0.33 bar suction (field capacity). </a:t>
            </a:r>
            <a:r>
              <a:rPr lang="en-US" sz="2000" dirty="0">
                <a:latin typeface="Times New Roman" panose="02020603050405020304" pitchFamily="18" charset="0"/>
                <a:cs typeface="Times New Roman" panose="02020603050405020304" pitchFamily="18" charset="0"/>
              </a:rPr>
              <a:t>This water is held in macropores and rapidly lost by drainage. Such type of water is unavailable to plants and rather presence of such water in the soil for a long period causes harmful effect for plant growth because of lack of air.</a:t>
            </a:r>
          </a:p>
          <a:p>
            <a:pPr marL="514350" indent="-514350" algn="just">
              <a:lnSpc>
                <a:spcPct val="150000"/>
              </a:lnSpc>
              <a:buFontTx/>
              <a:buAutoNum type="romanLcParenBoth"/>
            </a:pPr>
            <a:endParaRPr lang="en-US" sz="2000" b="1" dirty="0">
              <a:latin typeface="Times New Roman" panose="02020603050405020304" pitchFamily="18" charset="0"/>
              <a:cs typeface="Times New Roman" panose="02020603050405020304" pitchFamily="18" charset="0"/>
            </a:endParaRPr>
          </a:p>
          <a:p>
            <a:pPr marL="514350" indent="-514350" algn="just">
              <a:lnSpc>
                <a:spcPct val="150000"/>
              </a:lnSpc>
              <a:buFontTx/>
              <a:buAutoNum type="romanLcParenBoth"/>
            </a:pPr>
            <a:r>
              <a:rPr lang="en-US" sz="2000" b="1" dirty="0">
                <a:latin typeface="Times New Roman" panose="02020603050405020304" pitchFamily="18" charset="0"/>
                <a:cs typeface="Times New Roman" panose="02020603050405020304" pitchFamily="18" charset="0"/>
              </a:rPr>
              <a:t>Available water- </a:t>
            </a:r>
            <a:r>
              <a:rPr lang="en-US" sz="2000" dirty="0">
                <a:latin typeface="Times New Roman" panose="02020603050405020304" pitchFamily="18" charset="0"/>
                <a:cs typeface="Times New Roman" panose="02020603050405020304" pitchFamily="18" charset="0"/>
              </a:rPr>
              <a:t>Available water is defined as that portion of water which is retained in the soil between </a:t>
            </a:r>
            <a:r>
              <a:rPr lang="en-US" sz="2000" dirty="0">
                <a:solidFill>
                  <a:srgbClr val="FF0000"/>
                </a:solidFill>
                <a:latin typeface="Times New Roman" panose="02020603050405020304" pitchFamily="18" charset="0"/>
                <a:cs typeface="Times New Roman" panose="02020603050405020304" pitchFamily="18" charset="0"/>
              </a:rPr>
              <a:t>field capacity (-1/3 bar) and the permanent wilting point or wilting coefficients (-15 bars). </a:t>
            </a:r>
            <a:r>
              <a:rPr lang="en-US" sz="2000" dirty="0">
                <a:latin typeface="Times New Roman" panose="02020603050405020304" pitchFamily="18" charset="0"/>
                <a:cs typeface="Times New Roman" panose="02020603050405020304" pitchFamily="18" charset="0"/>
              </a:rPr>
              <a:t>This water is easily usable by plants and therefore, it is called plant available water. </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b="1" dirty="0">
                <a:latin typeface="Times New Roman" panose="02020603050405020304" pitchFamily="18" charset="0"/>
                <a:cs typeface="Times New Roman" panose="02020603050405020304" pitchFamily="18" charset="0"/>
              </a:rPr>
              <a:t>(iii) Un-available water- </a:t>
            </a:r>
            <a:r>
              <a:rPr lang="en-US" sz="2000" dirty="0">
                <a:latin typeface="Times New Roman" panose="02020603050405020304" pitchFamily="18" charset="0"/>
                <a:cs typeface="Times New Roman" panose="02020603050405020304" pitchFamily="18" charset="0"/>
              </a:rPr>
              <a:t>Unavailable water is defined as the water which is held at soil water potential    </a:t>
            </a:r>
          </a:p>
          <a:p>
            <a:pPr algn="just">
              <a:lnSpc>
                <a:spcPct val="150000"/>
              </a:lnSpc>
            </a:pPr>
            <a:r>
              <a:rPr lang="en-US" sz="2000" dirty="0">
                <a:solidFill>
                  <a:srgbClr val="FF0000"/>
                </a:solidFill>
                <a:latin typeface="Times New Roman" panose="02020603050405020304" pitchFamily="18" charset="0"/>
                <a:cs typeface="Times New Roman" panose="02020603050405020304" pitchFamily="18" charset="0"/>
              </a:rPr>
              <a:t>      greater than -15 bar (wilting coefficient). </a:t>
            </a:r>
            <a:r>
              <a:rPr lang="en-US" sz="2000" dirty="0">
                <a:latin typeface="Times New Roman" panose="02020603050405020304" pitchFamily="18" charset="0"/>
                <a:cs typeface="Times New Roman" panose="02020603050405020304" pitchFamily="18" charset="0"/>
              </a:rPr>
              <a:t>It is unavailable to plants. </a:t>
            </a:r>
          </a:p>
          <a:p>
            <a:pPr marL="514350" indent="-514350" algn="just">
              <a:lnSpc>
                <a:spcPct val="150000"/>
              </a:lnSpc>
              <a:buFontTx/>
              <a:buAutoNum type="romanLcParenBoth"/>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8555818"/>
      </p:ext>
    </p:extLst>
  </p:cSld>
  <p:clrMapOvr>
    <a:masterClrMapping/>
  </p:clrMapOvr>
  <p:transition spd="slow">
    <p:split orient="vert"/>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914F4-73E6-9B2A-6C90-EDC1E0382FC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A40F8D4-CC02-B75F-CC52-572B9060C69A}"/>
              </a:ext>
            </a:extLst>
          </p:cNvPr>
          <p:cNvSpPr txBox="1"/>
          <p:nvPr/>
        </p:nvSpPr>
        <p:spPr>
          <a:xfrm>
            <a:off x="695400" y="1052736"/>
            <a:ext cx="10945216" cy="4930645"/>
          </a:xfrm>
          <a:prstGeom prst="rect">
            <a:avLst/>
          </a:prstGeom>
          <a:noFill/>
        </p:spPr>
        <p:txBody>
          <a:bodyPr wrap="square">
            <a:spAutoFit/>
          </a:bodyPr>
          <a:lstStyle/>
          <a:p>
            <a:pPr>
              <a:lnSpc>
                <a:spcPct val="150000"/>
              </a:lnSpc>
            </a:pPr>
            <a:endParaRPr lang="en-US" sz="1200" dirty="0">
              <a:latin typeface="Times New Roman" panose="02020603050405020304" pitchFamily="18" charset="0"/>
              <a:cs typeface="Times New Roman" panose="02020603050405020304" pitchFamily="18" charset="0"/>
            </a:endParaRPr>
          </a:p>
          <a:p>
            <a:pPr algn="just">
              <a:lnSpc>
                <a:spcPct val="150000"/>
              </a:lnSpc>
            </a:pPr>
            <a:r>
              <a:rPr lang="en-US" sz="2000" b="1" dirty="0">
                <a:latin typeface="Times New Roman" panose="02020603050405020304" pitchFamily="18" charset="0"/>
                <a:cs typeface="Times New Roman" panose="02020603050405020304" pitchFamily="18" charset="0"/>
              </a:rPr>
              <a:t>Oven dry: </a:t>
            </a:r>
            <a:r>
              <a:rPr lang="en-US" sz="2000" dirty="0">
                <a:latin typeface="Times New Roman" panose="02020603050405020304" pitchFamily="18" charset="0"/>
                <a:cs typeface="Times New Roman" panose="02020603050405020304" pitchFamily="18" charset="0"/>
              </a:rPr>
              <a:t>Oven dry weight is the basis for all soil moisture calculations. The equilibrium tension of the moisture at oven dryness is -10,000 atmospheres or bar </a:t>
            </a:r>
            <a:r>
              <a:rPr lang="en-US" sz="2000" dirty="0">
                <a:solidFill>
                  <a:srgbClr val="FF0000"/>
                </a:solidFill>
                <a:latin typeface="Times New Roman" panose="02020603050405020304" pitchFamily="18" charset="0"/>
                <a:cs typeface="Times New Roman" panose="02020603050405020304" pitchFamily="18" charset="0"/>
              </a:rPr>
              <a:t>(-10,000 bar of soil moisture potential</a:t>
            </a:r>
            <a:r>
              <a:rPr lang="en-US" sz="2000" dirty="0">
                <a:latin typeface="Times New Roman" panose="02020603050405020304" pitchFamily="18" charset="0"/>
                <a:cs typeface="Times New Roman" panose="02020603050405020304" pitchFamily="18" charset="0"/>
              </a:rPr>
              <a:t>). It is determined by placing the soil in an oven at 105°C until it loses no more water.</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b="1" dirty="0">
                <a:latin typeface="Times New Roman" panose="02020603050405020304" pitchFamily="18" charset="0"/>
                <a:cs typeface="Times New Roman" panose="02020603050405020304" pitchFamily="18" charset="0"/>
              </a:rPr>
              <a:t>Air dry: </a:t>
            </a:r>
            <a:r>
              <a:rPr lang="en-US" sz="2000" dirty="0">
                <a:latin typeface="Times New Roman" panose="02020603050405020304" pitchFamily="18" charset="0"/>
                <a:cs typeface="Times New Roman" panose="02020603050405020304" pitchFamily="18" charset="0"/>
              </a:rPr>
              <a:t>Air dry weight is a somewhat variable term, mainly because the moisture in the air fluctuates. Moisture at air dryness is held with a force of -1,000 atmospheres or bar </a:t>
            </a:r>
            <a:r>
              <a:rPr lang="en-US" sz="2000" dirty="0">
                <a:solidFill>
                  <a:srgbClr val="FF0000"/>
                </a:solidFill>
                <a:latin typeface="Times New Roman" panose="02020603050405020304" pitchFamily="18" charset="0"/>
                <a:cs typeface="Times New Roman" panose="02020603050405020304" pitchFamily="18" charset="0"/>
              </a:rPr>
              <a:t>(-1,000 bar of soil-moisture potential</a:t>
            </a:r>
            <a:r>
              <a:rPr lang="en-US" sz="2000" dirty="0">
                <a:latin typeface="Times New Roman" panose="02020603050405020304" pitchFamily="18" charset="0"/>
                <a:cs typeface="Times New Roman" panose="02020603050405020304" pitchFamily="18" charset="0"/>
              </a:rPr>
              <a:t>). This water is not available to plants.</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b="1" dirty="0">
                <a:latin typeface="Times New Roman" panose="02020603050405020304" pitchFamily="18" charset="0"/>
                <a:cs typeface="Times New Roman" panose="02020603050405020304" pitchFamily="18" charset="0"/>
              </a:rPr>
              <a:t>Hygroscopic co-efficient- </a:t>
            </a:r>
            <a:r>
              <a:rPr lang="en-US" sz="2000" dirty="0">
                <a:latin typeface="Times New Roman" panose="02020603050405020304" pitchFamily="18" charset="0"/>
                <a:cs typeface="Times New Roman" panose="02020603050405020304" pitchFamily="18" charset="0"/>
              </a:rPr>
              <a:t>The soil </a:t>
            </a:r>
            <a:r>
              <a:rPr lang="en-IN" sz="2000" dirty="0">
                <a:latin typeface="Times New Roman" panose="02020603050405020304" pitchFamily="18" charset="0"/>
                <a:cs typeface="Times New Roman" panose="02020603050405020304" pitchFamily="18" charset="0"/>
              </a:rPr>
              <a:t>moisture tension at this point is </a:t>
            </a:r>
            <a:r>
              <a:rPr lang="en-IN" sz="2000" dirty="0">
                <a:solidFill>
                  <a:srgbClr val="FF0000"/>
                </a:solidFill>
                <a:latin typeface="Times New Roman" panose="02020603050405020304" pitchFamily="18" charset="0"/>
                <a:cs typeface="Times New Roman" panose="02020603050405020304" pitchFamily="18" charset="0"/>
              </a:rPr>
              <a:t>equal to -31 bar </a:t>
            </a:r>
            <a:r>
              <a:rPr lang="en-IN" sz="2000" dirty="0">
                <a:latin typeface="Times New Roman" panose="02020603050405020304" pitchFamily="18" charset="0"/>
                <a:cs typeface="Times New Roman" panose="02020603050405020304" pitchFamily="18" charset="0"/>
              </a:rPr>
              <a:t>(soil moisture potential -31 bar) and this water is not available to plants, but available to certain micro-organisms.</a:t>
            </a:r>
          </a:p>
        </p:txBody>
      </p:sp>
      <p:sp>
        <p:nvSpPr>
          <p:cNvPr id="4" name="TextBox 3">
            <a:extLst>
              <a:ext uri="{FF2B5EF4-FFF2-40B4-BE49-F238E27FC236}">
                <a16:creationId xmlns:a16="http://schemas.microsoft.com/office/drawing/2014/main" id="{E919AF25-B189-5810-01E9-BB8EFC36F37F}"/>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latin typeface="Times New Roman" panose="02020603050405020304" pitchFamily="18" charset="0"/>
                <a:cs typeface="Times New Roman" panose="02020603050405020304" pitchFamily="18" charset="0"/>
              </a:rPr>
              <a:t>SOIL MOISTURE CONSTANTS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8878306"/>
      </p:ext>
    </p:extLst>
  </p:cSld>
  <p:clrMapOvr>
    <a:masterClrMapping/>
  </p:clrMapOvr>
  <p:transition spd="slow">
    <p:split orient="vert"/>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A846441-2374-A841-0740-C97B9AFDDE3C}"/>
              </a:ext>
            </a:extLst>
          </p:cNvPr>
          <p:cNvSpPr txBox="1"/>
          <p:nvPr/>
        </p:nvSpPr>
        <p:spPr>
          <a:xfrm>
            <a:off x="839416" y="692696"/>
            <a:ext cx="10801200" cy="5576976"/>
          </a:xfrm>
          <a:prstGeom prst="rect">
            <a:avLst/>
          </a:prstGeom>
          <a:noFill/>
        </p:spPr>
        <p:txBody>
          <a:bodyPr wrap="square">
            <a:spAutoFit/>
          </a:bodyPr>
          <a:lstStyle/>
          <a:p>
            <a:pPr algn="just">
              <a:lnSpc>
                <a:spcPct val="150000"/>
              </a:lnSpc>
            </a:pPr>
            <a:r>
              <a:rPr lang="en-IN" sz="2000" b="1" dirty="0">
                <a:latin typeface="Times New Roman" panose="02020603050405020304" pitchFamily="18" charset="0"/>
                <a:cs typeface="Times New Roman" panose="02020603050405020304" pitchFamily="18" charset="0"/>
              </a:rPr>
              <a:t>Wilting Coefficient</a:t>
            </a:r>
            <a:r>
              <a:rPr lang="en-US" sz="2000" b="1" dirty="0">
                <a:latin typeface="Times New Roman" panose="02020603050405020304" pitchFamily="18" charset="0"/>
                <a:cs typeface="Times New Roman" panose="02020603050405020304" pitchFamily="18" charset="0"/>
              </a:rPr>
              <a:t>-</a:t>
            </a:r>
            <a:r>
              <a:rPr lang="en-IN" sz="2000" b="1" dirty="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Sometimes it is also used as permanent wilting point. The wilting point is defined as that amount of water which is held with water potential </a:t>
            </a:r>
            <a:r>
              <a:rPr lang="en-IN" sz="2000" dirty="0">
                <a:solidFill>
                  <a:srgbClr val="FF0000"/>
                </a:solidFill>
                <a:latin typeface="Times New Roman" panose="02020603050405020304" pitchFamily="18" charset="0"/>
                <a:cs typeface="Times New Roman" panose="02020603050405020304" pitchFamily="18" charset="0"/>
              </a:rPr>
              <a:t>less than -15 bar</a:t>
            </a:r>
            <a:r>
              <a:rPr lang="en-IN" sz="2000" dirty="0">
                <a:latin typeface="Times New Roman" panose="02020603050405020304" pitchFamily="18" charset="0"/>
                <a:cs typeface="Times New Roman" panose="02020603050405020304" pitchFamily="18" charset="0"/>
              </a:rPr>
              <a:t> and it is held so strongly that plants are not able to absorb it for their needs. At this point of soil-moisture potential, the plants begin to wilt and at the very beginning of the wilting condition is sometimes recovered with the addition of water and it is then called temporarily wilting point, while such wilting condition of the plant is not recovered with the addition of water and then it is called permanent wilting point. Both the wilting points indicate low moisture availability to plants.</a:t>
            </a:r>
          </a:p>
          <a:p>
            <a:pPr algn="just">
              <a:lnSpc>
                <a:spcPct val="150000"/>
              </a:lnSpc>
            </a:pPr>
            <a:endParaRPr lang="en-IN" sz="2000" dirty="0">
              <a:latin typeface="Times New Roman" panose="02020603050405020304" pitchFamily="18" charset="0"/>
              <a:cs typeface="Times New Roman" panose="02020603050405020304" pitchFamily="18" charset="0"/>
            </a:endParaRPr>
          </a:p>
          <a:p>
            <a:pPr algn="just">
              <a:lnSpc>
                <a:spcPct val="150000"/>
              </a:lnSpc>
            </a:pPr>
            <a:r>
              <a:rPr lang="en-IN" sz="2000" b="1" dirty="0">
                <a:latin typeface="Times New Roman" panose="02020603050405020304" pitchFamily="18" charset="0"/>
                <a:cs typeface="Times New Roman" panose="02020603050405020304" pitchFamily="18" charset="0"/>
              </a:rPr>
              <a:t>Field capacity</a:t>
            </a:r>
            <a:r>
              <a:rPr lang="en-US" sz="2000" b="1" dirty="0">
                <a:latin typeface="Times New Roman" panose="02020603050405020304" pitchFamily="18" charset="0"/>
                <a:cs typeface="Times New Roman" panose="02020603050405020304" pitchFamily="18" charset="0"/>
              </a:rPr>
              <a:t>-</a:t>
            </a:r>
            <a:r>
              <a:rPr lang="en-IN" sz="2000" b="1" dirty="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Field capacity is defined as the capacity of a soil to retain moisture against the downward pull of the force of gravity and moisture is held with soil water potential </a:t>
            </a:r>
            <a:r>
              <a:rPr lang="en-IN" sz="2000" dirty="0">
                <a:solidFill>
                  <a:srgbClr val="FF0000"/>
                </a:solidFill>
                <a:latin typeface="Times New Roman" panose="02020603050405020304" pitchFamily="18" charset="0"/>
                <a:cs typeface="Times New Roman" panose="02020603050405020304" pitchFamily="18" charset="0"/>
              </a:rPr>
              <a:t>less than -1/3 bar</a:t>
            </a:r>
            <a:r>
              <a:rPr lang="en-IN" sz="2000" dirty="0">
                <a:latin typeface="Times New Roman" panose="02020603050405020304" pitchFamily="18" charset="0"/>
                <a:cs typeface="Times New Roman" panose="02020603050405020304" pitchFamily="18" charset="0"/>
              </a:rPr>
              <a:t>. It is used to determine the amount of irrigation water needed and the amount of reserve soil water available to plants.</a:t>
            </a:r>
          </a:p>
        </p:txBody>
      </p:sp>
    </p:spTree>
    <p:extLst>
      <p:ext uri="{BB962C8B-B14F-4D97-AF65-F5344CB8AC3E}">
        <p14:creationId xmlns:p14="http://schemas.microsoft.com/office/powerpoint/2010/main" val="284459380"/>
      </p:ext>
    </p:extLst>
  </p:cSld>
  <p:clrMapOvr>
    <a:masterClrMapping/>
  </p:clrMapOvr>
  <p:transition spd="slow">
    <p:split orient="vert"/>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87B111-B522-976A-9B1C-3FE4EE6D2106}"/>
              </a:ext>
            </a:extLst>
          </p:cNvPr>
          <p:cNvSpPr>
            <a:spLocks noGrp="1"/>
          </p:cNvSpPr>
          <p:nvPr>
            <p:ph idx="1"/>
          </p:nvPr>
        </p:nvSpPr>
        <p:spPr>
          <a:xfrm>
            <a:off x="911424" y="1417320"/>
            <a:ext cx="9720073" cy="5180032"/>
          </a:xfrm>
        </p:spPr>
        <p:txBody>
          <a:bodyPr>
            <a:normAutofit/>
          </a:bodyPr>
          <a:lstStyle/>
          <a:p>
            <a:pPr>
              <a:lnSpc>
                <a:spcPct val="15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Ability of water to move in soil</a:t>
            </a:r>
          </a:p>
          <a:p>
            <a:pPr>
              <a:lnSpc>
                <a:spcPct val="15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More water in soil = More water potential</a:t>
            </a:r>
          </a:p>
          <a:p>
            <a:pPr>
              <a:lnSpc>
                <a:spcPct val="15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Measure of the energy status of the soil water</a:t>
            </a:r>
          </a:p>
          <a:p>
            <a:pPr>
              <a:lnSpc>
                <a:spcPct val="15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Unit of measure are normally </a:t>
            </a:r>
            <a:r>
              <a:rPr lang="en-IN" dirty="0">
                <a:solidFill>
                  <a:srgbClr val="FF0000"/>
                </a:solidFill>
                <a:latin typeface="Times New Roman" panose="02020603050405020304" pitchFamily="18" charset="0"/>
                <a:cs typeface="Times New Roman" panose="02020603050405020304" pitchFamily="18" charset="0"/>
              </a:rPr>
              <a:t>bar or atmosphere</a:t>
            </a:r>
          </a:p>
          <a:p>
            <a:pPr>
              <a:lnSpc>
                <a:spcPct val="15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Soil water potential are negative pressure(tension/suction)</a:t>
            </a:r>
          </a:p>
          <a:p>
            <a:pPr>
              <a:lnSpc>
                <a:spcPct val="150000"/>
              </a:lnSpc>
              <a:buFont typeface="Courier New" panose="02070309020205020404" pitchFamily="49" charset="0"/>
              <a:buChar char="o"/>
            </a:pPr>
            <a:r>
              <a:rPr lang="en-IN" dirty="0">
                <a:latin typeface="Times New Roman" panose="02020603050405020304" pitchFamily="18" charset="0"/>
                <a:cs typeface="Times New Roman" panose="02020603050405020304" pitchFamily="18" charset="0"/>
              </a:rPr>
              <a:t>Water flow from a higher (less negative) potential to a lower (more negative) potential</a:t>
            </a:r>
          </a:p>
        </p:txBody>
      </p:sp>
      <p:sp>
        <p:nvSpPr>
          <p:cNvPr id="4" name="TextBox 3">
            <a:extLst>
              <a:ext uri="{FF2B5EF4-FFF2-40B4-BE49-F238E27FC236}">
                <a16:creationId xmlns:a16="http://schemas.microsoft.com/office/drawing/2014/main" id="{0BE506BA-2A7D-112C-EAEE-936664609A7A}"/>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latin typeface="Times New Roman" panose="02020603050405020304" pitchFamily="18" charset="0"/>
                <a:cs typeface="Times New Roman" panose="02020603050405020304" pitchFamily="18" charset="0"/>
              </a:rPr>
              <a:t>SOIL WATER POTENTIAL</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9283070"/>
      </p:ext>
    </p:extLst>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342942-6188-FD91-F99C-505027C463C0}"/>
              </a:ext>
            </a:extLst>
          </p:cNvPr>
          <p:cNvSpPr>
            <a:spLocks noGrp="1"/>
          </p:cNvSpPr>
          <p:nvPr>
            <p:ph idx="1"/>
          </p:nvPr>
        </p:nvSpPr>
        <p:spPr>
          <a:xfrm>
            <a:off x="983432" y="1484784"/>
            <a:ext cx="10153128" cy="5100682"/>
          </a:xfrm>
        </p:spPr>
        <p:txBody>
          <a:bodyPr>
            <a:noAutofit/>
          </a:bodyPr>
          <a:lstStyle/>
          <a:p>
            <a:pPr algn="just"/>
            <a:r>
              <a:rPr lang="en-IN" sz="2000" b="1" dirty="0">
                <a:latin typeface="Times New Roman" panose="02020603050405020304" pitchFamily="18" charset="0"/>
                <a:cs typeface="Times New Roman" panose="02020603050405020304" pitchFamily="18" charset="0"/>
              </a:rPr>
              <a:t>The ability of soil to supply plant nutrients and water in  adequate amounts and suitable proportions is called soil fertility.</a:t>
            </a:r>
          </a:p>
          <a:p>
            <a:pPr marL="358775" indent="-358775" algn="just"/>
            <a:endParaRPr lang="en-IN" sz="2000" dirty="0">
              <a:latin typeface="Times New Roman" panose="02020603050405020304" pitchFamily="18" charset="0"/>
              <a:cs typeface="Times New Roman" panose="02020603050405020304" pitchFamily="18" charset="0"/>
            </a:endParaRPr>
          </a:p>
          <a:p>
            <a:pPr marL="358775" indent="-358775"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Soil acidity, Soil pH, Soil pH determination, Sources of soil acidity, Kinds of Acidity, Lime potential, Liming of Acid Soils, Reaction of Lime in soil, Lime requirement, Principles of Liming Reactions, Determination of Lime requirement, Liming materials, Neutralizing value and effectiveness, Liming factor, Over liming, Acid sulphate soils, Potential acid sulphate soils.</a:t>
            </a:r>
          </a:p>
          <a:p>
            <a:pPr marL="358775" indent="-358775"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Buffering capacity and its Importance, Soil reaction in nutrient availability, Soil salinity and Alkalinity, Distribution of salt affected soils, sources of Soluble salts, Classification of Salt-affected soils and its reclamation and management, Gypsum requirement.</a:t>
            </a:r>
          </a:p>
          <a:p>
            <a:pPr marL="358775" indent="-358775"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Quality of irrigation water, Mineral nutrition of plants, Nutrient classification, Functions and Deficiency symptoms of nutrients, Growth Laws, Nutrient movement in plant root.</a:t>
            </a:r>
          </a:p>
          <a:p>
            <a:pPr marL="358775" indent="-358775" algn="just">
              <a:buFont typeface="Wingdings" panose="05000000000000000000" pitchFamily="2" charset="2"/>
              <a:buChar char="v"/>
            </a:pPr>
            <a:r>
              <a:rPr lang="en-IN" sz="2000" dirty="0">
                <a:latin typeface="Times New Roman" panose="02020603050405020304" pitchFamily="18" charset="0"/>
                <a:cs typeface="Times New Roman" panose="02020603050405020304" pitchFamily="18" charset="0"/>
              </a:rPr>
              <a:t>Manure and Fertilizers- Classification, Composition, method; Fertilizer control Order, Chemistry of Potassium and Phosphorus Fixation in soil, Concept of Potassium fixation, </a:t>
            </a:r>
          </a:p>
          <a:p>
            <a:pPr algn="just">
              <a:buFont typeface="Wingdings" panose="05000000000000000000" pitchFamily="2" charset="2"/>
              <a:buChar char="v"/>
            </a:pPr>
            <a:endParaRPr lang="en-IN"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en-IN"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endParaRPr lang="en-IN" sz="2000" dirty="0">
              <a:latin typeface="Times New Roman" panose="02020603050405020304" pitchFamily="18" charset="0"/>
              <a:cs typeface="Times New Roman" panose="02020603050405020304" pitchFamily="18" charset="0"/>
            </a:endParaRPr>
          </a:p>
          <a:p>
            <a:pPr algn="just"/>
            <a:r>
              <a:rPr lang="en-IN" sz="2000"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67548CDF-20F2-FD95-06B8-D6C6059EA8C2}"/>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4. Soil Fertility</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081096580"/>
      </p:ext>
    </p:extLst>
  </p:cSld>
  <p:clrMapOvr>
    <a:masterClrMapping/>
  </p:clrMapOvr>
  <p:transition spd="slow">
    <p:split orient="vert"/>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8F79FF9-878E-CF68-A808-DED75E5FCC7C}"/>
                  </a:ext>
                </a:extLst>
              </p:cNvPr>
              <p:cNvSpPr>
                <a:spLocks noGrp="1"/>
              </p:cNvSpPr>
              <p:nvPr>
                <p:ph idx="1"/>
              </p:nvPr>
            </p:nvSpPr>
            <p:spPr>
              <a:xfrm>
                <a:off x="911424" y="548680"/>
                <a:ext cx="9720073" cy="6192688"/>
              </a:xfrm>
            </p:spPr>
            <p:txBody>
              <a:bodyPr>
                <a:normAutofit/>
              </a:bodyPr>
              <a:lstStyle/>
              <a:p>
                <a:pPr marL="0" indent="0">
                  <a:buNone/>
                </a:pPr>
                <a:r>
                  <a:rPr lang="en-IN" b="1" dirty="0">
                    <a:latin typeface="Times New Roman" panose="02020603050405020304" pitchFamily="18" charset="0"/>
                    <a:cs typeface="Times New Roman" panose="02020603050405020304" pitchFamily="18" charset="0"/>
                  </a:rPr>
                  <a:t>Total Water Potential (</a:t>
                </a:r>
                <a:r>
                  <a:rPr lang="el-GR" b="1" dirty="0">
                    <a:latin typeface="Times New Roman" panose="02020603050405020304" pitchFamily="18" charset="0"/>
                    <a:cs typeface="Times New Roman" panose="02020603050405020304" pitchFamily="18" charset="0"/>
                  </a:rPr>
                  <a:t>Ψ</a:t>
                </a:r>
                <a:r>
                  <a:rPr lang="en-IN" b="1" dirty="0">
                    <a:latin typeface="Times New Roman" panose="02020603050405020304" pitchFamily="18" charset="0"/>
                    <a:cs typeface="Times New Roman" panose="02020603050405020304" pitchFamily="18" charset="0"/>
                  </a:rPr>
                  <a:t>t)</a:t>
                </a:r>
              </a:p>
              <a:p>
                <a:pPr marL="0" indent="0">
                  <a:buNone/>
                </a:pPr>
                <a:r>
                  <a:rPr lang="en-IN" dirty="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sum of all individual water potentials</a:t>
                </a:r>
                <a:r>
                  <a:rPr lang="en-IN" dirty="0">
                    <a:latin typeface="Times New Roman" panose="02020603050405020304" pitchFamily="18" charset="0"/>
                    <a:cs typeface="Times New Roman" panose="02020603050405020304" pitchFamily="18" charset="0"/>
                  </a:rPr>
                  <a:t> acting on soil water.</a:t>
                </a:r>
              </a:p>
              <a:p>
                <a:pPr marL="0" indent="0">
                  <a:buNone/>
                </a:pPr>
                <a:r>
                  <a:rPr lang="en-IN" b="1" dirty="0">
                    <a:latin typeface="Times New Roman" panose="02020603050405020304" pitchFamily="18" charset="0"/>
                    <a:cs typeface="Times New Roman" panose="02020603050405020304" pitchFamily="18" charset="0"/>
                  </a:rPr>
                  <a:t>Formula:</a:t>
                </a:r>
                <a:endParaRPr lang="en-IN" dirty="0">
                  <a:latin typeface="Times New Roman" panose="02020603050405020304" pitchFamily="18" charset="0"/>
                  <a:cs typeface="Times New Roman" panose="02020603050405020304" pitchFamily="18" charset="0"/>
                </a:endParaRPr>
              </a:p>
              <a:p>
                <a14:m>
                  <m:oMath xmlns:m="http://schemas.openxmlformats.org/officeDocument/2006/math">
                    <m:sSub>
                      <m:sSubPr>
                        <m:ctrlPr>
                          <a:rPr lang="ar-SA" i="1">
                            <a:latin typeface="Cambria Math" panose="02040503050406030204" pitchFamily="18" charset="0"/>
                          </a:rPr>
                        </m:ctrlPr>
                      </m:sSubPr>
                      <m:e>
                        <m:r>
                          <m:rPr>
                            <m:sty m:val="p"/>
                          </m:rPr>
                          <a:rPr lang="el-GR">
                            <a:latin typeface="Cambria Math" panose="02040503050406030204" pitchFamily="18" charset="0"/>
                          </a:rPr>
                          <m:t>Ψ</m:t>
                        </m:r>
                      </m:e>
                      <m:sub>
                        <m:r>
                          <a:rPr lang="ar-SA" i="1">
                            <a:latin typeface="Cambria Math" panose="02040503050406030204" pitchFamily="18" charset="0"/>
                          </a:rPr>
                          <m:t>𝑡</m:t>
                        </m:r>
                      </m:sub>
                    </m:sSub>
                    <m:r>
                      <a:rPr lang="ar-SA">
                        <a:latin typeface="Cambria Math" panose="02040503050406030204" pitchFamily="18" charset="0"/>
                      </a:rPr>
                      <m:t>=</m:t>
                    </m:r>
                    <m:sSub>
                      <m:sSubPr>
                        <m:ctrlPr>
                          <a:rPr lang="ar-SA" i="1">
                            <a:latin typeface="Cambria Math" panose="02040503050406030204" pitchFamily="18" charset="0"/>
                          </a:rPr>
                        </m:ctrlPr>
                      </m:sSubPr>
                      <m:e>
                        <m:r>
                          <m:rPr>
                            <m:sty m:val="p"/>
                          </m:rPr>
                          <a:rPr lang="el-GR">
                            <a:latin typeface="Cambria Math" panose="02040503050406030204" pitchFamily="18" charset="0"/>
                          </a:rPr>
                          <m:t>Ψ</m:t>
                        </m:r>
                      </m:e>
                      <m:sub>
                        <m:r>
                          <a:rPr lang="ar-SA" i="1">
                            <a:latin typeface="Cambria Math" panose="02040503050406030204" pitchFamily="18" charset="0"/>
                          </a:rPr>
                          <m:t>𝑔</m:t>
                        </m:r>
                      </m:sub>
                    </m:sSub>
                    <m:r>
                      <a:rPr lang="ar-SA">
                        <a:latin typeface="Cambria Math" panose="02040503050406030204" pitchFamily="18" charset="0"/>
                      </a:rPr>
                      <m:t>+</m:t>
                    </m:r>
                    <m:sSub>
                      <m:sSubPr>
                        <m:ctrlPr>
                          <a:rPr lang="ar-SA" i="1">
                            <a:latin typeface="Cambria Math" panose="02040503050406030204" pitchFamily="18" charset="0"/>
                          </a:rPr>
                        </m:ctrlPr>
                      </m:sSubPr>
                      <m:e>
                        <m:r>
                          <m:rPr>
                            <m:sty m:val="p"/>
                          </m:rPr>
                          <a:rPr lang="el-GR">
                            <a:latin typeface="Cambria Math" panose="02040503050406030204" pitchFamily="18" charset="0"/>
                          </a:rPr>
                          <m:t>Ψ</m:t>
                        </m:r>
                      </m:e>
                      <m:sub>
                        <m:r>
                          <a:rPr lang="ar-SA" i="1">
                            <a:latin typeface="Cambria Math" panose="02040503050406030204" pitchFamily="18" charset="0"/>
                          </a:rPr>
                          <m:t>𝑚</m:t>
                        </m:r>
                      </m:sub>
                    </m:sSub>
                    <m:r>
                      <a:rPr lang="ar-SA">
                        <a:latin typeface="Cambria Math" panose="02040503050406030204" pitchFamily="18" charset="0"/>
                      </a:rPr>
                      <m:t>+</m:t>
                    </m:r>
                    <m:sSub>
                      <m:sSubPr>
                        <m:ctrlPr>
                          <a:rPr lang="ar-SA" i="1">
                            <a:latin typeface="Cambria Math" panose="02040503050406030204" pitchFamily="18" charset="0"/>
                          </a:rPr>
                        </m:ctrlPr>
                      </m:sSubPr>
                      <m:e>
                        <m:r>
                          <m:rPr>
                            <m:sty m:val="p"/>
                          </m:rPr>
                          <a:rPr lang="el-GR">
                            <a:latin typeface="Cambria Math" panose="02040503050406030204" pitchFamily="18" charset="0"/>
                          </a:rPr>
                          <m:t>Ψ</m:t>
                        </m:r>
                      </m:e>
                      <m:sub>
                        <m:r>
                          <a:rPr lang="ar-SA" i="1">
                            <a:latin typeface="Cambria Math" panose="02040503050406030204" pitchFamily="18" charset="0"/>
                          </a:rPr>
                          <m:t>𝑜</m:t>
                        </m:r>
                      </m:sub>
                    </m:sSub>
                    <m:r>
                      <a:rPr lang="ar-SA">
                        <a:latin typeface="Cambria Math" panose="02040503050406030204" pitchFamily="18" charset="0"/>
                      </a:rPr>
                      <m:t>+</m:t>
                    </m:r>
                    <m:sSub>
                      <m:sSubPr>
                        <m:ctrlPr>
                          <a:rPr lang="ar-SA" i="1">
                            <a:latin typeface="Cambria Math" panose="02040503050406030204" pitchFamily="18" charset="0"/>
                          </a:rPr>
                        </m:ctrlPr>
                      </m:sSubPr>
                      <m:e>
                        <m:r>
                          <m:rPr>
                            <m:sty m:val="p"/>
                          </m:rPr>
                          <a:rPr lang="el-GR">
                            <a:latin typeface="Cambria Math" panose="02040503050406030204" pitchFamily="18" charset="0"/>
                          </a:rPr>
                          <m:t>Ψ</m:t>
                        </m:r>
                      </m:e>
                      <m:sub>
                        <m:r>
                          <a:rPr lang="ar-SA" i="1">
                            <a:latin typeface="Cambria Math" panose="02040503050406030204" pitchFamily="18" charset="0"/>
                          </a:rPr>
                          <m:t>𝑝</m:t>
                        </m:r>
                      </m:sub>
                    </m:sSub>
                    <m:r>
                      <a:rPr lang="ar-SA">
                        <a:latin typeface="Cambria Math" panose="02040503050406030204" pitchFamily="18" charset="0"/>
                      </a:rPr>
                      <m:t>+</m:t>
                    </m:r>
                    <m:sSub>
                      <m:sSubPr>
                        <m:ctrlPr>
                          <a:rPr lang="ar-SA" i="1">
                            <a:latin typeface="Cambria Math" panose="02040503050406030204" pitchFamily="18" charset="0"/>
                          </a:rPr>
                        </m:ctrlPr>
                      </m:sSubPr>
                      <m:e>
                        <m:r>
                          <m:rPr>
                            <m:sty m:val="p"/>
                          </m:rPr>
                          <a:rPr lang="el-GR">
                            <a:latin typeface="Cambria Math" panose="02040503050406030204" pitchFamily="18" charset="0"/>
                          </a:rPr>
                          <m:t>Ψ</m:t>
                        </m:r>
                      </m:e>
                      <m:sub>
                        <m:r>
                          <a:rPr lang="ar-SA" i="1">
                            <a:latin typeface="Cambria Math" panose="02040503050406030204" pitchFamily="18" charset="0"/>
                          </a:rPr>
                          <m:t>𝑠</m:t>
                        </m:r>
                      </m:sub>
                    </m:sSub>
                  </m:oMath>
                </a14:m>
                <a:endParaRPr lang="ar-SA"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Where:</a:t>
                </a:r>
              </a:p>
              <a:p>
                <a:r>
                  <a:rPr lang="el-GR" dirty="0">
                    <a:latin typeface="Times New Roman" panose="02020603050405020304" pitchFamily="18" charset="0"/>
                    <a:cs typeface="Times New Roman" panose="02020603050405020304" pitchFamily="18" charset="0"/>
                  </a:rPr>
                  <a:t>Ψ</a:t>
                </a:r>
                <a:r>
                  <a:rPr lang="en-IN" dirty="0">
                    <a:latin typeface="Times New Roman" panose="02020603050405020304" pitchFamily="18" charset="0"/>
                    <a:cs typeface="Times New Roman" panose="02020603050405020304" pitchFamily="18" charset="0"/>
                  </a:rPr>
                  <a:t>g = gravitational potential</a:t>
                </a:r>
              </a:p>
              <a:p>
                <a:r>
                  <a:rPr lang="el-GR" dirty="0">
                    <a:latin typeface="Times New Roman" panose="02020603050405020304" pitchFamily="18" charset="0"/>
                    <a:cs typeface="Times New Roman" panose="02020603050405020304" pitchFamily="18" charset="0"/>
                  </a:rPr>
                  <a:t>Ψ</a:t>
                </a:r>
                <a:r>
                  <a:rPr lang="en-IN" dirty="0">
                    <a:latin typeface="Times New Roman" panose="02020603050405020304" pitchFamily="18" charset="0"/>
                    <a:cs typeface="Times New Roman" panose="02020603050405020304" pitchFamily="18" charset="0"/>
                  </a:rPr>
                  <a:t>m = matric potential</a:t>
                </a:r>
              </a:p>
              <a:p>
                <a:r>
                  <a:rPr lang="el-GR" dirty="0">
                    <a:latin typeface="Times New Roman" panose="02020603050405020304" pitchFamily="18" charset="0"/>
                    <a:cs typeface="Times New Roman" panose="02020603050405020304" pitchFamily="18" charset="0"/>
                  </a:rPr>
                  <a:t>Ψ</a:t>
                </a:r>
                <a:r>
                  <a:rPr lang="en-IN" dirty="0">
                    <a:latin typeface="Times New Roman" panose="02020603050405020304" pitchFamily="18" charset="0"/>
                    <a:cs typeface="Times New Roman" panose="02020603050405020304" pitchFamily="18" charset="0"/>
                  </a:rPr>
                  <a:t>o = osmotic potential</a:t>
                </a:r>
              </a:p>
              <a:p>
                <a:r>
                  <a:rPr lang="el-GR" dirty="0">
                    <a:latin typeface="Times New Roman" panose="02020603050405020304" pitchFamily="18" charset="0"/>
                    <a:cs typeface="Times New Roman" panose="02020603050405020304" pitchFamily="18" charset="0"/>
                  </a:rPr>
                  <a:t>Ψ</a:t>
                </a:r>
                <a:r>
                  <a:rPr lang="en-IN" dirty="0">
                    <a:latin typeface="Times New Roman" panose="02020603050405020304" pitchFamily="18" charset="0"/>
                    <a:cs typeface="Times New Roman" panose="02020603050405020304" pitchFamily="18" charset="0"/>
                  </a:rPr>
                  <a:t>p = pressure potential (hydrostatic/pneumatic)</a:t>
                </a:r>
              </a:p>
              <a:p>
                <a:r>
                  <a:rPr lang="el-GR" dirty="0">
                    <a:latin typeface="Times New Roman" panose="02020603050405020304" pitchFamily="18" charset="0"/>
                    <a:cs typeface="Times New Roman" panose="02020603050405020304" pitchFamily="18" charset="0"/>
                  </a:rPr>
                  <a:t>Ψ</a:t>
                </a:r>
                <a:r>
                  <a:rPr lang="en-IN" dirty="0">
                    <a:latin typeface="Times New Roman" panose="02020603050405020304" pitchFamily="18" charset="0"/>
                    <a:cs typeface="Times New Roman" panose="02020603050405020304" pitchFamily="18" charset="0"/>
                  </a:rPr>
                  <a:t>s = submergence potential (depth potential)</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Importance:</a:t>
                </a:r>
                <a:r>
                  <a:rPr lang="en-IN" dirty="0">
                    <a:latin typeface="Times New Roman" panose="02020603050405020304" pitchFamily="18" charset="0"/>
                    <a:cs typeface="Times New Roman" panose="02020603050405020304" pitchFamily="18" charset="0"/>
                  </a:rPr>
                  <a:t> Determines the </a:t>
                </a:r>
                <a:r>
                  <a:rPr lang="en-IN" b="1" dirty="0">
                    <a:solidFill>
                      <a:srgbClr val="FF0000"/>
                    </a:solidFill>
                    <a:latin typeface="Times New Roman" panose="02020603050405020304" pitchFamily="18" charset="0"/>
                    <a:cs typeface="Times New Roman" panose="02020603050405020304" pitchFamily="18" charset="0"/>
                  </a:rPr>
                  <a:t>direction of water movement</a:t>
                </a:r>
                <a:r>
                  <a:rPr lang="en-IN" dirty="0">
                    <a:solidFill>
                      <a:srgbClr val="FF0000"/>
                    </a:solidFill>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in soil.</a:t>
                </a:r>
              </a:p>
            </p:txBody>
          </p:sp>
        </mc:Choice>
        <mc:Fallback xmlns="">
          <p:sp>
            <p:nvSpPr>
              <p:cNvPr id="3" name="Content Placeholder 2">
                <a:extLst>
                  <a:ext uri="{FF2B5EF4-FFF2-40B4-BE49-F238E27FC236}">
                    <a16:creationId xmlns:a16="http://schemas.microsoft.com/office/drawing/2014/main" id="{58F79FF9-878E-CF68-A808-DED75E5FCC7C}"/>
                  </a:ext>
                </a:extLst>
              </p:cNvPr>
              <p:cNvSpPr>
                <a:spLocks noGrp="1" noRot="1" noChangeAspect="1" noMove="1" noResize="1" noEditPoints="1" noAdjustHandles="1" noChangeArrowheads="1" noChangeShapeType="1" noTextEdit="1"/>
              </p:cNvSpPr>
              <p:nvPr>
                <p:ph idx="1"/>
              </p:nvPr>
            </p:nvSpPr>
            <p:spPr>
              <a:xfrm>
                <a:off x="911424" y="548680"/>
                <a:ext cx="9720073" cy="6192688"/>
              </a:xfrm>
              <a:blipFill>
                <a:blip r:embed="rId2"/>
                <a:stretch>
                  <a:fillRect l="-1317" t="-1181"/>
                </a:stretch>
              </a:blipFill>
            </p:spPr>
            <p:txBody>
              <a:bodyPr/>
              <a:lstStyle/>
              <a:p>
                <a:r>
                  <a:rPr lang="en-IN">
                    <a:noFill/>
                  </a:rPr>
                  <a:t> </a:t>
                </a:r>
              </a:p>
            </p:txBody>
          </p:sp>
        </mc:Fallback>
      </mc:AlternateContent>
    </p:spTree>
    <p:extLst>
      <p:ext uri="{BB962C8B-B14F-4D97-AF65-F5344CB8AC3E}">
        <p14:creationId xmlns:p14="http://schemas.microsoft.com/office/powerpoint/2010/main" val="3576701134"/>
      </p:ext>
    </p:extLst>
  </p:cSld>
  <p:clrMapOvr>
    <a:masterClrMapping/>
  </p:clrMapOvr>
  <p:transition spd="slow">
    <p:split orient="vert"/>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719200-C57C-D1E3-713D-575CD283BE20}"/>
              </a:ext>
            </a:extLst>
          </p:cNvPr>
          <p:cNvSpPr>
            <a:spLocks noGrp="1"/>
          </p:cNvSpPr>
          <p:nvPr>
            <p:ph idx="1"/>
          </p:nvPr>
        </p:nvSpPr>
        <p:spPr>
          <a:xfrm>
            <a:off x="839416" y="908720"/>
            <a:ext cx="9720073" cy="5688632"/>
          </a:xfrm>
        </p:spPr>
        <p:txBody>
          <a:bodyPr>
            <a:normAutofit/>
          </a:bodyPr>
          <a:lstStyle/>
          <a:p>
            <a:r>
              <a:rPr lang="en-IN" b="1" dirty="0">
                <a:latin typeface="Times New Roman" panose="02020603050405020304" pitchFamily="18" charset="0"/>
                <a:cs typeface="Times New Roman" panose="02020603050405020304" pitchFamily="18" charset="0"/>
              </a:rPr>
              <a:t>1. Gravitational Potential (</a:t>
            </a:r>
            <a:r>
              <a:rPr lang="el-GR" b="1" dirty="0">
                <a:latin typeface="Times New Roman" panose="02020603050405020304" pitchFamily="18" charset="0"/>
                <a:cs typeface="Times New Roman" panose="02020603050405020304" pitchFamily="18" charset="0"/>
              </a:rPr>
              <a:t>Ψ</a:t>
            </a:r>
            <a:r>
              <a:rPr lang="en-IN" b="1" dirty="0">
                <a:latin typeface="Times New Roman" panose="02020603050405020304" pitchFamily="18" charset="0"/>
                <a:cs typeface="Times New Roman" panose="02020603050405020304" pitchFamily="18" charset="0"/>
              </a:rPr>
              <a:t>g)</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Potential energy due to gravity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Force of gravity pulling on the water</a:t>
            </a:r>
          </a:p>
          <a:p>
            <a:pPr>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Positive</a:t>
            </a:r>
          </a:p>
          <a:p>
            <a:pPr>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2.</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Matric Potential (</a:t>
            </a:r>
            <a:r>
              <a:rPr lang="el-GR" b="1" dirty="0">
                <a:latin typeface="Times New Roman" panose="02020603050405020304" pitchFamily="18" charset="0"/>
                <a:cs typeface="Times New Roman" panose="02020603050405020304" pitchFamily="18" charset="0"/>
              </a:rPr>
              <a:t>Ψ</a:t>
            </a:r>
            <a:r>
              <a:rPr lang="en-IN" b="1" dirty="0">
                <a:latin typeface="Times New Roman" panose="02020603050405020304" pitchFamily="18" charset="0"/>
                <a:cs typeface="Times New Roman" panose="02020603050405020304" pitchFamily="18" charset="0"/>
              </a:rPr>
              <a:t>m)</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Force placed on the water by the soil matrix</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value of matric potential decrease with increase in water content</a:t>
            </a:r>
          </a:p>
          <a:p>
            <a:pPr>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Negative</a:t>
            </a:r>
          </a:p>
          <a:p>
            <a:pPr>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Saturated soil (</a:t>
            </a:r>
            <a:r>
              <a:rPr lang="el-GR" dirty="0">
                <a:solidFill>
                  <a:srgbClr val="FF0000"/>
                </a:solidFill>
                <a:latin typeface="Times New Roman" panose="02020603050405020304" pitchFamily="18" charset="0"/>
                <a:cs typeface="Times New Roman" panose="02020603050405020304" pitchFamily="18" charset="0"/>
              </a:rPr>
              <a:t>Ψ</a:t>
            </a:r>
            <a:r>
              <a:rPr lang="en-IN" dirty="0">
                <a:solidFill>
                  <a:srgbClr val="FF0000"/>
                </a:solidFill>
                <a:latin typeface="Times New Roman" panose="02020603050405020304" pitchFamily="18" charset="0"/>
                <a:cs typeface="Times New Roman" panose="02020603050405020304" pitchFamily="18" charset="0"/>
              </a:rPr>
              <a:t>m) = 0</a:t>
            </a:r>
          </a:p>
          <a:p>
            <a:pPr>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Unsaturated soil (</a:t>
            </a:r>
            <a:r>
              <a:rPr lang="el-GR" dirty="0">
                <a:solidFill>
                  <a:srgbClr val="FF0000"/>
                </a:solidFill>
                <a:latin typeface="Times New Roman" panose="02020603050405020304" pitchFamily="18" charset="0"/>
                <a:cs typeface="Times New Roman" panose="02020603050405020304" pitchFamily="18" charset="0"/>
              </a:rPr>
              <a:t>Ψ</a:t>
            </a:r>
            <a:r>
              <a:rPr lang="en-IN" dirty="0">
                <a:solidFill>
                  <a:srgbClr val="FF0000"/>
                </a:solidFill>
                <a:latin typeface="Times New Roman" panose="02020603050405020304" pitchFamily="18" charset="0"/>
                <a:cs typeface="Times New Roman" panose="02020603050405020304" pitchFamily="18" charset="0"/>
              </a:rPr>
              <a:t>m) = -</a:t>
            </a:r>
            <a:r>
              <a:rPr lang="en-IN" dirty="0" err="1">
                <a:solidFill>
                  <a:srgbClr val="FF0000"/>
                </a:solidFill>
                <a:latin typeface="Times New Roman" panose="02020603050405020304" pitchFamily="18" charset="0"/>
                <a:cs typeface="Times New Roman" panose="02020603050405020304" pitchFamily="18" charset="0"/>
              </a:rPr>
              <a:t>ve</a:t>
            </a:r>
            <a:endParaRPr lang="en-IN" dirty="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IN" dirty="0"/>
          </a:p>
          <a:p>
            <a:pPr>
              <a:buFont typeface="Wingdings" panose="05000000000000000000" pitchFamily="2" charset="2"/>
              <a:buChar char="Ø"/>
            </a:pPr>
            <a:endParaRPr lang="en-IN" dirty="0"/>
          </a:p>
          <a:p>
            <a:pPr>
              <a:buFont typeface="Wingdings" panose="05000000000000000000" pitchFamily="2" charset="2"/>
              <a:buChar char="Ø"/>
            </a:pPr>
            <a:endParaRPr lang="en-IN" dirty="0"/>
          </a:p>
          <a:p>
            <a:pPr marL="0" indent="0">
              <a:buNone/>
            </a:pPr>
            <a:endParaRPr lang="en-IN" dirty="0"/>
          </a:p>
          <a:p>
            <a:pPr>
              <a:buFont typeface="Wingdings" panose="05000000000000000000" pitchFamily="2" charset="2"/>
              <a:buChar char="Ø"/>
            </a:pPr>
            <a:endParaRPr lang="en-IN" dirty="0"/>
          </a:p>
          <a:p>
            <a:endParaRPr lang="en-IN" dirty="0"/>
          </a:p>
        </p:txBody>
      </p:sp>
    </p:spTree>
    <p:extLst>
      <p:ext uri="{BB962C8B-B14F-4D97-AF65-F5344CB8AC3E}">
        <p14:creationId xmlns:p14="http://schemas.microsoft.com/office/powerpoint/2010/main" val="1625376053"/>
      </p:ext>
    </p:extLst>
  </p:cSld>
  <p:clrMapOvr>
    <a:masterClrMapping/>
  </p:clrMapOvr>
  <p:transition spd="slow">
    <p:split orient="vert"/>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6E6B03-87F1-F394-C247-042F606844D8}"/>
              </a:ext>
            </a:extLst>
          </p:cNvPr>
          <p:cNvSpPr>
            <a:spLocks noGrp="1"/>
          </p:cNvSpPr>
          <p:nvPr>
            <p:ph idx="1"/>
          </p:nvPr>
        </p:nvSpPr>
        <p:spPr>
          <a:xfrm>
            <a:off x="839416" y="764704"/>
            <a:ext cx="9720073" cy="5904656"/>
          </a:xfrm>
        </p:spPr>
        <p:txBody>
          <a:bodyPr>
            <a:normAutofit/>
          </a:bodyPr>
          <a:lstStyle/>
          <a:p>
            <a:pPr marL="0" indent="0">
              <a:buNone/>
            </a:pPr>
            <a:r>
              <a:rPr lang="en-IN" b="1" dirty="0"/>
              <a:t> 3. </a:t>
            </a:r>
            <a:r>
              <a:rPr lang="en-IN" b="1" dirty="0">
                <a:latin typeface="Times New Roman" panose="02020603050405020304" pitchFamily="18" charset="0"/>
                <a:cs typeface="Times New Roman" panose="02020603050405020304" pitchFamily="18" charset="0"/>
              </a:rPr>
              <a:t>Osmotic Potential (</a:t>
            </a:r>
            <a:r>
              <a:rPr lang="el-GR" b="1" dirty="0">
                <a:latin typeface="Times New Roman" panose="02020603050405020304" pitchFamily="18" charset="0"/>
                <a:cs typeface="Times New Roman" panose="02020603050405020304" pitchFamily="18" charset="0"/>
              </a:rPr>
              <a:t>Ψ</a:t>
            </a:r>
            <a:r>
              <a:rPr lang="en-IN" b="1" dirty="0">
                <a:latin typeface="Times New Roman" panose="02020603050405020304" pitchFamily="18" charset="0"/>
                <a:cs typeface="Times New Roman" panose="02020603050405020304" pitchFamily="18" charset="0"/>
              </a:rPr>
              <a:t>o) or Solute potential </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Special case of salty soils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Due to the difference in salt concentration across a semi permeable membrane, such   </a:t>
            </a:r>
          </a:p>
          <a:p>
            <a:pPr marL="0" indent="0">
              <a:buNone/>
            </a:pPr>
            <a:r>
              <a:rPr lang="en-IN" dirty="0">
                <a:latin typeface="Times New Roman" panose="02020603050405020304" pitchFamily="18" charset="0"/>
                <a:cs typeface="Times New Roman" panose="02020603050405020304" pitchFamily="18" charset="0"/>
              </a:rPr>
              <a:t>    as a plant root</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Negative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Increase in concentration decrease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 pure water </a:t>
            </a:r>
            <a:r>
              <a:rPr lang="el-GR" dirty="0">
                <a:latin typeface="Times New Roman" panose="02020603050405020304" pitchFamily="18" charset="0"/>
                <a:cs typeface="Times New Roman" panose="02020603050405020304" pitchFamily="18" charset="0"/>
              </a:rPr>
              <a:t>Ψ</a:t>
            </a:r>
            <a:r>
              <a:rPr lang="en-IN" dirty="0">
                <a:latin typeface="Times New Roman" panose="02020603050405020304" pitchFamily="18" charset="0"/>
                <a:cs typeface="Times New Roman" panose="02020603050405020304" pitchFamily="18" charset="0"/>
              </a:rPr>
              <a:t>o = 0</a:t>
            </a:r>
          </a:p>
          <a:p>
            <a:pPr>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0" indent="0">
              <a:buNone/>
            </a:pPr>
            <a:r>
              <a:rPr lang="en-IN" b="1" dirty="0">
                <a:latin typeface="Times New Roman" panose="02020603050405020304" pitchFamily="18" charset="0"/>
                <a:cs typeface="Times New Roman" panose="02020603050405020304" pitchFamily="18" charset="0"/>
              </a:rPr>
              <a:t> 4. Pressure Potential (</a:t>
            </a:r>
            <a:r>
              <a:rPr lang="el-GR" b="1" dirty="0">
                <a:latin typeface="Times New Roman" panose="02020603050405020304" pitchFamily="18" charset="0"/>
                <a:cs typeface="Times New Roman" panose="02020603050405020304" pitchFamily="18" charset="0"/>
              </a:rPr>
              <a:t>Ψ</a:t>
            </a:r>
            <a:r>
              <a:rPr lang="en-IN" b="1" dirty="0">
                <a:latin typeface="Times New Roman" panose="02020603050405020304" pitchFamily="18" charset="0"/>
                <a:cs typeface="Times New Roman" panose="02020603050405020304" pitchFamily="18" charset="0"/>
              </a:rPr>
              <a:t>p)</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 saturated soil, the Pressure Potential is always +</a:t>
            </a:r>
            <a:r>
              <a:rPr lang="en-IN" dirty="0" err="1">
                <a:latin typeface="Times New Roman" panose="02020603050405020304" pitchFamily="18" charset="0"/>
                <a:cs typeface="Times New Roman" panose="02020603050405020304" pitchFamily="18" charset="0"/>
              </a:rPr>
              <a:t>ve</a:t>
            </a:r>
            <a:endParaRPr lang="en-IN"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Unsaturated soil, the Pressure Potential is always zero</a:t>
            </a:r>
          </a:p>
          <a:p>
            <a:pPr>
              <a:buFont typeface="Wingdings" panose="05000000000000000000" pitchFamily="2" charset="2"/>
              <a:buChar char="Ø"/>
            </a:pPr>
            <a:endParaRPr lang="en-IN" b="1" dirty="0"/>
          </a:p>
          <a:p>
            <a:pPr>
              <a:buFont typeface="Wingdings" panose="05000000000000000000" pitchFamily="2" charset="2"/>
              <a:buChar char="Ø"/>
            </a:pPr>
            <a:endParaRPr lang="en-IN" b="1" dirty="0"/>
          </a:p>
          <a:p>
            <a:pPr>
              <a:buFont typeface="Wingdings" panose="05000000000000000000" pitchFamily="2" charset="2"/>
              <a:buChar char="Ø"/>
            </a:pPr>
            <a:endParaRPr lang="en-IN" dirty="0"/>
          </a:p>
        </p:txBody>
      </p:sp>
    </p:spTree>
    <p:extLst>
      <p:ext uri="{BB962C8B-B14F-4D97-AF65-F5344CB8AC3E}">
        <p14:creationId xmlns:p14="http://schemas.microsoft.com/office/powerpoint/2010/main" val="2696806113"/>
      </p:ext>
    </p:extLst>
  </p:cSld>
  <p:clrMapOvr>
    <a:masterClrMapping/>
  </p:clrMapOvr>
  <p:transition spd="slow">
    <p:split orient="vert"/>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FA882B-5EB3-8CDA-95B0-5C0CD91E04FF}"/>
              </a:ext>
            </a:extLst>
          </p:cNvPr>
          <p:cNvSpPr>
            <a:spLocks noGrp="1"/>
          </p:cNvSpPr>
          <p:nvPr>
            <p:ph idx="1"/>
          </p:nvPr>
        </p:nvSpPr>
        <p:spPr>
          <a:xfrm>
            <a:off x="911424" y="908720"/>
            <a:ext cx="9720073" cy="4023360"/>
          </a:xfrm>
        </p:spPr>
        <p:txBody>
          <a:bodyPr/>
          <a:lstStyle/>
          <a:p>
            <a:r>
              <a:rPr lang="en-IN" b="1" dirty="0">
                <a:latin typeface="Times New Roman" panose="02020603050405020304" pitchFamily="18" charset="0"/>
                <a:cs typeface="Times New Roman" panose="02020603050405020304" pitchFamily="18" charset="0"/>
              </a:rPr>
              <a:t>5. Submergence Potential (</a:t>
            </a:r>
            <a:r>
              <a:rPr lang="el-GR" b="1" dirty="0">
                <a:latin typeface="Times New Roman" panose="02020603050405020304" pitchFamily="18" charset="0"/>
                <a:cs typeface="Times New Roman" panose="02020603050405020304" pitchFamily="18" charset="0"/>
              </a:rPr>
              <a:t>Ψ</a:t>
            </a:r>
            <a:r>
              <a:rPr lang="en-IN" b="1" dirty="0">
                <a:latin typeface="Times New Roman" panose="02020603050405020304" pitchFamily="18" charset="0"/>
                <a:cs typeface="Times New Roman" panose="02020603050405020304" pitchFamily="18" charset="0"/>
              </a:rPr>
              <a:t>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energy exerted by the depth of water over the soil, and it increases with  </a:t>
            </a:r>
          </a:p>
          <a:p>
            <a:pPr marL="0" indent="0">
              <a:buNone/>
            </a:pPr>
            <a:r>
              <a:rPr lang="en-US" dirty="0">
                <a:latin typeface="Times New Roman" panose="02020603050405020304" pitchFamily="18" charset="0"/>
                <a:cs typeface="Times New Roman" panose="02020603050405020304" pitchFamily="18" charset="0"/>
              </a:rPr>
              <a:t>   increasing water height</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It is positive in value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Found in flooded soils, paddy fields, and submerged conditions</a:t>
            </a:r>
          </a:p>
          <a:p>
            <a:pPr>
              <a:buFont typeface="Wingdings" panose="05000000000000000000" pitchFamily="2" charset="2"/>
              <a:buChar char="Ø"/>
            </a:pPr>
            <a:endParaRPr lang="en-IN" dirty="0"/>
          </a:p>
        </p:txBody>
      </p:sp>
    </p:spTree>
    <p:extLst>
      <p:ext uri="{BB962C8B-B14F-4D97-AF65-F5344CB8AC3E}">
        <p14:creationId xmlns:p14="http://schemas.microsoft.com/office/powerpoint/2010/main" val="2183499809"/>
      </p:ext>
    </p:extLst>
  </p:cSld>
  <p:clrMapOvr>
    <a:masterClrMapping/>
  </p:clrMapOvr>
  <p:transition spd="slow">
    <p:split orient="vert"/>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D325C-0736-6FB4-5759-BA6C823175E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89D4AF-88CE-B2CF-1EB7-7A48F54C6189}"/>
              </a:ext>
            </a:extLst>
          </p:cNvPr>
          <p:cNvSpPr txBox="1"/>
          <p:nvPr/>
        </p:nvSpPr>
        <p:spPr>
          <a:xfrm>
            <a:off x="839416" y="1268760"/>
            <a:ext cx="10945216" cy="3170099"/>
          </a:xfrm>
          <a:prstGeom prst="rect">
            <a:avLst/>
          </a:prstGeom>
          <a:noFill/>
        </p:spPr>
        <p:txBody>
          <a:bodyPr wrap="square">
            <a:spAutoFit/>
          </a:bodyPr>
          <a:lstStyle/>
          <a:p>
            <a:pPr marL="342900" indent="-342900" algn="just">
              <a:lnSpc>
                <a:spcPct val="150000"/>
              </a:lnSpc>
              <a:buFont typeface="Courier New" panose="02070309020205020404" pitchFamily="49" charset="0"/>
              <a:buChar char="o"/>
            </a:pPr>
            <a:r>
              <a:rPr lang="en-US" sz="2000" b="1" dirty="0">
                <a:latin typeface="Times New Roman" panose="02020603050405020304" pitchFamily="18" charset="0"/>
                <a:cs typeface="Times New Roman" panose="02020603050405020304" pitchFamily="18" charset="0"/>
              </a:rPr>
              <a:t>pF</a:t>
            </a:r>
            <a:r>
              <a:rPr lang="en-US" sz="2000" dirty="0">
                <a:latin typeface="Times New Roman" panose="02020603050405020304" pitchFamily="18" charset="0"/>
                <a:cs typeface="Times New Roman" panose="02020603050405020304" pitchFamily="18" charset="0"/>
              </a:rPr>
              <a:t> is a </a:t>
            </a:r>
            <a:r>
              <a:rPr lang="en-US" sz="2000" b="1" dirty="0">
                <a:latin typeface="Times New Roman" panose="02020603050405020304" pitchFamily="18" charset="0"/>
                <a:cs typeface="Times New Roman" panose="02020603050405020304" pitchFamily="18" charset="0"/>
              </a:rPr>
              <a:t>logarithmic measure</a:t>
            </a:r>
            <a:r>
              <a:rPr lang="en-US" sz="2000" dirty="0">
                <a:latin typeface="Times New Roman" panose="02020603050405020304" pitchFamily="18" charset="0"/>
                <a:cs typeface="Times New Roman" panose="02020603050405020304" pitchFamily="18" charset="0"/>
              </a:rPr>
              <a:t> of </a:t>
            </a:r>
            <a:r>
              <a:rPr lang="en-US" sz="2000" b="1" dirty="0">
                <a:latin typeface="Times New Roman" panose="02020603050405020304" pitchFamily="18" charset="0"/>
                <a:cs typeface="Times New Roman" panose="02020603050405020304" pitchFamily="18" charset="0"/>
              </a:rPr>
              <a:t>soil water suction (tension)</a:t>
            </a:r>
            <a:r>
              <a:rPr lang="en-US" sz="2000" dirty="0">
                <a:latin typeface="Times New Roman" panose="02020603050405020304" pitchFamily="18" charset="0"/>
                <a:cs typeface="Times New Roman" panose="02020603050405020304" pitchFamily="18" charset="0"/>
              </a:rPr>
              <a:t>.</a:t>
            </a:r>
          </a:p>
          <a:p>
            <a:pPr>
              <a:lnSpc>
                <a:spcPct val="150000"/>
              </a:lnSpc>
            </a:pPr>
            <a:endParaRPr lang="en-US" sz="2000" b="1" dirty="0">
              <a:latin typeface="Times New Roman" panose="02020603050405020304" pitchFamily="18" charset="0"/>
              <a:cs typeface="Times New Roman" panose="02020603050405020304" pitchFamily="18" charset="0"/>
            </a:endParaRPr>
          </a:p>
          <a:p>
            <a:pPr marL="342900" indent="-342900">
              <a:lnSpc>
                <a:spcPct val="150000"/>
              </a:lnSpc>
              <a:buFont typeface="Courier New" panose="02070309020205020404" pitchFamily="49" charset="0"/>
              <a:buChar char="o"/>
            </a:pPr>
            <a:r>
              <a:rPr lang="en-US" sz="2000" b="1" dirty="0">
                <a:latin typeface="Times New Roman" panose="02020603050405020304" pitchFamily="18" charset="0"/>
                <a:cs typeface="Times New Roman" panose="02020603050405020304" pitchFamily="18" charset="0"/>
              </a:rPr>
              <a:t>pF = log₁₀(h)</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where h is the soil water suction (negative pressure or tension) in centimeters (cm) of water column.</a:t>
            </a:r>
          </a:p>
          <a:p>
            <a:pPr>
              <a:lnSpc>
                <a:spcPct val="150000"/>
              </a:lnSpc>
            </a:pPr>
            <a:endParaRPr lang="en-US" sz="2000" dirty="0">
              <a:latin typeface="Times New Roman" panose="02020603050405020304" pitchFamily="18" charset="0"/>
              <a:cs typeface="Times New Roman" panose="02020603050405020304" pitchFamily="18" charset="0"/>
            </a:endParaRPr>
          </a:p>
          <a:p>
            <a:pPr marL="342900" indent="-342900">
              <a:lnSpc>
                <a:spcPct val="15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Higher pF → water held more tightly → plants cannot absorb easily</a:t>
            </a:r>
          </a:p>
          <a:p>
            <a:endParaRPr lang="en-US" sz="2000" dirty="0"/>
          </a:p>
        </p:txBody>
      </p:sp>
      <p:sp>
        <p:nvSpPr>
          <p:cNvPr id="4" name="TextBox 3">
            <a:extLst>
              <a:ext uri="{FF2B5EF4-FFF2-40B4-BE49-F238E27FC236}">
                <a16:creationId xmlns:a16="http://schemas.microsoft.com/office/drawing/2014/main" id="{85DBC787-5973-71D8-6A20-D63C0972C6BA}"/>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latin typeface="Times New Roman" panose="02020603050405020304" pitchFamily="18" charset="0"/>
                <a:cs typeface="Times New Roman" panose="02020603050405020304" pitchFamily="18" charset="0"/>
              </a:rPr>
              <a:t>pF</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8798936"/>
      </p:ext>
    </p:extLst>
  </p:cSld>
  <p:clrMapOvr>
    <a:masterClrMapping/>
  </p:clrMapOvr>
  <p:transition spd="slow">
    <p:split orient="vert"/>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E559294-D5BC-EAED-CE41-23E73642DE1A}"/>
              </a:ext>
            </a:extLst>
          </p:cNvPr>
          <p:cNvPicPr>
            <a:picLocks noGrp="1" noChangeAspect="1"/>
          </p:cNvPicPr>
          <p:nvPr>
            <p:ph idx="1"/>
          </p:nvPr>
        </p:nvPicPr>
        <p:blipFill>
          <a:blip r:embed="rId2"/>
          <a:stretch>
            <a:fillRect/>
          </a:stretch>
        </p:blipFill>
        <p:spPr>
          <a:xfrm>
            <a:off x="7978" y="171400"/>
            <a:ext cx="12184022" cy="6858000"/>
          </a:xfrm>
          <a:prstGeom prst="rect">
            <a:avLst/>
          </a:prstGeom>
        </p:spPr>
      </p:pic>
      <p:sp>
        <p:nvSpPr>
          <p:cNvPr id="8" name="TextBox 7">
            <a:extLst>
              <a:ext uri="{FF2B5EF4-FFF2-40B4-BE49-F238E27FC236}">
                <a16:creationId xmlns:a16="http://schemas.microsoft.com/office/drawing/2014/main" id="{3A6BE331-D3CB-7E57-C2F1-9BF2355B595A}"/>
              </a:ext>
            </a:extLst>
          </p:cNvPr>
          <p:cNvSpPr txBox="1"/>
          <p:nvPr/>
        </p:nvSpPr>
        <p:spPr>
          <a:xfrm>
            <a:off x="767408" y="116632"/>
            <a:ext cx="11017224" cy="1120567"/>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latin typeface="Times New Roman" panose="02020603050405020304" pitchFamily="18" charset="0"/>
                <a:cs typeface="Times New Roman" panose="02020603050405020304" pitchFamily="18" charset="0"/>
              </a:rPr>
              <a:t>Darcy’s Law</a:t>
            </a:r>
            <a:endParaRPr lang="en-IN"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2ABDFF4-44E7-CC08-0806-E507F947E55F}"/>
              </a:ext>
            </a:extLst>
          </p:cNvPr>
          <p:cNvSpPr txBox="1"/>
          <p:nvPr/>
        </p:nvSpPr>
        <p:spPr>
          <a:xfrm>
            <a:off x="767408" y="6122703"/>
            <a:ext cx="8712968" cy="369332"/>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Hydraulic Head (H): </a:t>
            </a:r>
            <a:r>
              <a:rPr lang="en-US" dirty="0">
                <a:latin typeface="Times New Roman" panose="02020603050405020304" pitchFamily="18" charset="0"/>
                <a:cs typeface="Times New Roman" panose="02020603050405020304" pitchFamily="18" charset="0"/>
              </a:rPr>
              <a:t>Hydraulic head is the total energy of water at a point in soil</a:t>
            </a:r>
          </a:p>
        </p:txBody>
      </p:sp>
    </p:spTree>
    <p:extLst>
      <p:ext uri="{BB962C8B-B14F-4D97-AF65-F5344CB8AC3E}">
        <p14:creationId xmlns:p14="http://schemas.microsoft.com/office/powerpoint/2010/main" val="1582311279"/>
      </p:ext>
    </p:extLst>
  </p:cSld>
  <p:clrMapOvr>
    <a:masterClrMapping/>
  </p:clrMapOvr>
  <p:transition spd="slow">
    <p:split orient="vert"/>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4500FE-1E5A-2D30-85F2-827832AEDDC0}"/>
              </a:ext>
            </a:extLst>
          </p:cNvPr>
          <p:cNvPicPr>
            <a:picLocks noChangeAspect="1"/>
          </p:cNvPicPr>
          <p:nvPr/>
        </p:nvPicPr>
        <p:blipFill>
          <a:blip r:embed="rId2"/>
          <a:srcRect l="21884" t="39920" r="13748" b="9680"/>
          <a:stretch>
            <a:fillRect/>
          </a:stretch>
        </p:blipFill>
        <p:spPr>
          <a:xfrm>
            <a:off x="551384" y="332656"/>
            <a:ext cx="11305256" cy="6120680"/>
          </a:xfrm>
          <a:prstGeom prst="rect">
            <a:avLst/>
          </a:prstGeom>
        </p:spPr>
      </p:pic>
    </p:spTree>
    <p:extLst>
      <p:ext uri="{BB962C8B-B14F-4D97-AF65-F5344CB8AC3E}">
        <p14:creationId xmlns:p14="http://schemas.microsoft.com/office/powerpoint/2010/main" val="437469649"/>
      </p:ext>
    </p:extLst>
  </p:cSld>
  <p:clrMapOvr>
    <a:masterClrMapping/>
  </p:clrMapOvr>
  <p:transition spd="slow">
    <p:split orient="vert"/>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74491-9C64-878A-54CB-BDD9C850A56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D03627B-721D-EAA7-A817-DC75558A5A04}"/>
              </a:ext>
            </a:extLst>
          </p:cNvPr>
          <p:cNvSpPr txBox="1"/>
          <p:nvPr/>
        </p:nvSpPr>
        <p:spPr>
          <a:xfrm>
            <a:off x="767408" y="1052736"/>
            <a:ext cx="10873208" cy="5827044"/>
          </a:xfrm>
          <a:prstGeom prst="rect">
            <a:avLst/>
          </a:prstGeom>
          <a:noFill/>
        </p:spPr>
        <p:txBody>
          <a:bodyPr wrap="square">
            <a:spAutoFit/>
          </a:bodyPr>
          <a:lstStyle/>
          <a:p>
            <a:pPr>
              <a:lnSpc>
                <a:spcPct val="125000"/>
              </a:lnSpc>
            </a:pPr>
            <a:r>
              <a:rPr lang="en-IN" sz="2000" b="1" dirty="0">
                <a:latin typeface="Times New Roman" panose="02020603050405020304" pitchFamily="18" charset="0"/>
                <a:cs typeface="Times New Roman" panose="02020603050405020304" pitchFamily="18" charset="0"/>
              </a:rPr>
              <a:t>1. Soil Texture  	</a:t>
            </a:r>
            <a:r>
              <a:rPr lang="en-IN" sz="2000" dirty="0">
                <a:latin typeface="Times New Roman" panose="02020603050405020304" pitchFamily="18" charset="0"/>
                <a:cs typeface="Times New Roman" panose="02020603050405020304" pitchFamily="18" charset="0"/>
              </a:rPr>
              <a:t>Proportion of sand, silt, and clay controls pore size.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Sandy soils → large pores, low water-holding capacity, rapid drainage.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Clayey soils → small pores, high water-holding capacity but slow drainage.</a:t>
            </a:r>
          </a:p>
          <a:p>
            <a:pPr>
              <a:lnSpc>
                <a:spcPct val="125000"/>
              </a:lnSpc>
            </a:pPr>
            <a:r>
              <a:rPr lang="en-IN" sz="2000" b="1" dirty="0">
                <a:latin typeface="Times New Roman" panose="02020603050405020304" pitchFamily="18" charset="0"/>
                <a:cs typeface="Times New Roman" panose="02020603050405020304" pitchFamily="18" charset="0"/>
              </a:rPr>
              <a:t>2. Soil Structure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The arrangement of soil particles into aggregates.</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Granular &amp; crumb structures hold water well.</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Platy or massive structures restrict infiltration and water movement.</a:t>
            </a:r>
          </a:p>
          <a:p>
            <a:pPr>
              <a:lnSpc>
                <a:spcPct val="125000"/>
              </a:lnSpc>
            </a:pPr>
            <a:r>
              <a:rPr lang="en-IN" sz="2000" b="1" dirty="0">
                <a:latin typeface="Times New Roman" panose="02020603050405020304" pitchFamily="18" charset="0"/>
                <a:cs typeface="Times New Roman" panose="02020603050405020304" pitchFamily="18" charset="0"/>
              </a:rPr>
              <a:t>3. Soil Organic Matter (SOM)</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Acts like a sponge; improves water retention.</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Increases porosity and improves soil aggregation.</a:t>
            </a:r>
          </a:p>
          <a:p>
            <a:pPr>
              <a:lnSpc>
                <a:spcPct val="125000"/>
              </a:lnSpc>
            </a:pPr>
            <a:r>
              <a:rPr lang="en-IN" sz="2000" b="1" dirty="0">
                <a:latin typeface="Times New Roman" panose="02020603050405020304" pitchFamily="18" charset="0"/>
                <a:cs typeface="Times New Roman" panose="02020603050405020304" pitchFamily="18" charset="0"/>
              </a:rPr>
              <a:t>4. Soil Depth</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Deeper soils store more water; shallow soils have limited storage capacity.</a:t>
            </a:r>
          </a:p>
          <a:p>
            <a:pPr>
              <a:lnSpc>
                <a:spcPct val="125000"/>
              </a:lnSpc>
            </a:pPr>
            <a:r>
              <a:rPr lang="en-IN" sz="2000" b="1" dirty="0">
                <a:latin typeface="Times New Roman" panose="02020603050405020304" pitchFamily="18" charset="0"/>
                <a:cs typeface="Times New Roman" panose="02020603050405020304" pitchFamily="18" charset="0"/>
              </a:rPr>
              <a:t>5. Soil Density &amp; Compaction</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High bulk density reduces pore space → lower infiltration and storage.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Compacted soils limit root water uptake.</a:t>
            </a:r>
          </a:p>
        </p:txBody>
      </p:sp>
      <p:sp>
        <p:nvSpPr>
          <p:cNvPr id="4" name="TextBox 3">
            <a:extLst>
              <a:ext uri="{FF2B5EF4-FFF2-40B4-BE49-F238E27FC236}">
                <a16:creationId xmlns:a16="http://schemas.microsoft.com/office/drawing/2014/main" id="{36A6433C-BA10-1E5D-B0D4-7822E5DDADBD}"/>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Factors Affecting Soil Water in Agriculture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9531616"/>
      </p:ext>
    </p:extLst>
  </p:cSld>
  <p:clrMapOvr>
    <a:masterClrMapping/>
  </p:clrMapOvr>
  <p:transition spd="slow">
    <p:split orient="vert"/>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C4A29-8A28-0638-6006-41B59398D6B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D7E76F-9AC8-B828-4BC8-EC8A02C1DA42}"/>
              </a:ext>
            </a:extLst>
          </p:cNvPr>
          <p:cNvSpPr txBox="1"/>
          <p:nvPr/>
        </p:nvSpPr>
        <p:spPr>
          <a:xfrm>
            <a:off x="767408" y="529603"/>
            <a:ext cx="10945216" cy="5442324"/>
          </a:xfrm>
          <a:prstGeom prst="rect">
            <a:avLst/>
          </a:prstGeom>
          <a:noFill/>
        </p:spPr>
        <p:txBody>
          <a:bodyPr wrap="square">
            <a:spAutoFit/>
          </a:bodyPr>
          <a:lstStyle/>
          <a:p>
            <a:pPr>
              <a:lnSpc>
                <a:spcPct val="125000"/>
              </a:lnSpc>
            </a:pPr>
            <a:r>
              <a:rPr lang="en-IN" sz="2000" b="1" dirty="0">
                <a:latin typeface="Times New Roman" panose="02020603050405020304" pitchFamily="18" charset="0"/>
                <a:cs typeface="Times New Roman" panose="02020603050405020304" pitchFamily="18" charset="0"/>
              </a:rPr>
              <a:t>6. Infiltration Rate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Affected by surface conditions, crusting, slope, texture.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Higher infiltration means more water enters the soil instead of running off.</a:t>
            </a:r>
          </a:p>
          <a:p>
            <a:pPr>
              <a:lnSpc>
                <a:spcPct val="125000"/>
              </a:lnSpc>
            </a:pPr>
            <a:r>
              <a:rPr lang="en-IN" sz="2000" b="1" dirty="0">
                <a:latin typeface="Times New Roman" panose="02020603050405020304" pitchFamily="18" charset="0"/>
                <a:cs typeface="Times New Roman" panose="02020603050405020304" pitchFamily="18" charset="0"/>
              </a:rPr>
              <a:t>7. Evaporation and Temperature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High temperature increases evaporation losses from soil surface.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Mulching and cover crops reduce moisture loss.</a:t>
            </a:r>
          </a:p>
          <a:p>
            <a:pPr>
              <a:lnSpc>
                <a:spcPct val="125000"/>
              </a:lnSpc>
            </a:pPr>
            <a:r>
              <a:rPr lang="en-IN" sz="2000" b="1" dirty="0">
                <a:latin typeface="Times New Roman" panose="02020603050405020304" pitchFamily="18" charset="0"/>
                <a:cs typeface="Times New Roman" panose="02020603050405020304" pitchFamily="18" charset="0"/>
              </a:rPr>
              <a:t>8. Vegetation &amp; Rooting Pattern</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Dense vegetation increases water uptake.</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Deep-rooted crops (e.g., sugarcane, alfalfa) can use deeper soil water.</a:t>
            </a:r>
          </a:p>
          <a:p>
            <a:pPr>
              <a:lnSpc>
                <a:spcPct val="125000"/>
              </a:lnSpc>
            </a:pPr>
            <a:r>
              <a:rPr lang="en-IN" sz="2000" b="1" dirty="0">
                <a:latin typeface="Times New Roman" panose="02020603050405020304" pitchFamily="18" charset="0"/>
                <a:cs typeface="Times New Roman" panose="02020603050405020304" pitchFamily="18" charset="0"/>
              </a:rPr>
              <a:t>9. Rainfall Characteristics</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Amount, intensity, duration, and distribution of rainfall affect soil moisture availability.</a:t>
            </a:r>
          </a:p>
          <a:p>
            <a:pPr>
              <a:lnSpc>
                <a:spcPct val="125000"/>
              </a:lnSpc>
            </a:pPr>
            <a:r>
              <a:rPr lang="en-IN" sz="2000" b="1" dirty="0">
                <a:latin typeface="Times New Roman" panose="02020603050405020304" pitchFamily="18" charset="0"/>
                <a:cs typeface="Times New Roman" panose="02020603050405020304" pitchFamily="18" charset="0"/>
              </a:rPr>
              <a:t>10. Tillage Practices</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Excessive tillage breaks soil aggregates, reduces organic matter → poor water retention.</a:t>
            </a:r>
          </a:p>
          <a:p>
            <a:pPr marL="342900" indent="-342900">
              <a:lnSpc>
                <a:spcPct val="125000"/>
              </a:lnSpc>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Conservation tillage improves infiltration and reduces evaporation.</a:t>
            </a:r>
          </a:p>
        </p:txBody>
      </p:sp>
    </p:spTree>
    <p:extLst>
      <p:ext uri="{BB962C8B-B14F-4D97-AF65-F5344CB8AC3E}">
        <p14:creationId xmlns:p14="http://schemas.microsoft.com/office/powerpoint/2010/main" val="4210635584"/>
      </p:ext>
    </p:extLst>
  </p:cSld>
  <p:clrMapOvr>
    <a:masterClrMapping/>
  </p:clrMapOvr>
  <p:transition spd="slow">
    <p:split orient="vert"/>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B2006-6C38-7233-22A0-3783F64879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78DE0E5-BF61-7650-F57C-AEB7966EA3F7}"/>
              </a:ext>
            </a:extLst>
          </p:cNvPr>
          <p:cNvSpPr txBox="1"/>
          <p:nvPr/>
        </p:nvSpPr>
        <p:spPr>
          <a:xfrm>
            <a:off x="695400" y="1052736"/>
            <a:ext cx="10945216" cy="5442324"/>
          </a:xfrm>
          <a:prstGeom prst="rect">
            <a:avLst/>
          </a:prstGeom>
          <a:noFill/>
        </p:spPr>
        <p:txBody>
          <a:bodyPr wrap="square">
            <a:spAutoFit/>
          </a:bodyPr>
          <a:lstStyle/>
          <a:p>
            <a:pPr>
              <a:lnSpc>
                <a:spcPct val="125000"/>
              </a:lnSpc>
            </a:pPr>
            <a:r>
              <a:rPr lang="en-US" sz="2000" b="1" dirty="0">
                <a:latin typeface="Times New Roman" panose="02020603050405020304" pitchFamily="18" charset="0"/>
                <a:cs typeface="Times New Roman" panose="02020603050405020304" pitchFamily="18" charset="0"/>
              </a:rPr>
              <a:t>1. Essential for Plant Growth</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Required for photosynthesis, respiration, and metabolic activities.</a:t>
            </a:r>
          </a:p>
          <a:p>
            <a:pPr>
              <a:lnSpc>
                <a:spcPct val="125000"/>
              </a:lnSpc>
            </a:pPr>
            <a:r>
              <a:rPr lang="en-US" sz="2000" b="1" dirty="0">
                <a:latin typeface="Times New Roman" panose="02020603050405020304" pitchFamily="18" charset="0"/>
                <a:cs typeface="Times New Roman" panose="02020603050405020304" pitchFamily="18" charset="0"/>
              </a:rPr>
              <a:t>2. Medium for Nutrient Transport</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Water dissolves nutrients and transports them from soil to roots.</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Facilitates mass flow, diffusion, and root interception.</a:t>
            </a:r>
          </a:p>
          <a:p>
            <a:pPr>
              <a:lnSpc>
                <a:spcPct val="125000"/>
              </a:lnSpc>
            </a:pPr>
            <a:r>
              <a:rPr lang="en-US" sz="2000" b="1" dirty="0">
                <a:latin typeface="Times New Roman" panose="02020603050405020304" pitchFamily="18" charset="0"/>
                <a:cs typeface="Times New Roman" panose="02020603050405020304" pitchFamily="18" charset="0"/>
              </a:rPr>
              <a:t>3. Maintains Cell Turgor Pressure</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Turgidity keeps the plant upright.</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Prevents wilting and supports leaf expansion.</a:t>
            </a:r>
          </a:p>
          <a:p>
            <a:pPr>
              <a:lnSpc>
                <a:spcPct val="125000"/>
              </a:lnSpc>
            </a:pPr>
            <a:r>
              <a:rPr lang="en-US" sz="2000" b="1" dirty="0">
                <a:latin typeface="Times New Roman" panose="02020603050405020304" pitchFamily="18" charset="0"/>
                <a:cs typeface="Times New Roman" panose="02020603050405020304" pitchFamily="18" charset="0"/>
              </a:rPr>
              <a:t>4. Regulates Soil Temperature</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Moist soils have lower temperature fluctuations.</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Protects roots against extreme heat.</a:t>
            </a:r>
          </a:p>
          <a:p>
            <a:pPr>
              <a:lnSpc>
                <a:spcPct val="125000"/>
              </a:lnSpc>
            </a:pPr>
            <a:r>
              <a:rPr lang="en-US" sz="2000" b="1" dirty="0">
                <a:latin typeface="Times New Roman" panose="02020603050405020304" pitchFamily="18" charset="0"/>
                <a:cs typeface="Times New Roman" panose="02020603050405020304" pitchFamily="18" charset="0"/>
              </a:rPr>
              <a:t>5. Influences Seed Germination</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Seeds need adequate moisture to initiate metabolic processes.</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Dry soils delay or reduce germination rates.</a:t>
            </a:r>
          </a:p>
        </p:txBody>
      </p:sp>
      <p:sp>
        <p:nvSpPr>
          <p:cNvPr id="4" name="TextBox 3">
            <a:extLst>
              <a:ext uri="{FF2B5EF4-FFF2-40B4-BE49-F238E27FC236}">
                <a16:creationId xmlns:a16="http://schemas.microsoft.com/office/drawing/2014/main" id="{77BF1465-5DFD-0457-2A42-C696634A7D78}"/>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Importance of Soil Water in Agriculture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3564362"/>
      </p:ext>
    </p:extLst>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2A7165-4A16-59C8-24B0-90D9E640FDA1}"/>
              </a:ext>
            </a:extLst>
          </p:cNvPr>
          <p:cNvSpPr>
            <a:spLocks noGrp="1"/>
          </p:cNvSpPr>
          <p:nvPr>
            <p:ph idx="1"/>
          </p:nvPr>
        </p:nvSpPr>
        <p:spPr>
          <a:xfrm>
            <a:off x="829812" y="1412776"/>
            <a:ext cx="10532376" cy="5040560"/>
          </a:xfrm>
        </p:spPr>
        <p:txBody>
          <a:bodyPr/>
          <a:lstStyle/>
          <a:p>
            <a:pPr>
              <a:lnSpc>
                <a:spcPct val="150000"/>
              </a:lnSpc>
            </a:pPr>
            <a:r>
              <a:rPr lang="en-IN" b="1" dirty="0">
                <a:latin typeface="Times New Roman" panose="02020603050405020304" pitchFamily="18" charset="0"/>
                <a:cs typeface="Times New Roman" panose="02020603050405020304" pitchFamily="18" charset="0"/>
              </a:rPr>
              <a:t>It is the study of microorganisms in soil, their functions and how the affected soil properties.</a:t>
            </a:r>
          </a:p>
          <a:p>
            <a:pPr>
              <a:lnSpc>
                <a:spcPct val="150000"/>
              </a:lnSpc>
            </a:pPr>
            <a:endParaRPr lang="en-IN" b="1"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Soil Biodiversity, Cyanobacteria, Phototrophs, Chemotrophs, Heterotrophs, Lithotrophs, Obligate aerobes, Obligate anaerobes, Facultative Anaerobes, </a:t>
            </a:r>
            <a:r>
              <a:rPr lang="en-IN" dirty="0" err="1">
                <a:latin typeface="Times New Roman" panose="02020603050405020304" pitchFamily="18" charset="0"/>
                <a:cs typeface="Times New Roman" panose="02020603050405020304" pitchFamily="18" charset="0"/>
              </a:rPr>
              <a:t>Microphiles</a:t>
            </a:r>
            <a:r>
              <a:rPr lang="en-IN" dirty="0">
                <a:latin typeface="Times New Roman" panose="02020603050405020304" pitchFamily="18" charset="0"/>
                <a:cs typeface="Times New Roman" panose="02020603050405020304" pitchFamily="18" charset="0"/>
              </a:rPr>
              <a:t>, Halophiles, </a:t>
            </a:r>
            <a:r>
              <a:rPr lang="en-IN" dirty="0" err="1">
                <a:latin typeface="Times New Roman" panose="02020603050405020304" pitchFamily="18" charset="0"/>
                <a:cs typeface="Times New Roman" panose="02020603050405020304" pitchFamily="18" charset="0"/>
              </a:rPr>
              <a:t>Osmophiles</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Xerophiles</a:t>
            </a:r>
            <a:r>
              <a:rPr lang="en-IN" dirty="0">
                <a:latin typeface="Times New Roman" panose="02020603050405020304" pitchFamily="18" charset="0"/>
                <a:cs typeface="Times New Roman" panose="02020603050405020304" pitchFamily="18" charset="0"/>
              </a:rPr>
              <a:t>, Enzyme Activities, Biogas production, Bacteria, Actinomycetes, Fungi, Algae, Lichens, Protozoa, Viruses, Nitrogen fixing microbes, Mineralization etc</a:t>
            </a:r>
          </a:p>
        </p:txBody>
      </p:sp>
      <p:sp>
        <p:nvSpPr>
          <p:cNvPr id="4" name="TextBox 3">
            <a:extLst>
              <a:ext uri="{FF2B5EF4-FFF2-40B4-BE49-F238E27FC236}">
                <a16:creationId xmlns:a16="http://schemas.microsoft.com/office/drawing/2014/main" id="{86B2A11C-761C-7623-9D22-2E91D2C47854}"/>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5. Soil Microbiology</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3127097251"/>
      </p:ext>
    </p:extLst>
  </p:cSld>
  <p:clrMapOvr>
    <a:masterClrMapping/>
  </p:clrMapOvr>
  <p:transition spd="slow">
    <p:split orient="vert"/>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FCF83-D9E6-3A85-625D-9A3BD644358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50A00E-7E34-D44B-CF35-54494DE3CE47}"/>
              </a:ext>
            </a:extLst>
          </p:cNvPr>
          <p:cNvSpPr txBox="1"/>
          <p:nvPr/>
        </p:nvSpPr>
        <p:spPr>
          <a:xfrm>
            <a:off x="767408" y="692696"/>
            <a:ext cx="10945216" cy="5057603"/>
          </a:xfrm>
          <a:prstGeom prst="rect">
            <a:avLst/>
          </a:prstGeom>
          <a:noFill/>
        </p:spPr>
        <p:txBody>
          <a:bodyPr wrap="square">
            <a:spAutoFit/>
          </a:bodyPr>
          <a:lstStyle/>
          <a:p>
            <a:pPr>
              <a:lnSpc>
                <a:spcPct val="125000"/>
              </a:lnSpc>
            </a:pPr>
            <a:r>
              <a:rPr lang="en-US" sz="2000" b="1" dirty="0">
                <a:latin typeface="Times New Roman" panose="02020603050405020304" pitchFamily="18" charset="0"/>
                <a:cs typeface="Times New Roman" panose="02020603050405020304" pitchFamily="18" charset="0"/>
              </a:rPr>
              <a:t>6. Supports Microbial Activity</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Microorganisms responsible for nutrient cycling (N, P, S) need moisture to survive.</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Adequate soil water improves fertility.</a:t>
            </a:r>
          </a:p>
          <a:p>
            <a:pPr>
              <a:lnSpc>
                <a:spcPct val="125000"/>
              </a:lnSpc>
            </a:pPr>
            <a:r>
              <a:rPr lang="en-US" sz="2000" b="1" dirty="0">
                <a:latin typeface="Times New Roman" panose="02020603050405020304" pitchFamily="18" charset="0"/>
                <a:cs typeface="Times New Roman" panose="02020603050405020304" pitchFamily="18" charset="0"/>
              </a:rPr>
              <a:t>7. Determines Irrigation Scheduling</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Knowing soil water capacity helps plan irrigation frequency and quantity.</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Prevents over- or under-irrigation.</a:t>
            </a:r>
          </a:p>
          <a:p>
            <a:pPr>
              <a:lnSpc>
                <a:spcPct val="125000"/>
              </a:lnSpc>
            </a:pPr>
            <a:r>
              <a:rPr lang="en-US" sz="2000" b="1" dirty="0">
                <a:latin typeface="Times New Roman" panose="02020603050405020304" pitchFamily="18" charset="0"/>
                <a:cs typeface="Times New Roman" panose="02020603050405020304" pitchFamily="18" charset="0"/>
              </a:rPr>
              <a:t>8. Affects Soil Structure and Tilth</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Optimal moisture facilitates tillage and root penetration.</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Too much water = waterlogging</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Too little = hard, compact dry soil</a:t>
            </a:r>
          </a:p>
          <a:p>
            <a:pPr>
              <a:lnSpc>
                <a:spcPct val="125000"/>
              </a:lnSpc>
            </a:pPr>
            <a:r>
              <a:rPr lang="en-US" sz="2000" b="1" dirty="0">
                <a:latin typeface="Times New Roman" panose="02020603050405020304" pitchFamily="18" charset="0"/>
                <a:cs typeface="Times New Roman" panose="02020603050405020304" pitchFamily="18" charset="0"/>
              </a:rPr>
              <a:t>9. Influences Crop Yield</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Soil water availability directly impacts photosynthesis and nutrient uptake.</a:t>
            </a:r>
          </a:p>
          <a:p>
            <a:pPr marL="342900" indent="-342900">
              <a:lnSpc>
                <a:spcPct val="125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Proper moisture management results in higher productivity.</a:t>
            </a:r>
          </a:p>
        </p:txBody>
      </p:sp>
    </p:spTree>
    <p:extLst>
      <p:ext uri="{BB962C8B-B14F-4D97-AF65-F5344CB8AC3E}">
        <p14:creationId xmlns:p14="http://schemas.microsoft.com/office/powerpoint/2010/main" val="1988272039"/>
      </p:ext>
    </p:extLst>
  </p:cSld>
  <p:clrMapOvr>
    <a:masterClrMapping/>
  </p:clrMapOvr>
  <p:transition spd="slow">
    <p:split orient="vert"/>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60853C-0739-0892-44C6-8541765386B0}"/>
              </a:ext>
            </a:extLst>
          </p:cNvPr>
          <p:cNvSpPr>
            <a:spLocks noGrp="1"/>
          </p:cNvSpPr>
          <p:nvPr>
            <p:ph idx="1"/>
          </p:nvPr>
        </p:nvSpPr>
        <p:spPr>
          <a:xfrm>
            <a:off x="911424" y="1268760"/>
            <a:ext cx="10316352" cy="4968552"/>
          </a:xfrm>
        </p:spPr>
        <p:txBody>
          <a:bodyPr>
            <a:normAutofit lnSpcReduction="10000"/>
          </a:bodyPr>
          <a:lstStyle/>
          <a:p>
            <a:r>
              <a:rPr lang="en-US" b="1" dirty="0">
                <a:solidFill>
                  <a:srgbClr val="FF0000"/>
                </a:solidFill>
                <a:latin typeface="Times New Roman" panose="02020603050405020304" pitchFamily="18" charset="0"/>
                <a:cs typeface="Times New Roman" panose="02020603050405020304" pitchFamily="18" charset="0"/>
              </a:rPr>
              <a:t>SOURCES OF SOIL TEMPERATURE (HEAT SOURCES)</a:t>
            </a:r>
          </a:p>
          <a:p>
            <a:r>
              <a:rPr lang="en-US" b="1" dirty="0">
                <a:latin typeface="Times New Roman" panose="02020603050405020304" pitchFamily="18" charset="0"/>
                <a:cs typeface="Times New Roman" panose="02020603050405020304" pitchFamily="18" charset="0"/>
              </a:rPr>
              <a:t>(a) Solar Radiation – Primary Source</a:t>
            </a:r>
          </a:p>
          <a:p>
            <a:r>
              <a:rPr lang="en-US" dirty="0">
                <a:latin typeface="Times New Roman" panose="02020603050405020304" pitchFamily="18" charset="0"/>
                <a:cs typeface="Times New Roman" panose="02020603050405020304" pitchFamily="18" charset="0"/>
              </a:rPr>
              <a:t>Sunlight is the </a:t>
            </a:r>
            <a:r>
              <a:rPr lang="en-US" b="1" dirty="0">
                <a:latin typeface="Times New Roman" panose="02020603050405020304" pitchFamily="18" charset="0"/>
                <a:cs typeface="Times New Roman" panose="02020603050405020304" pitchFamily="18" charset="0"/>
              </a:rPr>
              <a:t>main source of soil heat</a:t>
            </a:r>
            <a:r>
              <a:rPr lang="en-US" dirty="0">
                <a:latin typeface="Times New Roman" panose="02020603050405020304" pitchFamily="18" charset="0"/>
                <a:cs typeface="Times New Roman" panose="02020603050405020304" pitchFamily="18" charset="0"/>
              </a:rPr>
              <a:t>.</a:t>
            </a:r>
          </a:p>
          <a:p>
            <a:r>
              <a:rPr lang="en-US" b="1" dirty="0">
                <a:latin typeface="Times New Roman" panose="02020603050405020304" pitchFamily="18" charset="0"/>
                <a:cs typeface="Times New Roman" panose="02020603050405020304" pitchFamily="18" charset="0"/>
              </a:rPr>
              <a:t>(b) Atmospheric Temperature</a:t>
            </a:r>
          </a:p>
          <a:p>
            <a:r>
              <a:rPr lang="en-US" dirty="0">
                <a:latin typeface="Times New Roman" panose="02020603050405020304" pitchFamily="18" charset="0"/>
                <a:cs typeface="Times New Roman" panose="02020603050405020304" pitchFamily="18" charset="0"/>
              </a:rPr>
              <a:t>Heat exchange occurs between </a:t>
            </a:r>
            <a:r>
              <a:rPr lang="en-US" b="1" dirty="0">
                <a:latin typeface="Times New Roman" panose="02020603050405020304" pitchFamily="18" charset="0"/>
                <a:cs typeface="Times New Roman" panose="02020603050405020304" pitchFamily="18" charset="0"/>
              </a:rPr>
              <a:t>air and soil</a:t>
            </a:r>
            <a:r>
              <a:rPr lang="en-US" dirty="0">
                <a:latin typeface="Times New Roman" panose="02020603050405020304" pitchFamily="18" charset="0"/>
                <a:cs typeface="Times New Roman" panose="02020603050405020304" pitchFamily="18" charset="0"/>
              </a:rPr>
              <a:t> through conduction and convection.</a:t>
            </a:r>
          </a:p>
          <a:p>
            <a:r>
              <a:rPr lang="en-US" b="1" dirty="0">
                <a:latin typeface="Times New Roman" panose="02020603050405020304" pitchFamily="18" charset="0"/>
                <a:cs typeface="Times New Roman" panose="02020603050405020304" pitchFamily="18" charset="0"/>
              </a:rPr>
              <a:t>(c) Heat from Biological Activity</a:t>
            </a:r>
          </a:p>
          <a:p>
            <a:r>
              <a:rPr lang="en-US" dirty="0">
                <a:latin typeface="Times New Roman" panose="02020603050405020304" pitchFamily="18" charset="0"/>
                <a:cs typeface="Times New Roman" panose="02020603050405020304" pitchFamily="18" charset="0"/>
              </a:rPr>
              <a:t>Decomposition of organic matter by microbes releases heat (important in compost pits).</a:t>
            </a:r>
          </a:p>
          <a:p>
            <a:r>
              <a:rPr lang="en-US" b="1" dirty="0">
                <a:latin typeface="Times New Roman" panose="02020603050405020304" pitchFamily="18" charset="0"/>
                <a:cs typeface="Times New Roman" panose="02020603050405020304" pitchFamily="18" charset="0"/>
              </a:rPr>
              <a:t>(d) Heat from Rain and Irrigation Water</a:t>
            </a:r>
          </a:p>
          <a:p>
            <a:r>
              <a:rPr lang="en-US" dirty="0">
                <a:latin typeface="Times New Roman" panose="02020603050405020304" pitchFamily="18" charset="0"/>
                <a:cs typeface="Times New Roman" panose="02020603050405020304" pitchFamily="18" charset="0"/>
              </a:rPr>
              <a:t>Warm water increases soil temperature; cold water reduces it.</a:t>
            </a:r>
          </a:p>
          <a:p>
            <a:r>
              <a:rPr lang="en-US" b="1" dirty="0">
                <a:latin typeface="Times New Roman" panose="02020603050405020304" pitchFamily="18" charset="0"/>
                <a:cs typeface="Times New Roman" panose="02020603050405020304" pitchFamily="18" charset="0"/>
              </a:rPr>
              <a:t>(e) Geothermal Heat</a:t>
            </a:r>
          </a:p>
          <a:p>
            <a:r>
              <a:rPr lang="en-US" dirty="0">
                <a:latin typeface="Times New Roman" panose="02020603050405020304" pitchFamily="18" charset="0"/>
                <a:cs typeface="Times New Roman" panose="02020603050405020304" pitchFamily="18" charset="0"/>
              </a:rPr>
              <a:t>Heat from Earth's interior, though </a:t>
            </a:r>
            <a:r>
              <a:rPr lang="en-US" b="1" dirty="0">
                <a:latin typeface="Times New Roman" panose="02020603050405020304" pitchFamily="18" charset="0"/>
                <a:cs typeface="Times New Roman" panose="02020603050405020304" pitchFamily="18" charset="0"/>
              </a:rPr>
              <a:t>very small</a:t>
            </a:r>
            <a:r>
              <a:rPr lang="en-US" dirty="0">
                <a:latin typeface="Times New Roman" panose="02020603050405020304" pitchFamily="18" charset="0"/>
                <a:cs typeface="Times New Roman" panose="02020603050405020304" pitchFamily="18" charset="0"/>
              </a:rPr>
              <a:t>, affects deep soil layers.</a:t>
            </a:r>
          </a:p>
          <a:p>
            <a:endParaRPr lang="en-IN" dirty="0"/>
          </a:p>
        </p:txBody>
      </p:sp>
      <p:sp>
        <p:nvSpPr>
          <p:cNvPr id="6" name="TextBox 5">
            <a:extLst>
              <a:ext uri="{FF2B5EF4-FFF2-40B4-BE49-F238E27FC236}">
                <a16:creationId xmlns:a16="http://schemas.microsoft.com/office/drawing/2014/main" id="{20A1C5E5-17EB-5963-0860-E7B62C777BB2}"/>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 Soil Temperature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5543344"/>
      </p:ext>
    </p:extLst>
  </p:cSld>
  <p:clrMapOvr>
    <a:masterClrMapping/>
  </p:clrMapOvr>
  <p:transition spd="slow">
    <p:split orient="vert"/>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90253C-29B8-9040-7EE5-E88B2F728BE1}"/>
              </a:ext>
            </a:extLst>
          </p:cNvPr>
          <p:cNvSpPr>
            <a:spLocks noGrp="1"/>
          </p:cNvSpPr>
          <p:nvPr>
            <p:ph idx="1"/>
          </p:nvPr>
        </p:nvSpPr>
        <p:spPr>
          <a:xfrm>
            <a:off x="1055440" y="908720"/>
            <a:ext cx="10585176" cy="5688632"/>
          </a:xfrm>
        </p:spPr>
        <p:txBody>
          <a:bodyPr>
            <a:normAutofit/>
          </a:bodyPr>
          <a:lstStyle/>
          <a:p>
            <a:r>
              <a:rPr lang="en-US" sz="2300" b="1" dirty="0">
                <a:solidFill>
                  <a:srgbClr val="FF0000"/>
                </a:solidFill>
                <a:latin typeface="Times New Roman" panose="02020603050405020304" pitchFamily="18" charset="0"/>
                <a:cs typeface="Times New Roman" panose="02020603050405020304" pitchFamily="18" charset="0"/>
              </a:rPr>
              <a:t>FLOW OF HEAT IN SOIL (HEAT TRANSFER PROCESSES)</a:t>
            </a:r>
          </a:p>
          <a:p>
            <a:r>
              <a:rPr lang="en-US" sz="2300" b="1" dirty="0">
                <a:latin typeface="Times New Roman" panose="02020603050405020304" pitchFamily="18" charset="0"/>
                <a:cs typeface="Times New Roman" panose="02020603050405020304" pitchFamily="18" charset="0"/>
              </a:rPr>
              <a:t>(a) Conduction</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Main method of heat transfer in soil.</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Heat moves from warmer layer → cooler layer.</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Depends on soil composition:</a:t>
            </a:r>
          </a:p>
          <a:p>
            <a:pPr lvl="1"/>
            <a:r>
              <a:rPr lang="en-US" sz="2300" dirty="0">
                <a:latin typeface="Times New Roman" panose="02020603050405020304" pitchFamily="18" charset="0"/>
                <a:cs typeface="Times New Roman" panose="02020603050405020304" pitchFamily="18" charset="0"/>
              </a:rPr>
              <a:t>High in sand (good conductor)</a:t>
            </a:r>
          </a:p>
          <a:p>
            <a:pPr lvl="1"/>
            <a:r>
              <a:rPr lang="en-US" sz="2300" dirty="0">
                <a:latin typeface="Times New Roman" panose="02020603050405020304" pitchFamily="18" charset="0"/>
                <a:cs typeface="Times New Roman" panose="02020603050405020304" pitchFamily="18" charset="0"/>
              </a:rPr>
              <a:t>Low in clay and organic matter (poor conductor)</a:t>
            </a:r>
          </a:p>
          <a:p>
            <a:r>
              <a:rPr lang="en-US" sz="2300" b="1" dirty="0">
                <a:latin typeface="Times New Roman" panose="02020603050405020304" pitchFamily="18" charset="0"/>
                <a:cs typeface="Times New Roman" panose="02020603050405020304" pitchFamily="18" charset="0"/>
              </a:rPr>
              <a:t>(b) Convection</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Movement of heat through soil water and air.</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Occurs when warm water/air moves through pores.</a:t>
            </a:r>
          </a:p>
          <a:p>
            <a:r>
              <a:rPr lang="en-US" sz="2300" b="1" dirty="0">
                <a:latin typeface="Times New Roman" panose="02020603050405020304" pitchFamily="18" charset="0"/>
                <a:cs typeface="Times New Roman" panose="02020603050405020304" pitchFamily="18" charset="0"/>
              </a:rPr>
              <a:t>(c) Radiation</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Soil surface loses heat by long-wave radiation at night, causing cooling.</a:t>
            </a:r>
          </a:p>
          <a:p>
            <a:endParaRPr lang="en-IN" dirty="0"/>
          </a:p>
        </p:txBody>
      </p:sp>
    </p:spTree>
    <p:extLst>
      <p:ext uri="{BB962C8B-B14F-4D97-AF65-F5344CB8AC3E}">
        <p14:creationId xmlns:p14="http://schemas.microsoft.com/office/powerpoint/2010/main" val="3234798895"/>
      </p:ext>
    </p:extLst>
  </p:cSld>
  <p:clrMapOvr>
    <a:masterClrMapping/>
  </p:clrMapOvr>
  <p:transition spd="slow">
    <p:split orient="vert"/>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E034F21-69E8-B11A-6EC8-A77624B5BD6B}"/>
              </a:ext>
            </a:extLst>
          </p:cNvPr>
          <p:cNvSpPr txBox="1"/>
          <p:nvPr/>
        </p:nvSpPr>
        <p:spPr>
          <a:xfrm>
            <a:off x="839416" y="620688"/>
            <a:ext cx="8306916" cy="4613058"/>
          </a:xfrm>
          <a:prstGeom prst="rect">
            <a:avLst/>
          </a:prstGeom>
          <a:noFill/>
        </p:spPr>
        <p:txBody>
          <a:bodyPr wrap="square">
            <a:spAutoFit/>
          </a:bodyPr>
          <a:lstStyle/>
          <a:p>
            <a:pPr>
              <a:lnSpc>
                <a:spcPct val="150000"/>
              </a:lnSpc>
            </a:pPr>
            <a:r>
              <a:rPr lang="en-US" b="1" dirty="0">
                <a:solidFill>
                  <a:srgbClr val="FF0000"/>
                </a:solidFill>
                <a:latin typeface="Times New Roman" panose="02020603050405020304" pitchFamily="18" charset="0"/>
                <a:cs typeface="Times New Roman" panose="02020603050405020304" pitchFamily="18" charset="0"/>
              </a:rPr>
              <a:t>EFFECT OF SOIL TEMPERATURE ON PLANT GROWTH</a:t>
            </a:r>
            <a:endParaRPr lang="en-IN" b="1" dirty="0">
              <a:solidFill>
                <a:srgbClr val="FF0000"/>
              </a:solidFill>
              <a:latin typeface="Times New Roman" panose="02020603050405020304" pitchFamily="18" charset="0"/>
              <a:cs typeface="Times New Roman" panose="02020603050405020304" pitchFamily="18" charset="0"/>
            </a:endParaRPr>
          </a:p>
          <a:p>
            <a:pPr>
              <a:lnSpc>
                <a:spcPct val="150000"/>
              </a:lnSpc>
              <a:buNone/>
            </a:pPr>
            <a:endParaRPr lang="en-US" b="1" dirty="0">
              <a:latin typeface="Times New Roman" panose="02020603050405020304" pitchFamily="18" charset="0"/>
              <a:cs typeface="Times New Roman" panose="02020603050405020304" pitchFamily="18" charset="0"/>
            </a:endParaRPr>
          </a:p>
          <a:p>
            <a:pPr>
              <a:lnSpc>
                <a:spcPct val="150000"/>
              </a:lnSpc>
              <a:buNone/>
            </a:pPr>
            <a:r>
              <a:rPr lang="en-US" b="1" dirty="0">
                <a:latin typeface="Times New Roman" panose="02020603050405020304" pitchFamily="18" charset="0"/>
                <a:cs typeface="Times New Roman" panose="02020603050405020304" pitchFamily="18" charset="0"/>
              </a:rPr>
              <a:t>1. Effect on Seed Germination</a:t>
            </a:r>
          </a:p>
          <a:p>
            <a:pPr marL="2857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Each crop has an optimum temperature range for germination.</a:t>
            </a:r>
          </a:p>
          <a:p>
            <a:pPr marL="2857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Low temperature → slow or delayed germination, poor emergence.</a:t>
            </a:r>
          </a:p>
          <a:p>
            <a:pPr marL="2857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High temperature → rapid germination but may reduce seedling vigor.</a:t>
            </a:r>
          </a:p>
          <a:p>
            <a:pPr marL="285750" indent="-285750">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Very high temperature can kill embryos or cause thermal dormancy.</a:t>
            </a:r>
          </a:p>
          <a:p>
            <a:pPr>
              <a:lnSpc>
                <a:spcPct val="150000"/>
              </a:lnSpc>
              <a:buNone/>
            </a:pPr>
            <a:r>
              <a:rPr lang="en-US" dirty="0">
                <a:latin typeface="Times New Roman" panose="02020603050405020304" pitchFamily="18" charset="0"/>
                <a:cs typeface="Times New Roman" panose="02020603050405020304" pitchFamily="18" charset="0"/>
              </a:rPr>
              <a:t>Examples:</a:t>
            </a:r>
          </a:p>
          <a:p>
            <a:pPr marL="285750" indent="-285750">
              <a:lnSpc>
                <a:spcPct val="150000"/>
              </a:lnSpc>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Wheat: 20–25°C</a:t>
            </a:r>
          </a:p>
          <a:p>
            <a:pPr marL="285750" indent="-285750">
              <a:lnSpc>
                <a:spcPct val="150000"/>
              </a:lnSpc>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Maize: 25–30°C</a:t>
            </a:r>
          </a:p>
          <a:p>
            <a:pPr marL="285750" indent="-285750">
              <a:lnSpc>
                <a:spcPct val="150000"/>
              </a:lnSpc>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Soybean: 20–30°C</a:t>
            </a:r>
          </a:p>
        </p:txBody>
      </p:sp>
    </p:spTree>
    <p:extLst>
      <p:ext uri="{BB962C8B-B14F-4D97-AF65-F5344CB8AC3E}">
        <p14:creationId xmlns:p14="http://schemas.microsoft.com/office/powerpoint/2010/main" val="880282915"/>
      </p:ext>
    </p:extLst>
  </p:cSld>
  <p:clrMapOvr>
    <a:masterClrMapping/>
  </p:clrMapOvr>
  <p:transition spd="slow">
    <p:split orient="vert"/>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70198-557A-74C0-D05C-EE27511CC0B4}"/>
              </a:ext>
            </a:extLst>
          </p:cNvPr>
          <p:cNvSpPr>
            <a:spLocks noGrp="1"/>
          </p:cNvSpPr>
          <p:nvPr>
            <p:ph idx="1"/>
          </p:nvPr>
        </p:nvSpPr>
        <p:spPr>
          <a:xfrm>
            <a:off x="911424" y="908720"/>
            <a:ext cx="9720073" cy="5760640"/>
          </a:xfrm>
        </p:spPr>
        <p:txBody>
          <a:bodyPr>
            <a:normAutofit fontScale="92500" lnSpcReduction="10000"/>
          </a:bodyPr>
          <a:lstStyle/>
          <a:p>
            <a:pPr>
              <a:lnSpc>
                <a:spcPct val="120000"/>
              </a:lnSpc>
            </a:pPr>
            <a:r>
              <a:rPr lang="en-IN" b="1" dirty="0">
                <a:latin typeface="Times New Roman" panose="02020603050405020304" pitchFamily="18" charset="0"/>
                <a:cs typeface="Times New Roman" panose="02020603050405020304" pitchFamily="18" charset="0"/>
              </a:rPr>
              <a:t>2. Effect on Root Growth</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Roots are highly sensitive to soil temperature.</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Optimum temperature increases root elongation and branching.</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Cold soil slows root growth → poor water and nutrient uptake.</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Hot soil (&gt;35°C) damages root tips and reduces root respiration.</a:t>
            </a:r>
          </a:p>
          <a:p>
            <a:pPr>
              <a:lnSpc>
                <a:spcPct val="120000"/>
              </a:lnSpc>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0" indent="0">
              <a:lnSpc>
                <a:spcPct val="120000"/>
              </a:lnSpc>
              <a:buNone/>
            </a:pPr>
            <a:r>
              <a:rPr lang="en-IN" b="1" dirty="0">
                <a:latin typeface="Times New Roman" panose="02020603050405020304" pitchFamily="18" charset="0"/>
                <a:cs typeface="Times New Roman" panose="02020603050405020304" pitchFamily="18" charset="0"/>
              </a:rPr>
              <a:t> 3. Effect on Nutrient Availability</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Soil temperature affects mineralization, nitrification, and microbial activity.</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Low temperature reduces microbial activity → low nitrogen availability.</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Warm temperature increases nutrient release.</a:t>
            </a:r>
          </a:p>
          <a:p>
            <a:pPr>
              <a:lnSpc>
                <a:spcPct val="12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Very high temperature decreases microbial population → reduced nutrient cycling.</a:t>
            </a:r>
          </a:p>
          <a:p>
            <a:pPr>
              <a:lnSpc>
                <a:spcPct val="120000"/>
              </a:lnSpc>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4065804"/>
      </p:ext>
    </p:extLst>
  </p:cSld>
  <p:clrMapOvr>
    <a:masterClrMapping/>
  </p:clrMapOvr>
  <p:transition spd="slow">
    <p:split orient="vert"/>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777B50-7088-13CE-530C-A13CB091A4AC}"/>
              </a:ext>
            </a:extLst>
          </p:cNvPr>
          <p:cNvSpPr>
            <a:spLocks noGrp="1"/>
          </p:cNvSpPr>
          <p:nvPr>
            <p:ph idx="1"/>
          </p:nvPr>
        </p:nvSpPr>
        <p:spPr>
          <a:xfrm>
            <a:off x="1024128" y="764704"/>
            <a:ext cx="9720073" cy="5544656"/>
          </a:xfrm>
        </p:spPr>
        <p:txBody>
          <a:bodyPr/>
          <a:lstStyle/>
          <a:p>
            <a:r>
              <a:rPr lang="en-IN" b="1" dirty="0">
                <a:latin typeface="Times New Roman" panose="02020603050405020304" pitchFamily="18" charset="0"/>
                <a:cs typeface="Times New Roman" panose="02020603050405020304" pitchFamily="18" charset="0"/>
              </a:rPr>
              <a:t>4. Effect on Water Absorption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Cold soil reduces water absorption due to slower root metabolism.</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Warm soil improves uptake until the temperature reaches harmful levels.</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5. Effect on Physiology of Plants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Soil temperature affects:</a:t>
            </a:r>
          </a:p>
          <a:p>
            <a:pPr lvl="1"/>
            <a:r>
              <a:rPr lang="en-IN" dirty="0">
                <a:latin typeface="Times New Roman" panose="02020603050405020304" pitchFamily="18" charset="0"/>
                <a:cs typeface="Times New Roman" panose="02020603050405020304" pitchFamily="18" charset="0"/>
              </a:rPr>
              <a:t>Root respiration</a:t>
            </a:r>
          </a:p>
          <a:p>
            <a:pPr lvl="1"/>
            <a:r>
              <a:rPr lang="en-IN" dirty="0">
                <a:latin typeface="Times New Roman" panose="02020603050405020304" pitchFamily="18" charset="0"/>
                <a:cs typeface="Times New Roman" panose="02020603050405020304" pitchFamily="18" charset="0"/>
              </a:rPr>
              <a:t>Enzyme activities</a:t>
            </a:r>
          </a:p>
          <a:p>
            <a:pPr lvl="1"/>
            <a:r>
              <a:rPr lang="en-IN" dirty="0">
                <a:latin typeface="Times New Roman" panose="02020603050405020304" pitchFamily="18" charset="0"/>
                <a:cs typeface="Times New Roman" panose="02020603050405020304" pitchFamily="18" charset="0"/>
              </a:rPr>
              <a:t>Hormone balance</a:t>
            </a:r>
          </a:p>
          <a:p>
            <a:pPr lvl="1"/>
            <a:r>
              <a:rPr lang="en-IN" dirty="0">
                <a:latin typeface="Times New Roman" panose="02020603050405020304" pitchFamily="18" charset="0"/>
                <a:cs typeface="Times New Roman" panose="02020603050405020304" pitchFamily="18" charset="0"/>
              </a:rPr>
              <a:t>Rate of photosynthesis (indirectly through root function)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Cold soil → reduced leaf growth and photosynthesis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Hot soil → reduced root respiration, leaf wilting</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1213862"/>
      </p:ext>
    </p:extLst>
  </p:cSld>
  <p:clrMapOvr>
    <a:masterClrMapping/>
  </p:clrMapOvr>
  <p:transition spd="slow">
    <p:split orient="vert"/>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2B6EDA-2326-F591-87EA-1F1B8B4308A2}"/>
              </a:ext>
            </a:extLst>
          </p:cNvPr>
          <p:cNvSpPr>
            <a:spLocks noGrp="1"/>
          </p:cNvSpPr>
          <p:nvPr>
            <p:ph idx="1"/>
          </p:nvPr>
        </p:nvSpPr>
        <p:spPr>
          <a:xfrm>
            <a:off x="1055440" y="1052736"/>
            <a:ext cx="9720073" cy="4023360"/>
          </a:xfrm>
        </p:spPr>
        <p:txBody>
          <a:bodyPr/>
          <a:lstStyle/>
          <a:p>
            <a:pPr>
              <a:lnSpc>
                <a:spcPct val="150000"/>
              </a:lnSpc>
            </a:pPr>
            <a:r>
              <a:rPr lang="en-IN" b="1" dirty="0">
                <a:latin typeface="Times New Roman" panose="02020603050405020304" pitchFamily="18" charset="0"/>
                <a:cs typeface="Times New Roman" panose="02020603050405020304" pitchFamily="18" charset="0"/>
              </a:rPr>
              <a:t>6. Effect on Soil Biological Activity</a:t>
            </a:r>
          </a:p>
          <a:p>
            <a:pPr>
              <a:lnSpc>
                <a:spcPct val="15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Soil organisms like bacteria, fungi, earthworms grow better in warm temperatures.</a:t>
            </a:r>
          </a:p>
          <a:p>
            <a:pPr>
              <a:lnSpc>
                <a:spcPct val="15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Cold soil reduces decomposition and nutrient recycling.</a:t>
            </a:r>
          </a:p>
          <a:p>
            <a:pPr>
              <a:lnSpc>
                <a:spcPct val="150000"/>
              </a:lnSpc>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Excessive heat kills beneficial microbes.</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259329"/>
      </p:ext>
    </p:extLst>
  </p:cSld>
  <p:clrMapOvr>
    <a:masterClrMapping/>
  </p:clrMapOvr>
  <p:transition spd="slow">
    <p:split orient="vert"/>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D2D579-0091-C6F1-A4B2-B1CF5B83AF83}"/>
              </a:ext>
            </a:extLst>
          </p:cNvPr>
          <p:cNvPicPr>
            <a:picLocks noChangeAspect="1"/>
          </p:cNvPicPr>
          <p:nvPr/>
        </p:nvPicPr>
        <p:blipFill>
          <a:blip r:embed="rId2">
            <a:biLevel thresh="5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2667" t="16401" r="25733"/>
          <a:stretch>
            <a:fillRect/>
          </a:stretch>
        </p:blipFill>
        <p:spPr>
          <a:xfrm rot="5400000">
            <a:off x="4428995" y="-1348710"/>
            <a:ext cx="3960439" cy="9555420"/>
          </a:xfrm>
          <a:prstGeom prst="rect">
            <a:avLst/>
          </a:prstGeom>
        </p:spPr>
      </p:pic>
      <p:sp>
        <p:nvSpPr>
          <p:cNvPr id="6" name="TextBox 5">
            <a:extLst>
              <a:ext uri="{FF2B5EF4-FFF2-40B4-BE49-F238E27FC236}">
                <a16:creationId xmlns:a16="http://schemas.microsoft.com/office/drawing/2014/main" id="{B525E905-AC7C-9A75-FE7D-EF10FF5CEF86}"/>
              </a:ext>
            </a:extLst>
          </p:cNvPr>
          <p:cNvSpPr txBox="1"/>
          <p:nvPr/>
        </p:nvSpPr>
        <p:spPr>
          <a:xfrm>
            <a:off x="695400"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 Soil Air</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3226105"/>
      </p:ext>
    </p:extLst>
  </p:cSld>
  <p:clrMapOvr>
    <a:masterClrMapping/>
  </p:clrMapOvr>
  <p:transition spd="slow">
    <p:split orient="vert"/>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DFDBE6-3AE3-0D8F-7849-2A66C1B7AEB5}"/>
              </a:ext>
            </a:extLst>
          </p:cNvPr>
          <p:cNvSpPr>
            <a:spLocks noGrp="1"/>
          </p:cNvSpPr>
          <p:nvPr>
            <p:ph idx="1"/>
          </p:nvPr>
        </p:nvSpPr>
        <p:spPr>
          <a:xfrm>
            <a:off x="911424" y="836712"/>
            <a:ext cx="9720073" cy="5760640"/>
          </a:xfrm>
        </p:spPr>
        <p:txBody>
          <a:bodyPr>
            <a:normAutofit fontScale="77500" lnSpcReduction="20000"/>
          </a:bodyPr>
          <a:lstStyle/>
          <a:p>
            <a:pPr>
              <a:lnSpc>
                <a:spcPct val="110000"/>
              </a:lnSpc>
            </a:pPr>
            <a:r>
              <a:rPr lang="en-US" b="1" dirty="0">
                <a:latin typeface="Times New Roman" panose="02020603050405020304" pitchFamily="18" charset="0"/>
                <a:cs typeface="Times New Roman" panose="02020603050405020304" pitchFamily="18" charset="0"/>
              </a:rPr>
              <a:t>1. Mass Flow (Convective Flow)</a:t>
            </a:r>
          </a:p>
          <a:p>
            <a:pPr>
              <a:lnSpc>
                <a:spcPct val="110000"/>
              </a:lnSpc>
            </a:pPr>
            <a:r>
              <a:rPr lang="en-US" sz="2300" b="1" dirty="0">
                <a:latin typeface="Times New Roman" panose="02020603050405020304" pitchFamily="18" charset="0"/>
                <a:cs typeface="Times New Roman" panose="02020603050405020304" pitchFamily="18" charset="0"/>
              </a:rPr>
              <a:t>Definition:</a:t>
            </a:r>
          </a:p>
          <a:p>
            <a:pPr>
              <a:lnSpc>
                <a:spcPct val="110000"/>
              </a:lnSpc>
            </a:pPr>
            <a:r>
              <a:rPr lang="en-US" sz="2300" dirty="0">
                <a:latin typeface="Times New Roman" panose="02020603050405020304" pitchFamily="18" charset="0"/>
                <a:cs typeface="Times New Roman" panose="02020603050405020304" pitchFamily="18" charset="0"/>
              </a:rPr>
              <a:t>Movement of gases in soil along with the </a:t>
            </a:r>
            <a:r>
              <a:rPr lang="en-US" sz="2300" dirty="0">
                <a:solidFill>
                  <a:srgbClr val="0070C0"/>
                </a:solidFill>
                <a:latin typeface="Times New Roman" panose="02020603050405020304" pitchFamily="18" charset="0"/>
                <a:cs typeface="Times New Roman" panose="02020603050405020304" pitchFamily="18" charset="0"/>
              </a:rPr>
              <a:t>bulk movement of air or water due to a pressure difference.</a:t>
            </a:r>
          </a:p>
          <a:p>
            <a:pPr marL="0" indent="0">
              <a:buNone/>
            </a:pPr>
            <a:r>
              <a:rPr lang="en-US" sz="2300" dirty="0">
                <a:latin typeface="Times New Roman" panose="02020603050405020304" pitchFamily="18" charset="0"/>
                <a:cs typeface="Times New Roman" panose="02020603050405020304" pitchFamily="18" charset="0"/>
              </a:rPr>
              <a:t> </a:t>
            </a:r>
          </a:p>
          <a:p>
            <a:pPr marL="0" indent="0">
              <a:buNone/>
            </a:pPr>
            <a:r>
              <a:rPr lang="en-US" sz="2300" b="1" dirty="0">
                <a:latin typeface="Times New Roman" panose="02020603050405020304" pitchFamily="18" charset="0"/>
                <a:cs typeface="Times New Roman" panose="02020603050405020304" pitchFamily="18" charset="0"/>
              </a:rPr>
              <a:t>Characteristics</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Driven by pressure gradient.</a:t>
            </a:r>
          </a:p>
          <a:p>
            <a:pPr>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Fast movement but minor contribution (10–15%) to total gas exchange.</a:t>
            </a:r>
          </a:p>
          <a:p>
            <a:pPr>
              <a:lnSpc>
                <a:spcPct val="110000"/>
              </a:lnSpc>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Moves gases together (bulk flow), not individually.</a:t>
            </a:r>
            <a:r>
              <a:rPr lang="en-US" sz="2300" b="1" dirty="0">
                <a:latin typeface="Times New Roman" panose="02020603050405020304" pitchFamily="18" charset="0"/>
                <a:cs typeface="Times New Roman" panose="02020603050405020304" pitchFamily="18" charset="0"/>
              </a:rPr>
              <a:t> </a:t>
            </a:r>
          </a:p>
          <a:p>
            <a:pPr>
              <a:lnSpc>
                <a:spcPct val="110000"/>
              </a:lnSpc>
            </a:pPr>
            <a:endParaRPr lang="en-US" sz="2300" b="1" dirty="0">
              <a:latin typeface="Times New Roman" panose="02020603050405020304" pitchFamily="18" charset="0"/>
              <a:cs typeface="Times New Roman" panose="02020603050405020304" pitchFamily="18" charset="0"/>
            </a:endParaRPr>
          </a:p>
          <a:p>
            <a:pPr marL="0" indent="0">
              <a:lnSpc>
                <a:spcPct val="110000"/>
              </a:lnSpc>
              <a:buNone/>
            </a:pPr>
            <a:r>
              <a:rPr lang="en-US" sz="2300" b="1" dirty="0">
                <a:latin typeface="Times New Roman" panose="02020603050405020304" pitchFamily="18" charset="0"/>
                <a:cs typeface="Times New Roman" panose="02020603050405020304" pitchFamily="18" charset="0"/>
              </a:rPr>
              <a:t>Examples :</a:t>
            </a:r>
          </a:p>
          <a:p>
            <a:pPr>
              <a:lnSpc>
                <a:spcPct val="100000"/>
              </a:lnSpc>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When wind blows over the soil surface → creates pressure difference → air moves  </a:t>
            </a:r>
          </a:p>
          <a:p>
            <a:pPr marL="0" indent="0">
              <a:lnSpc>
                <a:spcPct val="100000"/>
              </a:lnSpc>
              <a:buNone/>
            </a:pPr>
            <a:r>
              <a:rPr lang="en-US" sz="2300" dirty="0">
                <a:latin typeface="Times New Roman" panose="02020603050405020304" pitchFamily="18" charset="0"/>
                <a:cs typeface="Times New Roman" panose="02020603050405020304" pitchFamily="18" charset="0"/>
              </a:rPr>
              <a:t>     into soil pores.</a:t>
            </a:r>
          </a:p>
          <a:p>
            <a:pPr>
              <a:lnSpc>
                <a:spcPct val="100000"/>
              </a:lnSpc>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During rainfall → water enters pores → pushes air outward (displacement).</a:t>
            </a:r>
          </a:p>
          <a:p>
            <a:pPr>
              <a:lnSpc>
                <a:spcPct val="100000"/>
              </a:lnSpc>
              <a:buFont typeface="Wingdings" panose="05000000000000000000" pitchFamily="2" charset="2"/>
              <a:buChar char="Ø"/>
            </a:pPr>
            <a:r>
              <a:rPr lang="en-US" sz="2300" dirty="0">
                <a:latin typeface="Times New Roman" panose="02020603050405020304" pitchFamily="18" charset="0"/>
                <a:cs typeface="Times New Roman" panose="02020603050405020304" pitchFamily="18" charset="0"/>
              </a:rPr>
              <a:t>Root respiration also changes pressure → causes air movement.</a:t>
            </a:r>
          </a:p>
          <a:p>
            <a:pPr>
              <a:lnSpc>
                <a:spcPct val="110000"/>
              </a:lnSpc>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812657"/>
      </p:ext>
    </p:extLst>
  </p:cSld>
  <p:clrMapOvr>
    <a:masterClrMapping/>
  </p:clrMapOvr>
  <p:transition spd="slow">
    <p:split orient="vert"/>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007935-F062-51B2-67FB-90B19671CAB9}"/>
              </a:ext>
            </a:extLst>
          </p:cNvPr>
          <p:cNvSpPr>
            <a:spLocks noGrp="1"/>
          </p:cNvSpPr>
          <p:nvPr>
            <p:ph idx="1"/>
          </p:nvPr>
        </p:nvSpPr>
        <p:spPr>
          <a:xfrm>
            <a:off x="983432" y="836712"/>
            <a:ext cx="10441160" cy="5688632"/>
          </a:xfrm>
        </p:spPr>
        <p:txBody>
          <a:bodyPr>
            <a:normAutofit/>
          </a:bodyPr>
          <a:lstStyle/>
          <a:p>
            <a:pPr>
              <a:lnSpc>
                <a:spcPct val="100000"/>
              </a:lnSpc>
            </a:pPr>
            <a:r>
              <a:rPr lang="en-IN" b="1" dirty="0">
                <a:latin typeface="Times New Roman" panose="02020603050405020304" pitchFamily="18" charset="0"/>
                <a:cs typeface="Times New Roman" panose="02020603050405020304" pitchFamily="18" charset="0"/>
              </a:rPr>
              <a:t>2. Diffusion</a:t>
            </a:r>
          </a:p>
          <a:p>
            <a:pPr>
              <a:lnSpc>
                <a:spcPct val="100000"/>
              </a:lnSpc>
            </a:pPr>
            <a:r>
              <a:rPr lang="en-US" b="1" dirty="0">
                <a:latin typeface="Times New Roman" panose="02020603050405020304" pitchFamily="18" charset="0"/>
                <a:cs typeface="Times New Roman" panose="02020603050405020304" pitchFamily="18" charset="0"/>
              </a:rPr>
              <a:t>Definition:</a:t>
            </a:r>
          </a:p>
          <a:p>
            <a:pPr>
              <a:lnSpc>
                <a:spcPct val="100000"/>
              </a:lnSpc>
            </a:pPr>
            <a:r>
              <a:rPr lang="en-US" dirty="0">
                <a:latin typeface="Times New Roman" panose="02020603050405020304" pitchFamily="18" charset="0"/>
                <a:cs typeface="Times New Roman" panose="02020603050405020304" pitchFamily="18" charset="0"/>
              </a:rPr>
              <a:t>Movement of gas molecules from an area of </a:t>
            </a:r>
            <a:r>
              <a:rPr lang="en-US" dirty="0">
                <a:solidFill>
                  <a:srgbClr val="0070C0"/>
                </a:solidFill>
                <a:latin typeface="Times New Roman" panose="02020603050405020304" pitchFamily="18" charset="0"/>
                <a:cs typeface="Times New Roman" panose="02020603050405020304" pitchFamily="18" charset="0"/>
              </a:rPr>
              <a:t>higher concentration (or partial pressure) to an area of lower concentration.</a:t>
            </a:r>
          </a:p>
          <a:p>
            <a:pPr>
              <a:lnSpc>
                <a:spcPct val="100000"/>
              </a:lnSpc>
            </a:pPr>
            <a:r>
              <a:rPr lang="en-US" b="1" dirty="0">
                <a:latin typeface="Times New Roman" panose="02020603050405020304" pitchFamily="18" charset="0"/>
                <a:cs typeface="Times New Roman" panose="02020603050405020304" pitchFamily="18" charset="0"/>
              </a:rPr>
              <a:t>Characteristics</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Major process (80–90% of soil gaseous exchange).</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Moves each gas according to its own concentration gradient.</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Slow in wet soils because water blocks pores.</a:t>
            </a:r>
          </a:p>
          <a:p>
            <a:pPr>
              <a:lnSpc>
                <a:spcPct val="100000"/>
              </a:lnSpc>
            </a:pPr>
            <a:r>
              <a:rPr lang="en-US" b="1" dirty="0">
                <a:latin typeface="Times New Roman" panose="02020603050405020304" pitchFamily="18" charset="0"/>
                <a:cs typeface="Times New Roman" panose="02020603050405020304" pitchFamily="18" charset="0"/>
              </a:rPr>
              <a:t>Example</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Roots and microbes consume O₂, decreasing its concentration → outside O₂ diffuses in.</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Roots produce CO₂, increasing its concentration → CO₂ diffuses out.</a:t>
            </a:r>
          </a:p>
          <a:p>
            <a:pPr>
              <a:lnSpc>
                <a:spcPct val="100000"/>
              </a:lnSpc>
            </a:pP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1150560"/>
      </p:ext>
    </p:extLst>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708234-F702-C5D5-B7B2-806C94C44116}"/>
              </a:ext>
            </a:extLst>
          </p:cNvPr>
          <p:cNvSpPr>
            <a:spLocks noGrp="1"/>
          </p:cNvSpPr>
          <p:nvPr>
            <p:ph idx="1"/>
          </p:nvPr>
        </p:nvSpPr>
        <p:spPr>
          <a:xfrm>
            <a:off x="731426" y="1417320"/>
            <a:ext cx="10530623" cy="4892000"/>
          </a:xfrm>
        </p:spPr>
        <p:txBody>
          <a:bodyPr/>
          <a:lstStyle/>
          <a:p>
            <a:pPr algn="just"/>
            <a:r>
              <a:rPr lang="en-US" dirty="0">
                <a:latin typeface="Times New Roman" panose="02020603050405020304" pitchFamily="18" charset="0"/>
                <a:cs typeface="Times New Roman" panose="02020603050405020304" pitchFamily="18" charset="0"/>
              </a:rPr>
              <a:t> </a:t>
            </a:r>
          </a:p>
          <a:p>
            <a:pPr algn="just"/>
            <a:r>
              <a:rPr lang="en-US" b="1" dirty="0">
                <a:latin typeface="Times New Roman" panose="02020603050405020304" pitchFamily="18" charset="0"/>
                <a:cs typeface="Times New Roman" panose="02020603050405020304" pitchFamily="18" charset="0"/>
              </a:rPr>
              <a:t>Soil conservation is the prevention of loss of the topmost layer of the soil from erosion or prevention of reduce fertility caused by over usage, acidification, salinization or other chemical soil contamination.</a:t>
            </a:r>
          </a:p>
          <a:p>
            <a:pPr algn="just"/>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Physical methods-Contour ploughing, Terrace farming, wind breaks</a:t>
            </a: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Chemical methods-FYM, compost, biochar, lime, gypsum</a:t>
            </a: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Biological methods-Cover crops, crop rotation</a:t>
            </a:r>
          </a:p>
          <a:p>
            <a:pPr algn="just"/>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976B230-ABB3-B944-F3B7-6D44A03CA3CA}"/>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6. Soil Conservation</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481976759"/>
      </p:ext>
    </p:extLst>
  </p:cSld>
  <p:clrMapOvr>
    <a:masterClrMapping/>
  </p:clrMapOvr>
  <p:transition spd="slow">
    <p:split orient="vert"/>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6255FF1-AB34-F7F5-D901-5B3FB1AB5B0F}"/>
                  </a:ext>
                </a:extLst>
              </p:cNvPr>
              <p:cNvSpPr>
                <a:spLocks noGrp="1"/>
              </p:cNvSpPr>
              <p:nvPr>
                <p:ph idx="1"/>
              </p:nvPr>
            </p:nvSpPr>
            <p:spPr>
              <a:xfrm>
                <a:off x="983432" y="908720"/>
                <a:ext cx="10225136" cy="5544616"/>
              </a:xfrm>
            </p:spPr>
            <p:txBody>
              <a:bodyPr>
                <a:normAutofit/>
              </a:bodyPr>
              <a:lstStyle/>
              <a:p>
                <a:r>
                  <a:rPr lang="en-IN" b="1" dirty="0">
                    <a:solidFill>
                      <a:srgbClr val="FF0000"/>
                    </a:solidFill>
                    <a:latin typeface="Times New Roman" panose="02020603050405020304" pitchFamily="18" charset="0"/>
                    <a:cs typeface="Times New Roman" panose="02020603050405020304" pitchFamily="18" charset="0"/>
                  </a:rPr>
                  <a:t>Fick’s Law of Diffusion:</a:t>
                </a:r>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Definition:</a:t>
                </a:r>
              </a:p>
              <a:p>
                <a:pPr algn="just"/>
                <a:r>
                  <a:rPr lang="en-IN" dirty="0">
                    <a:latin typeface="Times New Roman" panose="02020603050405020304" pitchFamily="18" charset="0"/>
                    <a:cs typeface="Times New Roman" panose="02020603050405020304" pitchFamily="18" charset="0"/>
                  </a:rPr>
                  <a:t>Fick’s Law states that the rate of diffusion of a gas is directly proportional to the concentration gradient and the diffusion coefficient, and occurs from higher to lower concentration.</a:t>
                </a:r>
              </a:p>
              <a:p>
                <a:r>
                  <a:rPr lang="en-IN" b="1" dirty="0">
                    <a:latin typeface="Times New Roman" panose="02020603050405020304" pitchFamily="18" charset="0"/>
                    <a:cs typeface="Times New Roman" panose="02020603050405020304" pitchFamily="18" charset="0"/>
                  </a:rPr>
                  <a:t>Formula:</a:t>
                </a:r>
              </a:p>
              <a:p>
                <a14:m>
                  <m:oMath xmlns:m="http://schemas.openxmlformats.org/officeDocument/2006/math">
                    <m:r>
                      <a:rPr lang="en-IN" b="0" i="1" smtClean="0">
                        <a:latin typeface="Cambria Math" panose="02040503050406030204" pitchFamily="18" charset="0"/>
                      </a:rPr>
                      <m:t>                         </m:t>
                    </m:r>
                    <m:r>
                      <a:rPr lang="en-IN" i="1"/>
                      <m:t>𝐽</m:t>
                    </m:r>
                    <m:r>
                      <a:rPr lang="en-IN"/>
                      <m:t>=−</m:t>
                    </m:r>
                    <m:r>
                      <a:rPr lang="en-IN" i="1"/>
                      <m:t>𝐷</m:t>
                    </m:r>
                    <m:f>
                      <m:fPr>
                        <m:ctrlPr>
                          <a:rPr lang="ar-SA" i="1"/>
                        </m:ctrlPr>
                      </m:fPr>
                      <m:num>
                        <m:r>
                          <a:rPr lang="ar-SA" i="1"/>
                          <m:t>𝑑𝐶</m:t>
                        </m:r>
                      </m:num>
                      <m:den>
                        <m:r>
                          <a:rPr lang="ar-SA" i="1"/>
                          <m:t>𝑑𝑥</m:t>
                        </m:r>
                      </m:den>
                    </m:f>
                  </m:oMath>
                </a14:m>
                <a:endParaRPr lang="ar-SA"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Where:</a:t>
                </a:r>
              </a:p>
              <a:p>
                <a:r>
                  <a:rPr lang="en-IN" b="1" dirty="0">
                    <a:latin typeface="Times New Roman" panose="02020603050405020304" pitchFamily="18" charset="0"/>
                    <a:cs typeface="Times New Roman" panose="02020603050405020304" pitchFamily="18" charset="0"/>
                  </a:rPr>
                  <a:t>J</a:t>
                </a:r>
                <a:r>
                  <a:rPr lang="en-IN" dirty="0">
                    <a:latin typeface="Times New Roman" panose="02020603050405020304" pitchFamily="18" charset="0"/>
                    <a:cs typeface="Times New Roman" panose="02020603050405020304" pitchFamily="18" charset="0"/>
                  </a:rPr>
                  <a:t> = diffusion flux (amount of gas moving per unit area per unit time)</a:t>
                </a:r>
              </a:p>
              <a:p>
                <a:r>
                  <a:rPr lang="en-IN" b="1" dirty="0">
                    <a:latin typeface="Times New Roman" panose="02020603050405020304" pitchFamily="18" charset="0"/>
                    <a:cs typeface="Times New Roman" panose="02020603050405020304" pitchFamily="18" charset="0"/>
                  </a:rPr>
                  <a:t>D</a:t>
                </a:r>
                <a:r>
                  <a:rPr lang="en-IN" dirty="0">
                    <a:latin typeface="Times New Roman" panose="02020603050405020304" pitchFamily="18" charset="0"/>
                    <a:cs typeface="Times New Roman" panose="02020603050405020304" pitchFamily="18" charset="0"/>
                  </a:rPr>
                  <a:t> = diffusion coefficient of gas in soil</a:t>
                </a:r>
              </a:p>
              <a:p>
                <a:r>
                  <a:rPr lang="en-IN" b="1" dirty="0" err="1">
                    <a:latin typeface="Times New Roman" panose="02020603050405020304" pitchFamily="18" charset="0"/>
                    <a:cs typeface="Times New Roman" panose="02020603050405020304" pitchFamily="18" charset="0"/>
                  </a:rPr>
                  <a:t>dC</a:t>
                </a:r>
                <a:r>
                  <a:rPr lang="en-IN" b="1" dirty="0">
                    <a:latin typeface="Times New Roman" panose="02020603050405020304" pitchFamily="18" charset="0"/>
                    <a:cs typeface="Times New Roman" panose="02020603050405020304" pitchFamily="18" charset="0"/>
                  </a:rPr>
                  <a:t>/dx</a:t>
                </a:r>
                <a:r>
                  <a:rPr lang="en-IN" dirty="0">
                    <a:latin typeface="Times New Roman" panose="02020603050405020304" pitchFamily="18" charset="0"/>
                    <a:cs typeface="Times New Roman" panose="02020603050405020304" pitchFamily="18" charset="0"/>
                  </a:rPr>
                  <a:t> = concentration gradient</a:t>
                </a:r>
              </a:p>
              <a:p>
                <a:r>
                  <a:rPr lang="en-IN" b="1" dirty="0">
                    <a:latin typeface="Times New Roman" panose="02020603050405020304" pitchFamily="18" charset="0"/>
                    <a:cs typeface="Times New Roman" panose="02020603050405020304" pitchFamily="18" charset="0"/>
                  </a:rPr>
                  <a:t>– sign</a:t>
                </a:r>
                <a:r>
                  <a:rPr lang="en-IN" dirty="0">
                    <a:latin typeface="Times New Roman" panose="02020603050405020304" pitchFamily="18" charset="0"/>
                    <a:cs typeface="Times New Roman" panose="02020603050405020304" pitchFamily="18" charset="0"/>
                  </a:rPr>
                  <a:t> = movement from high to low concentration</a:t>
                </a:r>
              </a:p>
              <a:p>
                <a:endParaRPr lang="en-IN" dirty="0">
                  <a:latin typeface="Times New Roman" panose="02020603050405020304" pitchFamily="18" charset="0"/>
                  <a:cs typeface="Times New Roman" panose="02020603050405020304" pitchFamily="18" charset="0"/>
                </a:endParaRPr>
              </a:p>
            </p:txBody>
          </p:sp>
        </mc:Choice>
        <mc:Fallback>
          <p:sp>
            <p:nvSpPr>
              <p:cNvPr id="3" name="Content Placeholder 2">
                <a:extLst>
                  <a:ext uri="{FF2B5EF4-FFF2-40B4-BE49-F238E27FC236}">
                    <a16:creationId xmlns:a16="http://schemas.microsoft.com/office/drawing/2014/main" id="{36255FF1-AB34-F7F5-D901-5B3FB1AB5B0F}"/>
                  </a:ext>
                </a:extLst>
              </p:cNvPr>
              <p:cNvSpPr>
                <a:spLocks noGrp="1" noRot="1" noChangeAspect="1" noMove="1" noResize="1" noEditPoints="1" noAdjustHandles="1" noChangeArrowheads="1" noChangeShapeType="1" noTextEdit="1"/>
              </p:cNvSpPr>
              <p:nvPr>
                <p:ph idx="1"/>
              </p:nvPr>
            </p:nvSpPr>
            <p:spPr>
              <a:xfrm>
                <a:off x="983432" y="908720"/>
                <a:ext cx="10225136" cy="5544616"/>
              </a:xfrm>
              <a:blipFill>
                <a:blip r:embed="rId2"/>
                <a:stretch>
                  <a:fillRect l="-298" t="-1319" r="-1192" b="-549"/>
                </a:stretch>
              </a:blipFill>
            </p:spPr>
            <p:txBody>
              <a:bodyPr/>
              <a:lstStyle/>
              <a:p>
                <a:r>
                  <a:rPr lang="en-IN">
                    <a:noFill/>
                  </a:rPr>
                  <a:t> </a:t>
                </a:r>
              </a:p>
            </p:txBody>
          </p:sp>
        </mc:Fallback>
      </mc:AlternateContent>
    </p:spTree>
    <p:extLst>
      <p:ext uri="{BB962C8B-B14F-4D97-AF65-F5344CB8AC3E}">
        <p14:creationId xmlns:p14="http://schemas.microsoft.com/office/powerpoint/2010/main" val="1919071958"/>
      </p:ext>
    </p:extLst>
  </p:cSld>
  <p:clrMapOvr>
    <a:masterClrMapping/>
  </p:clrMapOvr>
  <p:transition spd="slow">
    <p:split orient="vert"/>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93FAA2-BB45-A7C2-E641-97757E85CB2E}"/>
              </a:ext>
            </a:extLst>
          </p:cNvPr>
          <p:cNvSpPr>
            <a:spLocks noGrp="1"/>
          </p:cNvSpPr>
          <p:nvPr>
            <p:ph idx="1"/>
          </p:nvPr>
        </p:nvSpPr>
        <p:spPr>
          <a:xfrm>
            <a:off x="983432" y="836712"/>
            <a:ext cx="9720073" cy="5472608"/>
          </a:xfrm>
        </p:spPr>
        <p:txBody>
          <a:bodyPr>
            <a:normAutofit lnSpcReduction="10000"/>
          </a:bodyPr>
          <a:lstStyle/>
          <a:p>
            <a:r>
              <a:rPr lang="en-US" b="1" dirty="0">
                <a:solidFill>
                  <a:srgbClr val="FF0000"/>
                </a:solidFill>
                <a:latin typeface="Times New Roman" panose="02020603050405020304" pitchFamily="18" charset="0"/>
                <a:cs typeface="Times New Roman" panose="02020603050405020304" pitchFamily="18" charset="0"/>
              </a:rPr>
              <a:t>IMPORTANCE OF SOIL AIR IN PLANT GROWTH:</a:t>
            </a:r>
          </a:p>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1. Provides oxygen for root respiration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Roots need </a:t>
            </a:r>
            <a:r>
              <a:rPr lang="en-IN" b="1" dirty="0">
                <a:latin typeface="Times New Roman" panose="02020603050405020304" pitchFamily="18" charset="0"/>
                <a:cs typeface="Times New Roman" panose="02020603050405020304" pitchFamily="18" charset="0"/>
              </a:rPr>
              <a:t>oxygen (O₂)</a:t>
            </a:r>
            <a:r>
              <a:rPr lang="en-IN" dirty="0">
                <a:latin typeface="Times New Roman" panose="02020603050405020304" pitchFamily="18" charset="0"/>
                <a:cs typeface="Times New Roman" panose="02020603050405020304" pitchFamily="18" charset="0"/>
              </a:rPr>
              <a:t> to respire.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Respiration releases energy for </a:t>
            </a:r>
            <a:r>
              <a:rPr lang="en-IN" b="1" dirty="0">
                <a:latin typeface="Times New Roman" panose="02020603050405020304" pitchFamily="18" charset="0"/>
                <a:cs typeface="Times New Roman" panose="02020603050405020304" pitchFamily="18" charset="0"/>
              </a:rPr>
              <a:t>root growth</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nutrient uptake</a:t>
            </a:r>
            <a:r>
              <a:rPr lang="en-IN" dirty="0">
                <a:latin typeface="Times New Roman" panose="02020603050405020304" pitchFamily="18" charset="0"/>
                <a:cs typeface="Times New Roman" panose="02020603050405020304" pitchFamily="18" charset="0"/>
              </a:rPr>
              <a:t>, and </a:t>
            </a:r>
            <a:r>
              <a:rPr lang="en-IN" b="1" dirty="0">
                <a:latin typeface="Times New Roman" panose="02020603050405020304" pitchFamily="18" charset="0"/>
                <a:cs typeface="Times New Roman" panose="02020603050405020304" pitchFamily="18" charset="0"/>
              </a:rPr>
              <a:t>water </a:t>
            </a:r>
          </a:p>
          <a:p>
            <a:pPr marL="0" indent="0">
              <a:buNone/>
            </a:pPr>
            <a:r>
              <a:rPr lang="en-IN" b="1" dirty="0">
                <a:latin typeface="Times New Roman" panose="02020603050405020304" pitchFamily="18" charset="0"/>
                <a:cs typeface="Times New Roman" panose="02020603050405020304" pitchFamily="18" charset="0"/>
              </a:rPr>
              <a:t>   absorption</a:t>
            </a:r>
            <a:r>
              <a:rPr lang="en-IN"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Lack of oxygen → root suffocation → stunted plant growth.</a:t>
            </a:r>
          </a:p>
          <a:p>
            <a:br>
              <a:rPr lang="en-IN" dirty="0">
                <a:latin typeface="Times New Roman" panose="02020603050405020304" pitchFamily="18" charset="0"/>
                <a:cs typeface="Times New Roman" panose="02020603050405020304" pitchFamily="18" charset="0"/>
              </a:rPr>
            </a:br>
            <a:r>
              <a:rPr lang="en-IN" b="1" dirty="0">
                <a:latin typeface="Times New Roman" panose="02020603050405020304" pitchFamily="18" charset="0"/>
                <a:cs typeface="Times New Roman" panose="02020603050405020304" pitchFamily="18" charset="0"/>
              </a:rPr>
              <a:t>2. Helps in Water and Nutrient Absorption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Root respiration produces energy (ATP), which is required for:</a:t>
            </a:r>
          </a:p>
          <a:p>
            <a:pPr lvl="1"/>
            <a:r>
              <a:rPr lang="en-IN" dirty="0">
                <a:latin typeface="Times New Roman" panose="02020603050405020304" pitchFamily="18" charset="0"/>
                <a:cs typeface="Times New Roman" panose="02020603050405020304" pitchFamily="18" charset="0"/>
              </a:rPr>
              <a:t>Active absorption of minerals (N, P, K, Ca, Mg).</a:t>
            </a:r>
          </a:p>
          <a:p>
            <a:pPr lvl="1"/>
            <a:r>
              <a:rPr lang="en-IN" dirty="0">
                <a:latin typeface="Times New Roman" panose="02020603050405020304" pitchFamily="18" charset="0"/>
                <a:cs typeface="Times New Roman" panose="02020603050405020304" pitchFamily="18" charset="0"/>
              </a:rPr>
              <a:t>Water uptake through root cells.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Poor aeration → low energy → nutrient deficiency symptoms.</a:t>
            </a:r>
          </a:p>
          <a:p>
            <a:endParaRPr lang="en-IN"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0659424"/>
      </p:ext>
    </p:extLst>
  </p:cSld>
  <p:clrMapOvr>
    <a:masterClrMapping/>
  </p:clrMapOvr>
  <p:transition spd="slow">
    <p:split orient="vert"/>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699EF6-98F8-29CC-BBDB-DF865A91DEA7}"/>
              </a:ext>
            </a:extLst>
          </p:cNvPr>
          <p:cNvSpPr>
            <a:spLocks noGrp="1"/>
          </p:cNvSpPr>
          <p:nvPr>
            <p:ph idx="1"/>
          </p:nvPr>
        </p:nvSpPr>
        <p:spPr>
          <a:xfrm>
            <a:off x="911424" y="836712"/>
            <a:ext cx="9720073" cy="4023360"/>
          </a:xfrm>
        </p:spPr>
        <p:txBody>
          <a:bodyPr>
            <a:normAutofit fontScale="92500" lnSpcReduction="20000"/>
          </a:bodyPr>
          <a:lstStyle/>
          <a:p>
            <a:r>
              <a:rPr lang="en-IN" b="1" dirty="0">
                <a:latin typeface="Times New Roman" panose="02020603050405020304" pitchFamily="18" charset="0"/>
                <a:cs typeface="Times New Roman" panose="02020603050405020304" pitchFamily="18" charset="0"/>
              </a:rPr>
              <a:t>3. Supports Soil Microorganisms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Beneficial microbes (bacteria, fungi) also need oxygen.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Good aeration enhances:</a:t>
            </a:r>
          </a:p>
          <a:p>
            <a:pPr lvl="1"/>
            <a:r>
              <a:rPr lang="en-IN" b="1" dirty="0">
                <a:latin typeface="Times New Roman" panose="02020603050405020304" pitchFamily="18" charset="0"/>
                <a:cs typeface="Times New Roman" panose="02020603050405020304" pitchFamily="18" charset="0"/>
              </a:rPr>
              <a:t>Nitrification</a:t>
            </a:r>
            <a:endParaRPr lang="en-IN" dirty="0">
              <a:latin typeface="Times New Roman" panose="02020603050405020304" pitchFamily="18" charset="0"/>
              <a:cs typeface="Times New Roman" panose="02020603050405020304" pitchFamily="18" charset="0"/>
            </a:endParaRPr>
          </a:p>
          <a:p>
            <a:pPr lvl="1"/>
            <a:r>
              <a:rPr lang="en-IN" b="1" dirty="0">
                <a:latin typeface="Times New Roman" panose="02020603050405020304" pitchFamily="18" charset="0"/>
                <a:cs typeface="Times New Roman" panose="02020603050405020304" pitchFamily="18" charset="0"/>
              </a:rPr>
              <a:t>Organic matter decomposition</a:t>
            </a:r>
            <a:endParaRPr lang="en-IN" dirty="0">
              <a:latin typeface="Times New Roman" panose="02020603050405020304" pitchFamily="18" charset="0"/>
              <a:cs typeface="Times New Roman" panose="02020603050405020304" pitchFamily="18" charset="0"/>
            </a:endParaRPr>
          </a:p>
          <a:p>
            <a:pPr lvl="1"/>
            <a:r>
              <a:rPr lang="en-IN" b="1" dirty="0">
                <a:latin typeface="Times New Roman" panose="02020603050405020304" pitchFamily="18" charset="0"/>
                <a:cs typeface="Times New Roman" panose="02020603050405020304" pitchFamily="18" charset="0"/>
              </a:rPr>
              <a:t>Humus formation</a:t>
            </a:r>
            <a:endParaRPr lang="en-IN" dirty="0">
              <a:latin typeface="Times New Roman" panose="02020603050405020304" pitchFamily="18" charset="0"/>
              <a:cs typeface="Times New Roman" panose="02020603050405020304" pitchFamily="18" charset="0"/>
            </a:endParaRPr>
          </a:p>
          <a:p>
            <a:pPr lvl="1"/>
            <a:r>
              <a:rPr lang="en-IN" b="1" dirty="0">
                <a:latin typeface="Times New Roman" panose="02020603050405020304" pitchFamily="18" charset="0"/>
                <a:cs typeface="Times New Roman" panose="02020603050405020304" pitchFamily="18" charset="0"/>
              </a:rPr>
              <a:t>Release of plant-available nutrients</a:t>
            </a:r>
            <a:endParaRPr lang="en-IN" dirty="0">
              <a:latin typeface="Times New Roman" panose="02020603050405020304" pitchFamily="18" charset="0"/>
              <a:cs typeface="Times New Roman" panose="02020603050405020304" pitchFamily="18" charset="0"/>
            </a:endParaRPr>
          </a:p>
          <a:p>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4. Reduces Toxic Gas Accumulation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Well-aerated soils allow CO₂, methane, and other toxic gases to escape.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Poor aeration causes gas buildup → root toxicity and reduced growth.</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955635"/>
      </p:ext>
    </p:extLst>
  </p:cSld>
  <p:clrMapOvr>
    <a:masterClrMapping/>
  </p:clrMapOvr>
  <p:transition spd="slow">
    <p:split orient="vert"/>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59680A-91BA-2A00-5073-9E737806207B}"/>
              </a:ext>
            </a:extLst>
          </p:cNvPr>
          <p:cNvSpPr>
            <a:spLocks noGrp="1"/>
          </p:cNvSpPr>
          <p:nvPr>
            <p:ph idx="1"/>
          </p:nvPr>
        </p:nvSpPr>
        <p:spPr>
          <a:xfrm>
            <a:off x="911424" y="836712"/>
            <a:ext cx="9720073" cy="5688632"/>
          </a:xfrm>
        </p:spPr>
        <p:txBody>
          <a:bodyPr>
            <a:normAutofit/>
          </a:bodyPr>
          <a:lstStyle/>
          <a:p>
            <a:r>
              <a:rPr lang="en-US" b="1" dirty="0">
                <a:latin typeface="Times New Roman" panose="02020603050405020304" pitchFamily="18" charset="0"/>
                <a:cs typeface="Times New Roman" panose="02020603050405020304" pitchFamily="18" charset="0"/>
              </a:rPr>
              <a:t>5. Promotes Healthy Root Development</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Roots grow deeper and spread better in aerated soil.</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6. Improves Soil Structure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Aeration helps:</a:t>
            </a:r>
          </a:p>
          <a:p>
            <a:pPr lvl="1"/>
            <a:r>
              <a:rPr lang="en-US" dirty="0">
                <a:latin typeface="Times New Roman" panose="02020603050405020304" pitchFamily="18" charset="0"/>
                <a:cs typeface="Times New Roman" panose="02020603050405020304" pitchFamily="18" charset="0"/>
              </a:rPr>
              <a:t>Aggregation</a:t>
            </a:r>
          </a:p>
          <a:p>
            <a:pPr lvl="1"/>
            <a:r>
              <a:rPr lang="en-US" dirty="0">
                <a:latin typeface="Times New Roman" panose="02020603050405020304" pitchFamily="18" charset="0"/>
                <a:cs typeface="Times New Roman" panose="02020603050405020304" pitchFamily="18" charset="0"/>
              </a:rPr>
              <a:t>Porosity</a:t>
            </a:r>
          </a:p>
          <a:p>
            <a:pPr lvl="1"/>
            <a:r>
              <a:rPr lang="en-US" dirty="0">
                <a:latin typeface="Times New Roman" panose="02020603050405020304" pitchFamily="18" charset="0"/>
                <a:cs typeface="Times New Roman" panose="02020603050405020304" pitchFamily="18" charset="0"/>
              </a:rPr>
              <a:t>Balance between air and water</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This results in better drainage and root penetration.</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7161941"/>
      </p:ext>
    </p:extLst>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86F911-880D-D83A-4387-A87B9F8A13E3}"/>
              </a:ext>
            </a:extLst>
          </p:cNvPr>
          <p:cNvSpPr>
            <a:spLocks noGrp="1"/>
          </p:cNvSpPr>
          <p:nvPr>
            <p:ph idx="1"/>
          </p:nvPr>
        </p:nvSpPr>
        <p:spPr>
          <a:xfrm>
            <a:off x="911424" y="1268760"/>
            <a:ext cx="9720073" cy="4023360"/>
          </a:xfrm>
        </p:spPr>
        <p:txBody>
          <a:bodyPr/>
          <a:lstStyle/>
          <a:p>
            <a:r>
              <a:rPr lang="en-IN" dirty="0">
                <a:latin typeface="Times New Roman" panose="02020603050405020304" pitchFamily="18" charset="0"/>
                <a:cs typeface="Times New Roman" panose="02020603050405020304" pitchFamily="18" charset="0"/>
              </a:rPr>
              <a:t>Soils consists of four major components </a:t>
            </a:r>
          </a:p>
          <a:p>
            <a:pPr marL="457200" indent="-457200">
              <a:buFont typeface="+mj-lt"/>
              <a:buAutoNum type="arabicPeriod"/>
            </a:pPr>
            <a:r>
              <a:rPr lang="en-IN" dirty="0">
                <a:latin typeface="Times New Roman" panose="02020603050405020304" pitchFamily="18" charset="0"/>
                <a:cs typeface="Times New Roman" panose="02020603050405020304" pitchFamily="18" charset="0"/>
              </a:rPr>
              <a:t>Mineral matter</a:t>
            </a:r>
          </a:p>
          <a:p>
            <a:pPr marL="457200" indent="-457200">
              <a:buFont typeface="+mj-lt"/>
              <a:buAutoNum type="arabicPeriod"/>
            </a:pPr>
            <a:r>
              <a:rPr lang="en-IN" dirty="0">
                <a:latin typeface="Times New Roman" panose="02020603050405020304" pitchFamily="18" charset="0"/>
                <a:cs typeface="Times New Roman" panose="02020603050405020304" pitchFamily="18" charset="0"/>
              </a:rPr>
              <a:t>Organic matter</a:t>
            </a:r>
          </a:p>
          <a:p>
            <a:pPr marL="457200" indent="-457200">
              <a:buFont typeface="+mj-lt"/>
              <a:buAutoNum type="arabicPeriod"/>
            </a:pPr>
            <a:r>
              <a:rPr lang="en-IN" dirty="0">
                <a:latin typeface="Times New Roman" panose="02020603050405020304" pitchFamily="18" charset="0"/>
                <a:cs typeface="Times New Roman" panose="02020603050405020304" pitchFamily="18" charset="0"/>
              </a:rPr>
              <a:t>Water</a:t>
            </a:r>
          </a:p>
          <a:p>
            <a:pPr marL="457200" indent="-457200">
              <a:buFont typeface="+mj-lt"/>
              <a:buAutoNum type="arabicPeriod"/>
            </a:pPr>
            <a:r>
              <a:rPr lang="en-IN" dirty="0">
                <a:latin typeface="Times New Roman" panose="02020603050405020304" pitchFamily="18" charset="0"/>
                <a:cs typeface="Times New Roman" panose="02020603050405020304" pitchFamily="18" charset="0"/>
              </a:rPr>
              <a:t>Air</a:t>
            </a:r>
          </a:p>
          <a:p>
            <a:pPr marL="0" indent="0">
              <a:buNone/>
            </a:pPr>
            <a:r>
              <a:rPr lang="en-IN" dirty="0">
                <a:latin typeface="Times New Roman" panose="02020603050405020304" pitchFamily="18" charset="0"/>
                <a:cs typeface="Times New Roman" panose="02020603050405020304" pitchFamily="18" charset="0"/>
              </a:rPr>
              <a:t>Volume composition of Soil</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578992B-6CA1-BB96-FCBD-8FEC84698905}"/>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Components</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pic>
        <p:nvPicPr>
          <p:cNvPr id="8" name="Picture 7">
            <a:extLst>
              <a:ext uri="{FF2B5EF4-FFF2-40B4-BE49-F238E27FC236}">
                <a16:creationId xmlns:a16="http://schemas.microsoft.com/office/drawing/2014/main" id="{CA82E34E-65BD-2CA6-A30C-E455CB6DFA17}"/>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560503" y="4149080"/>
            <a:ext cx="9344352" cy="2604738"/>
          </a:xfrm>
          <a:prstGeom prst="rect">
            <a:avLst/>
          </a:prstGeom>
        </p:spPr>
      </p:pic>
    </p:spTree>
    <p:extLst>
      <p:ext uri="{BB962C8B-B14F-4D97-AF65-F5344CB8AC3E}">
        <p14:creationId xmlns:p14="http://schemas.microsoft.com/office/powerpoint/2010/main" val="2956778642"/>
      </p:ext>
    </p:extLst>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4A55BA-DEF2-1D24-4B06-38279D7A9356}"/>
              </a:ext>
            </a:extLst>
          </p:cNvPr>
          <p:cNvSpPr>
            <a:spLocks noGrp="1"/>
          </p:cNvSpPr>
          <p:nvPr>
            <p:ph idx="1"/>
          </p:nvPr>
        </p:nvSpPr>
        <p:spPr>
          <a:xfrm>
            <a:off x="1091444" y="1340768"/>
            <a:ext cx="10009112" cy="4896544"/>
          </a:xfrm>
        </p:spPr>
        <p:txBody>
          <a:bodyPr>
            <a:normAutofit/>
          </a:bodyPr>
          <a:lstStyle/>
          <a:p>
            <a:pPr marL="360363" indent="-361950" algn="just">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A naturally occurring </a:t>
            </a:r>
            <a:r>
              <a:rPr lang="en-IN" b="1" dirty="0">
                <a:latin typeface="Times New Roman" panose="02020603050405020304" pitchFamily="18" charset="0"/>
                <a:cs typeface="Times New Roman" panose="02020603050405020304" pitchFamily="18" charset="0"/>
              </a:rPr>
              <a:t>hard mass of mineral matter </a:t>
            </a:r>
            <a:r>
              <a:rPr lang="en-IN" dirty="0">
                <a:latin typeface="Times New Roman" panose="02020603050405020304" pitchFamily="18" charset="0"/>
                <a:cs typeface="Times New Roman" panose="02020603050405020304" pitchFamily="18" charset="0"/>
              </a:rPr>
              <a:t>formed after the solidification of molten magma comprising of two or more rock forming minerals e.g. Granite, Basalt and gneiss. (The rocks are generally composed of two or more minerals) </a:t>
            </a:r>
          </a:p>
          <a:p>
            <a:pPr marL="360363" indent="-361950" algn="just">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But some may be </a:t>
            </a:r>
            <a:r>
              <a:rPr lang="en-IN" b="1" dirty="0">
                <a:latin typeface="Times New Roman" panose="02020603050405020304" pitchFamily="18" charset="0"/>
                <a:cs typeface="Times New Roman" panose="02020603050405020304" pitchFamily="18" charset="0"/>
              </a:rPr>
              <a:t>monomineralic</a:t>
            </a:r>
            <a:r>
              <a:rPr lang="en-IN" dirty="0">
                <a:latin typeface="Times New Roman" panose="02020603050405020304" pitchFamily="18" charset="0"/>
                <a:cs typeface="Times New Roman" panose="02020603050405020304" pitchFamily="18" charset="0"/>
              </a:rPr>
              <a:t> e.g. olivine and dunite</a:t>
            </a:r>
          </a:p>
          <a:p>
            <a:pPr marL="360363" indent="-361950" algn="just">
              <a:buFont typeface="Wingdings" panose="05000000000000000000" pitchFamily="2" charset="2"/>
              <a:buChar char="v"/>
            </a:pPr>
            <a:r>
              <a:rPr lang="en-IN" b="1" dirty="0">
                <a:latin typeface="Times New Roman" panose="02020603050405020304" pitchFamily="18" charset="0"/>
                <a:cs typeface="Times New Roman" panose="02020603050405020304" pitchFamily="18" charset="0"/>
              </a:rPr>
              <a:t>Monomineralic rocks</a:t>
            </a:r>
            <a:r>
              <a:rPr lang="en-IN" dirty="0">
                <a:latin typeface="Times New Roman" panose="02020603050405020304" pitchFamily="18" charset="0"/>
                <a:cs typeface="Times New Roman" panose="02020603050405020304" pitchFamily="18" charset="0"/>
              </a:rPr>
              <a:t>: Rock that are composed of only one mineral.</a:t>
            </a:r>
          </a:p>
          <a:p>
            <a:pPr marL="360363" indent="-361950" algn="just">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Majority of rocks are composed of several different minerals and absolutely pure  </a:t>
            </a:r>
          </a:p>
          <a:p>
            <a:pPr marL="360363" indent="-361950" algn="just">
              <a:buNone/>
            </a:pPr>
            <a:r>
              <a:rPr lang="en-IN" dirty="0">
                <a:latin typeface="Times New Roman" panose="02020603050405020304" pitchFamily="18" charset="0"/>
                <a:cs typeface="Times New Roman" panose="02020603050405020304" pitchFamily="18" charset="0"/>
              </a:rPr>
              <a:t>   	monomineralic rocks do not exist in nature anyway. But some of them are reasonably  </a:t>
            </a:r>
          </a:p>
          <a:p>
            <a:pPr marL="360363" indent="-361950" algn="just">
              <a:buNone/>
            </a:pPr>
            <a:r>
              <a:rPr lang="en-IN" dirty="0">
                <a:latin typeface="Times New Roman" panose="02020603050405020304" pitchFamily="18" charset="0"/>
                <a:cs typeface="Times New Roman" panose="02020603050405020304" pitchFamily="18" charset="0"/>
              </a:rPr>
              <a:t>   	pure to be called monomineralic.</a:t>
            </a:r>
          </a:p>
          <a:p>
            <a:pPr marL="360363" indent="-361950" algn="just">
              <a:buFont typeface="Wingdings" panose="05000000000000000000" pitchFamily="2" charset="2"/>
              <a:buChar char="v"/>
            </a:pPr>
            <a:r>
              <a:rPr lang="en-IN" b="1" dirty="0">
                <a:latin typeface="Times New Roman" panose="02020603050405020304" pitchFamily="18" charset="0"/>
                <a:cs typeface="Times New Roman" panose="02020603050405020304" pitchFamily="18" charset="0"/>
              </a:rPr>
              <a:t>Dunite is composed of almost pure forsterite</a:t>
            </a:r>
          </a:p>
          <a:p>
            <a:endParaRPr lang="en-IN" b="1" dirty="0">
              <a:latin typeface="Times New Roman" panose="02020603050405020304" pitchFamily="18"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C3950D0-DC36-32BD-8E14-6A0EE8C00C8D}"/>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Rocks </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3197613796"/>
      </p:ext>
    </p:extLst>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EE78CD-F54A-46ED-E960-D1138C2F7D72}"/>
              </a:ext>
            </a:extLst>
          </p:cNvPr>
          <p:cNvSpPr>
            <a:spLocks noGrp="1"/>
          </p:cNvSpPr>
          <p:nvPr>
            <p:ph idx="1"/>
          </p:nvPr>
        </p:nvSpPr>
        <p:spPr>
          <a:xfrm>
            <a:off x="911424" y="1124744"/>
            <a:ext cx="9720073" cy="4023360"/>
          </a:xfrm>
        </p:spPr>
        <p:txBody>
          <a:bodyPr/>
          <a:lstStyle/>
          <a:p>
            <a:r>
              <a:rPr lang="en-IN" b="1" dirty="0">
                <a:latin typeface="Times New Roman" panose="02020603050405020304" pitchFamily="18" charset="0"/>
                <a:cs typeface="Times New Roman" panose="02020603050405020304" pitchFamily="18" charset="0"/>
              </a:rPr>
              <a:t>Note: Petrology: </a:t>
            </a:r>
            <a:r>
              <a:rPr lang="en-IN" dirty="0">
                <a:latin typeface="Times New Roman" panose="02020603050405020304" pitchFamily="18" charset="0"/>
                <a:cs typeface="Times New Roman" panose="02020603050405020304" pitchFamily="18" charset="0"/>
              </a:rPr>
              <a:t>The branch of science which study about the rocks</a:t>
            </a:r>
          </a:p>
          <a:p>
            <a:r>
              <a:rPr lang="en-IN" b="1" dirty="0">
                <a:latin typeface="Times New Roman" panose="02020603050405020304" pitchFamily="18" charset="0"/>
                <a:cs typeface="Times New Roman" panose="02020603050405020304" pitchFamily="18" charset="0"/>
              </a:rPr>
              <a:t>          Petrography: </a:t>
            </a:r>
            <a:r>
              <a:rPr lang="en-IN" dirty="0">
                <a:latin typeface="Times New Roman" panose="02020603050405020304" pitchFamily="18" charset="0"/>
                <a:cs typeface="Times New Roman" panose="02020603050405020304" pitchFamily="18" charset="0"/>
              </a:rPr>
              <a:t>Description of rocks</a:t>
            </a:r>
          </a:p>
          <a:p>
            <a:r>
              <a:rPr lang="en-IN" b="1" dirty="0">
                <a:latin typeface="Times New Roman" panose="02020603050405020304" pitchFamily="18" charset="0"/>
                <a:cs typeface="Times New Roman" panose="02020603050405020304" pitchFamily="18" charset="0"/>
              </a:rPr>
              <a:t>         Petrogenesis: </a:t>
            </a:r>
            <a:r>
              <a:rPr lang="en-IN" dirty="0">
                <a:latin typeface="Times New Roman" panose="02020603050405020304" pitchFamily="18" charset="0"/>
                <a:cs typeface="Times New Roman" panose="02020603050405020304" pitchFamily="18" charset="0"/>
              </a:rPr>
              <a:t>Deal with origin of rocks</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Classification of Rocks:</a:t>
            </a:r>
          </a:p>
          <a:p>
            <a:r>
              <a:rPr lang="en-IN" b="1" dirty="0">
                <a:latin typeface="Times New Roman" panose="02020603050405020304" pitchFamily="18" charset="0"/>
                <a:cs typeface="Times New Roman" panose="02020603050405020304" pitchFamily="18" charset="0"/>
              </a:rPr>
              <a:t>1. Igneous Rocks </a:t>
            </a:r>
          </a:p>
          <a:p>
            <a:r>
              <a:rPr lang="en-IN" b="1" dirty="0">
                <a:latin typeface="Times New Roman" panose="02020603050405020304" pitchFamily="18" charset="0"/>
                <a:cs typeface="Times New Roman" panose="02020603050405020304" pitchFamily="18" charset="0"/>
              </a:rPr>
              <a:t>2. Sedimentary Rocks</a:t>
            </a:r>
          </a:p>
          <a:p>
            <a:r>
              <a:rPr lang="en-IN" b="1" dirty="0">
                <a:latin typeface="Times New Roman" panose="02020603050405020304" pitchFamily="18" charset="0"/>
                <a:cs typeface="Times New Roman" panose="02020603050405020304" pitchFamily="18" charset="0"/>
              </a:rPr>
              <a:t>3. Metamorphic Rocks</a:t>
            </a:r>
          </a:p>
          <a:p>
            <a:endParaRPr lang="en-IN" b="1" dirty="0">
              <a:latin typeface="Times New Roman" panose="02020603050405020304" pitchFamily="18"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445918"/>
      </p:ext>
    </p:extLst>
  </p:cSld>
  <p:clrMapOvr>
    <a:masterClrMapping/>
  </p:clrMapOvr>
  <p:transition spd="slow">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C6EC7-03CC-DC47-6629-2C1727C5D805}"/>
              </a:ext>
            </a:extLst>
          </p:cNvPr>
          <p:cNvSpPr>
            <a:spLocks noGrp="1"/>
          </p:cNvSpPr>
          <p:nvPr>
            <p:ph idx="1"/>
          </p:nvPr>
        </p:nvSpPr>
        <p:spPr>
          <a:xfrm>
            <a:off x="829812" y="1700808"/>
            <a:ext cx="9914389" cy="4608552"/>
          </a:xfrm>
        </p:spPr>
        <p:txBody>
          <a:bodyPr>
            <a:normAutofit fontScale="62500" lnSpcReduction="20000"/>
          </a:bodyPr>
          <a:lstStyle/>
          <a:p>
            <a:pPr algn="l">
              <a:lnSpc>
                <a:spcPct val="120000"/>
              </a:lnSpc>
              <a:buFont typeface="Wingdings" panose="05000000000000000000" pitchFamily="2" charset="2"/>
              <a:buChar char="v"/>
            </a:pPr>
            <a:r>
              <a:rPr lang="en-US" sz="2800" b="0" i="0" u="none" strike="noStrike" baseline="0" dirty="0">
                <a:latin typeface="Times New Roman" panose="02020603050405020304" pitchFamily="18" charset="0"/>
                <a:cs typeface="Times New Roman" panose="02020603050405020304" pitchFamily="18" charset="0"/>
              </a:rPr>
              <a:t>These are first formed in the earth crust due to the solidification of molten magma.</a:t>
            </a:r>
          </a:p>
          <a:p>
            <a:pPr algn="l">
              <a:lnSpc>
                <a:spcPct val="120000"/>
              </a:lnSpc>
              <a:buFont typeface="Wingdings" panose="05000000000000000000" pitchFamily="2" charset="2"/>
              <a:buChar char="v"/>
            </a:pPr>
            <a:r>
              <a:rPr lang="en-US" sz="2800" b="0" i="0" u="none" strike="noStrike" baseline="0" dirty="0">
                <a:latin typeface="Times New Roman" panose="02020603050405020304" pitchFamily="18" charset="0"/>
                <a:cs typeface="Times New Roman" panose="02020603050405020304" pitchFamily="18" charset="0"/>
              </a:rPr>
              <a:t> Based on the mode of formation, they are further classified as </a:t>
            </a:r>
            <a:r>
              <a:rPr lang="en-US" sz="2800" b="1" i="0" u="none" strike="noStrike" baseline="0" dirty="0">
                <a:latin typeface="Times New Roman" panose="02020603050405020304" pitchFamily="18" charset="0"/>
                <a:cs typeface="Times New Roman" panose="02020603050405020304" pitchFamily="18" charset="0"/>
              </a:rPr>
              <a:t>intrusive </a:t>
            </a:r>
            <a:r>
              <a:rPr lang="en-US" sz="2800" b="0" i="0" u="none" strike="noStrike" baseline="0" dirty="0">
                <a:latin typeface="Times New Roman" panose="02020603050405020304" pitchFamily="18" charset="0"/>
                <a:cs typeface="Times New Roman" panose="02020603050405020304" pitchFamily="18" charset="0"/>
              </a:rPr>
              <a:t>and   </a:t>
            </a:r>
          </a:p>
          <a:p>
            <a:pPr marL="363538" indent="-90488" algn="l">
              <a:lnSpc>
                <a:spcPct val="120000"/>
              </a:lnSpc>
            </a:pPr>
            <a:r>
              <a:rPr lang="en-US" sz="2800" b="1" i="0" u="none" strike="noStrike" baseline="0" dirty="0">
                <a:latin typeface="Times New Roman" panose="02020603050405020304" pitchFamily="18" charset="0"/>
                <a:cs typeface="Times New Roman" panose="02020603050405020304" pitchFamily="18" charset="0"/>
              </a:rPr>
              <a:t>extrusive</a:t>
            </a:r>
            <a:r>
              <a:rPr lang="en-US" sz="2800" b="0" i="0" u="none" strike="noStrike" baseline="0" dirty="0">
                <a:latin typeface="Times New Roman" panose="02020603050405020304" pitchFamily="18" charset="0"/>
                <a:cs typeface="Times New Roman" panose="02020603050405020304" pitchFamily="18" charset="0"/>
              </a:rPr>
              <a:t> </a:t>
            </a:r>
            <a:r>
              <a:rPr lang="en-US" sz="2800" b="1" i="0" u="none" strike="noStrike" baseline="0" dirty="0">
                <a:latin typeface="Times New Roman" panose="02020603050405020304" pitchFamily="18" charset="0"/>
                <a:cs typeface="Times New Roman" panose="02020603050405020304" pitchFamily="18" charset="0"/>
              </a:rPr>
              <a:t>rocks</a:t>
            </a:r>
            <a:r>
              <a:rPr lang="en-US" sz="2800" b="1" dirty="0">
                <a:latin typeface="Times New Roman" panose="02020603050405020304" pitchFamily="18" charset="0"/>
                <a:cs typeface="Times New Roman" panose="02020603050405020304" pitchFamily="18" charset="0"/>
              </a:rPr>
              <a:t>.</a:t>
            </a:r>
            <a:endParaRPr lang="en-US" sz="2800" b="1" i="0" u="none" strike="noStrike" baseline="0" dirty="0">
              <a:latin typeface="Times New Roman" panose="02020603050405020304" pitchFamily="18" charset="0"/>
              <a:cs typeface="Times New Roman" panose="02020603050405020304" pitchFamily="18" charset="0"/>
            </a:endParaRPr>
          </a:p>
          <a:p>
            <a:pPr algn="l" defTabSz="1165225">
              <a:lnSpc>
                <a:spcPct val="120000"/>
              </a:lnSpc>
            </a:pPr>
            <a:r>
              <a:rPr lang="en-US" sz="2800" b="1" i="0" u="none" strike="noStrike" baseline="0" dirty="0">
                <a:latin typeface="Times New Roman" panose="02020603050405020304" pitchFamily="18" charset="0"/>
                <a:cs typeface="Times New Roman" panose="02020603050405020304" pitchFamily="18" charset="0"/>
              </a:rPr>
              <a:t>(a) Intrusive rocks or plutonic rocks</a:t>
            </a:r>
          </a:p>
          <a:p>
            <a:pPr algn="l">
              <a:lnSpc>
                <a:spcPct val="120000"/>
              </a:lnSpc>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      These rocks are produced due to solidification of magma below the surface of the earth.</a:t>
            </a:r>
          </a:p>
          <a:p>
            <a:pPr algn="l">
              <a:lnSpc>
                <a:spcPct val="120000"/>
              </a:lnSpc>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      Example: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Granite</a:t>
            </a:r>
            <a:r>
              <a:rPr lang="en-IN" sz="2900" u="none" strike="noStrike" baseline="0" dirty="0">
                <a:solidFill>
                  <a:srgbClr val="444444"/>
                </a:solidFill>
                <a:latin typeface="Poppins" panose="00000500000000000000" pitchFamily="2" charset="0"/>
                <a:cs typeface="Times New Roman" panose="02020603050405020304" pitchFamily="18" charset="0"/>
              </a:rPr>
              <a:t>, </a:t>
            </a:r>
            <a:r>
              <a:rPr lang="en-IN" sz="2900" b="1" u="none" strike="noStrike" baseline="0" dirty="0">
                <a:solidFill>
                  <a:srgbClr val="444444"/>
                </a:solidFill>
                <a:latin typeface="Times New Roman" panose="02020603050405020304" pitchFamily="18" charset="0"/>
                <a:cs typeface="Times New Roman" panose="02020603050405020304" pitchFamily="18" charset="0"/>
              </a:rPr>
              <a:t>Gabbro, Diorite and Syenite</a:t>
            </a:r>
            <a:endParaRPr lang="en-US" sz="2900" b="1" i="0" u="none" strike="noStrike" baseline="0" dirty="0">
              <a:solidFill>
                <a:srgbClr val="000000"/>
              </a:solidFill>
              <a:latin typeface="Times New Roman" panose="02020603050405020304" pitchFamily="18" charset="0"/>
              <a:cs typeface="Times New Roman" panose="02020603050405020304" pitchFamily="18" charset="0"/>
            </a:endParaRPr>
          </a:p>
          <a:p>
            <a:pPr algn="l">
              <a:lnSpc>
                <a:spcPct val="120000"/>
              </a:lnSpc>
            </a:pPr>
            <a:r>
              <a:rPr lang="en-US" sz="2800" b="1" i="0" u="none" strike="noStrike" baseline="0" dirty="0">
                <a:latin typeface="Times New Roman" panose="02020603050405020304" pitchFamily="18" charset="0"/>
                <a:cs typeface="Times New Roman" panose="02020603050405020304" pitchFamily="18" charset="0"/>
              </a:rPr>
              <a:t>(b) Extrusive rocks or volcanic rocks</a:t>
            </a:r>
          </a:p>
          <a:p>
            <a:pPr algn="l">
              <a:lnSpc>
                <a:spcPct val="120000"/>
              </a:lnSpc>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      These rocks are formed due to the consolidation of magma on the surface of the</a:t>
            </a:r>
          </a:p>
          <a:p>
            <a:pPr algn="l">
              <a:lnSpc>
                <a:spcPct val="120000"/>
              </a:lnSpc>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      earth. The magma, when it flows on the Earth surface is called LAVA. </a:t>
            </a:r>
          </a:p>
          <a:p>
            <a:pPr algn="l">
              <a:lnSpc>
                <a:spcPct val="120000"/>
              </a:lnSpc>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      Example: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Basalt, Andesite and Rhyolite </a:t>
            </a:r>
          </a:p>
          <a:p>
            <a:pPr algn="l"/>
            <a:endParaRPr lang="en-IN" dirty="0"/>
          </a:p>
        </p:txBody>
      </p:sp>
      <p:sp>
        <p:nvSpPr>
          <p:cNvPr id="4" name="TextBox 3">
            <a:extLst>
              <a:ext uri="{FF2B5EF4-FFF2-40B4-BE49-F238E27FC236}">
                <a16:creationId xmlns:a16="http://schemas.microsoft.com/office/drawing/2014/main" id="{E8B8A3C6-017F-84CF-5AB6-789FF2608670}"/>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1. Igneous Rocks</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953787317"/>
      </p:ext>
    </p:extLst>
  </p:cSld>
  <p:clrMapOvr>
    <a:masterClrMapping/>
  </p:clrMapOvr>
  <p:transition spd="slow">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E26D8D-F8F8-9615-3461-8E6830FE805E}"/>
              </a:ext>
            </a:extLst>
          </p:cNvPr>
          <p:cNvSpPr>
            <a:spLocks noGrp="1"/>
          </p:cNvSpPr>
          <p:nvPr>
            <p:ph idx="1"/>
          </p:nvPr>
        </p:nvSpPr>
        <p:spPr>
          <a:xfrm>
            <a:off x="829812" y="836712"/>
            <a:ext cx="10532376" cy="5184576"/>
          </a:xfrm>
        </p:spPr>
        <p:txBody>
          <a:bodyPr>
            <a:normAutofit lnSpcReduction="10000"/>
          </a:bodyPr>
          <a:lstStyle/>
          <a:p>
            <a:pPr>
              <a:lnSpc>
                <a:spcPct val="150000"/>
              </a:lnSpc>
            </a:pPr>
            <a:r>
              <a:rPr lang="en-US" b="1" dirty="0">
                <a:latin typeface="Times New Roman" panose="02020603050405020304" pitchFamily="18" charset="0"/>
                <a:cs typeface="Times New Roman" panose="02020603050405020304" pitchFamily="18" charset="0"/>
              </a:rPr>
              <a:t>Vesicular Rocks – </a:t>
            </a:r>
            <a:r>
              <a:rPr lang="en-US" dirty="0">
                <a:latin typeface="Times New Roman" panose="02020603050405020304" pitchFamily="18" charset="0"/>
                <a:cs typeface="Times New Roman" panose="02020603050405020304" pitchFamily="18" charset="0"/>
              </a:rPr>
              <a:t>Molten magma cools on the surface. Steam of water is entrapped into rocks and forms vesicles.</a:t>
            </a:r>
          </a:p>
          <a:p>
            <a:pPr>
              <a:lnSpc>
                <a:spcPct val="150000"/>
              </a:lnSpc>
            </a:pPr>
            <a:r>
              <a:rPr lang="en-US" b="1" dirty="0">
                <a:latin typeface="Times New Roman" panose="02020603050405020304" pitchFamily="18" charset="0"/>
                <a:cs typeface="Times New Roman" panose="02020603050405020304" pitchFamily="18" charset="0"/>
              </a:rPr>
              <a:t>Based on the silica content, rocks are also classified as </a:t>
            </a:r>
          </a:p>
          <a:p>
            <a:pPr>
              <a:lnSpc>
                <a:spcPct val="150000"/>
              </a:lnSpc>
            </a:pPr>
            <a:r>
              <a:rPr lang="en-US" b="1" dirty="0">
                <a:latin typeface="Times New Roman" panose="02020603050405020304" pitchFamily="18" charset="0"/>
                <a:cs typeface="Times New Roman" panose="02020603050405020304" pitchFamily="18" charset="0"/>
              </a:rPr>
              <a:t>1. Acid Rocks : </a:t>
            </a:r>
            <a:r>
              <a:rPr lang="en-US" dirty="0">
                <a:latin typeface="Times New Roman" panose="02020603050405020304" pitchFamily="18" charset="0"/>
                <a:cs typeface="Times New Roman" panose="02020603050405020304" pitchFamily="18" charset="0"/>
              </a:rPr>
              <a:t>&gt; 65% SiO</a:t>
            </a:r>
            <a:r>
              <a:rPr lang="en-US" baseline="-25000" dirty="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(Granite and Rhyolite)</a:t>
            </a:r>
          </a:p>
          <a:p>
            <a:pPr>
              <a:lnSpc>
                <a:spcPct val="150000"/>
              </a:lnSpc>
            </a:pPr>
            <a:r>
              <a:rPr lang="en-US" b="1" dirty="0">
                <a:latin typeface="Times New Roman" panose="02020603050405020304" pitchFamily="18" charset="0"/>
                <a:cs typeface="Times New Roman" panose="02020603050405020304" pitchFamily="18" charset="0"/>
              </a:rPr>
              <a:t>2. Intermediate : </a:t>
            </a:r>
            <a:r>
              <a:rPr lang="en-US" dirty="0">
                <a:latin typeface="Times New Roman" panose="02020603050405020304" pitchFamily="18" charset="0"/>
                <a:cs typeface="Times New Roman" panose="02020603050405020304" pitchFamily="18" charset="0"/>
              </a:rPr>
              <a:t>56% - 65% SiO</a:t>
            </a:r>
            <a:r>
              <a:rPr lang="en-US" baseline="-25000" dirty="0">
                <a:latin typeface="Times New Roman" panose="02020603050405020304" pitchFamily="18" charset="0"/>
                <a:cs typeface="Times New Roman" panose="02020603050405020304" pitchFamily="18" charset="0"/>
              </a:rPr>
              <a:t>2            </a:t>
            </a:r>
          </a:p>
          <a:p>
            <a:pPr>
              <a:lnSpc>
                <a:spcPct val="150000"/>
              </a:lnSpc>
            </a:pPr>
            <a:r>
              <a:rPr lang="en-US" dirty="0">
                <a:latin typeface="Times New Roman" panose="02020603050405020304" pitchFamily="18" charset="0"/>
                <a:cs typeface="Times New Roman" panose="02020603050405020304" pitchFamily="18" charset="0"/>
              </a:rPr>
              <a:t>Sub acid rocks 60 to 65% SiO</a:t>
            </a:r>
            <a:r>
              <a:rPr lang="en-US" baseline="-25000" dirty="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(Syenite and Trachyte)</a:t>
            </a:r>
          </a:p>
          <a:p>
            <a:pPr>
              <a:lnSpc>
                <a:spcPct val="150000"/>
              </a:lnSpc>
            </a:pPr>
            <a:r>
              <a:rPr lang="en-US" dirty="0">
                <a:latin typeface="Times New Roman" panose="02020603050405020304" pitchFamily="18" charset="0"/>
                <a:cs typeface="Times New Roman" panose="02020603050405020304" pitchFamily="18" charset="0"/>
              </a:rPr>
              <a:t>Sub basic rocks 56 to 60% SiO</a:t>
            </a:r>
            <a:r>
              <a:rPr lang="en-US" baseline="-25000" dirty="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(Andesite and Diorite)</a:t>
            </a:r>
          </a:p>
          <a:p>
            <a:pPr>
              <a:lnSpc>
                <a:spcPct val="150000"/>
              </a:lnSpc>
            </a:pPr>
            <a:r>
              <a:rPr lang="en-US" b="1" dirty="0">
                <a:latin typeface="Times New Roman" panose="02020603050405020304" pitchFamily="18" charset="0"/>
                <a:cs typeface="Times New Roman" panose="02020603050405020304" pitchFamily="18" charset="0"/>
              </a:rPr>
              <a:t>3. Basic Rocks : 40 to 55% </a:t>
            </a:r>
            <a:r>
              <a:rPr lang="en-US" dirty="0">
                <a:latin typeface="Times New Roman" panose="02020603050405020304" pitchFamily="18" charset="0"/>
                <a:cs typeface="Times New Roman" panose="02020603050405020304" pitchFamily="18" charset="0"/>
              </a:rPr>
              <a:t>SiO</a:t>
            </a:r>
            <a:r>
              <a:rPr lang="en-US" baseline="-25000" dirty="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(Basalt and Gabbro)</a:t>
            </a:r>
            <a:endParaRPr lang="en-US" baseline="-25000" dirty="0">
              <a:latin typeface="Times New Roman" panose="02020603050405020304" pitchFamily="18" charset="0"/>
              <a:cs typeface="Times New Roman" panose="02020603050405020304" pitchFamily="18" charset="0"/>
            </a:endParaRPr>
          </a:p>
          <a:p>
            <a:pPr>
              <a:lnSpc>
                <a:spcPct val="150000"/>
              </a:lnSpc>
            </a:pPr>
            <a:endParaRPr lang="en-US" b="1"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778998867"/>
      </p:ext>
    </p:extLst>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28B5B-7568-B81F-AE61-B7517B7F76F9}"/>
              </a:ext>
            </a:extLst>
          </p:cNvPr>
          <p:cNvSpPr>
            <a:spLocks noGrp="1"/>
          </p:cNvSpPr>
          <p:nvPr>
            <p:ph idx="1"/>
          </p:nvPr>
        </p:nvSpPr>
        <p:spPr>
          <a:xfrm>
            <a:off x="1135824" y="1417320"/>
            <a:ext cx="9720073" cy="4023360"/>
          </a:xfrm>
        </p:spPr>
        <p:txBody>
          <a:bodyPr/>
          <a:lstStyle/>
          <a:p>
            <a:pPr>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The word Soil is derived from Latin word </a:t>
            </a:r>
            <a:r>
              <a:rPr lang="en-IN" b="1" dirty="0">
                <a:latin typeface="Times New Roman" panose="02020603050405020304" pitchFamily="18" charset="0"/>
                <a:cs typeface="Times New Roman" panose="02020603050405020304" pitchFamily="18" charset="0"/>
              </a:rPr>
              <a:t>Solum</a:t>
            </a:r>
            <a:r>
              <a:rPr lang="en-IN" dirty="0">
                <a:latin typeface="Times New Roman" panose="02020603050405020304" pitchFamily="18" charset="0"/>
                <a:cs typeface="Times New Roman" panose="02020603050405020304" pitchFamily="18" charset="0"/>
              </a:rPr>
              <a:t>, means </a:t>
            </a:r>
            <a:r>
              <a:rPr lang="en-IN" b="1" dirty="0">
                <a:latin typeface="Times New Roman" panose="02020603050405020304" pitchFamily="18" charset="0"/>
                <a:cs typeface="Times New Roman" panose="02020603050405020304" pitchFamily="18" charset="0"/>
              </a:rPr>
              <a:t>ground</a:t>
            </a:r>
            <a:r>
              <a:rPr lang="en-IN" dirty="0">
                <a:latin typeface="Times New Roman" panose="02020603050405020304" pitchFamily="18" charset="0"/>
                <a:cs typeface="Times New Roman" panose="02020603050405020304" pitchFamily="18" charset="0"/>
              </a:rPr>
              <a:t> or </a:t>
            </a:r>
            <a:r>
              <a:rPr lang="en-IN" b="1" dirty="0">
                <a:latin typeface="Times New Roman" panose="02020603050405020304" pitchFamily="18" charset="0"/>
                <a:cs typeface="Times New Roman" panose="02020603050405020304" pitchFamily="18" charset="0"/>
              </a:rPr>
              <a:t>floor</a:t>
            </a:r>
            <a:r>
              <a:rPr lang="en-IN" dirty="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Father of Soil Science and Founder of modern </a:t>
            </a:r>
            <a:r>
              <a:rPr lang="en-IN" dirty="0" err="1">
                <a:latin typeface="Times New Roman" panose="02020603050405020304" pitchFamily="18" charset="0"/>
                <a:cs typeface="Times New Roman" panose="02020603050405020304" pitchFamily="18" charset="0"/>
              </a:rPr>
              <a:t>Pedology</a:t>
            </a:r>
            <a:r>
              <a:rPr lang="en-IN" dirty="0">
                <a:latin typeface="Times New Roman" panose="02020603050405020304" pitchFamily="18" charset="0"/>
                <a:cs typeface="Times New Roman" panose="02020603050405020304" pitchFamily="18" charset="0"/>
              </a:rPr>
              <a:t> : </a:t>
            </a:r>
          </a:p>
          <a:p>
            <a:pPr marL="0" indent="0">
              <a:lnSpc>
                <a:spcPct val="150000"/>
              </a:lnSpc>
              <a:buNone/>
            </a:pPr>
            <a:r>
              <a:rPr lang="en-IN" dirty="0">
                <a:latin typeface="Times New Roman" panose="02020603050405020304" pitchFamily="18" charset="0"/>
                <a:cs typeface="Times New Roman" panose="02020603050405020304" pitchFamily="18" charset="0"/>
              </a:rPr>
              <a:t>     </a:t>
            </a:r>
            <a:r>
              <a:rPr lang="en-IN" b="1" dirty="0">
                <a:solidFill>
                  <a:srgbClr val="C00000"/>
                </a:solidFill>
                <a:latin typeface="Times New Roman" panose="02020603050405020304" pitchFamily="18" charset="0"/>
                <a:cs typeface="Times New Roman" panose="02020603050405020304" pitchFamily="18" charset="0"/>
              </a:rPr>
              <a:t>V.V. </a:t>
            </a:r>
            <a:r>
              <a:rPr lang="en-IN" b="1" dirty="0" err="1">
                <a:solidFill>
                  <a:srgbClr val="C00000"/>
                </a:solidFill>
                <a:latin typeface="Times New Roman" panose="02020603050405020304" pitchFamily="18" charset="0"/>
                <a:cs typeface="Times New Roman" panose="02020603050405020304" pitchFamily="18" charset="0"/>
              </a:rPr>
              <a:t>Dokuchaev</a:t>
            </a:r>
            <a:r>
              <a:rPr lang="en-IN" b="1" dirty="0">
                <a:solidFill>
                  <a:srgbClr val="C00000"/>
                </a:solidFill>
                <a:latin typeface="Times New Roman" panose="02020603050405020304" pitchFamily="18" charset="0"/>
                <a:cs typeface="Times New Roman" panose="02020603050405020304" pitchFamily="18" charset="0"/>
              </a:rPr>
              <a:t> (Vasily Vasilievich </a:t>
            </a:r>
            <a:r>
              <a:rPr lang="en-IN" b="1" dirty="0" err="1">
                <a:solidFill>
                  <a:srgbClr val="C00000"/>
                </a:solidFill>
                <a:latin typeface="Times New Roman" panose="02020603050405020304" pitchFamily="18" charset="0"/>
                <a:cs typeface="Times New Roman" panose="02020603050405020304" pitchFamily="18" charset="0"/>
              </a:rPr>
              <a:t>Dokuchaev</a:t>
            </a:r>
            <a:r>
              <a:rPr lang="en-IN" b="1" dirty="0">
                <a:solidFill>
                  <a:srgbClr val="C00000"/>
                </a:solidFill>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 Father of Indian Soil Science : </a:t>
            </a:r>
            <a:r>
              <a:rPr lang="en-IN" b="1" dirty="0">
                <a:solidFill>
                  <a:srgbClr val="C00000"/>
                </a:solidFill>
                <a:latin typeface="Times New Roman" panose="02020603050405020304" pitchFamily="18" charset="0"/>
                <a:cs typeface="Times New Roman" panose="02020603050405020304" pitchFamily="18" charset="0"/>
              </a:rPr>
              <a:t>Leather</a:t>
            </a:r>
          </a:p>
          <a:p>
            <a:endParaRPr lang="en-IN" dirty="0"/>
          </a:p>
        </p:txBody>
      </p:sp>
      <p:sp>
        <p:nvSpPr>
          <p:cNvPr id="5" name="TextBox 4">
            <a:extLst>
              <a:ext uri="{FF2B5EF4-FFF2-40B4-BE49-F238E27FC236}">
                <a16:creationId xmlns:a16="http://schemas.microsoft.com/office/drawing/2014/main" id="{951E98A5-0B77-60EE-EE35-DF07D47567C2}"/>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Introduction of Soil Science</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3633943899"/>
      </p:ext>
    </p:extLst>
  </p:cSld>
  <p:clrMapOvr>
    <a:masterClrMapping/>
  </p:clrMapOvr>
  <p:transition spd="slow">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84FBB1-9393-5C71-98C6-F3F161DECEB6}"/>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Types and Examples of Igneous Rocks</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pic>
        <p:nvPicPr>
          <p:cNvPr id="2052" name="Picture 4" descr="Igneous Rocks">
            <a:extLst>
              <a:ext uri="{FF2B5EF4-FFF2-40B4-BE49-F238E27FC236}">
                <a16:creationId xmlns:a16="http://schemas.microsoft.com/office/drawing/2014/main" id="{7C316BCE-DA36-BD9A-7F16-368B14524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812" y="1318456"/>
            <a:ext cx="10532376" cy="5206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886573"/>
      </p:ext>
    </p:extLst>
  </p:cSld>
  <p:clrMapOvr>
    <a:masterClrMapping/>
  </p:clrMapOvr>
  <p:transition spd="slow">
    <p:split orient="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EA288-84D3-FECC-1610-D803AD83D197}"/>
              </a:ext>
            </a:extLst>
          </p:cNvPr>
          <p:cNvSpPr>
            <a:spLocks noGrp="1"/>
          </p:cNvSpPr>
          <p:nvPr>
            <p:ph idx="1"/>
          </p:nvPr>
        </p:nvSpPr>
        <p:spPr>
          <a:xfrm>
            <a:off x="598713" y="1196752"/>
            <a:ext cx="11593287" cy="5328592"/>
          </a:xfrm>
        </p:spPr>
        <p:txBody>
          <a:bodyPr/>
          <a:lstStyle/>
          <a:p>
            <a:r>
              <a:rPr lang="en-IN" b="1" dirty="0">
                <a:latin typeface="Times New Roman" panose="02020603050405020304" pitchFamily="18" charset="0"/>
                <a:cs typeface="Times New Roman" panose="02020603050405020304" pitchFamily="18" charset="0"/>
              </a:rPr>
              <a:t>2. Sedimentary Rocks:</a:t>
            </a:r>
          </a:p>
          <a:p>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Formed from sediments showing different stages of formation</a:t>
            </a:r>
          </a:p>
          <a:p>
            <a:r>
              <a:rPr lang="en-IN" dirty="0">
                <a:latin typeface="Times New Roman" panose="02020603050405020304" pitchFamily="18" charset="0"/>
                <a:cs typeface="Times New Roman" panose="02020603050405020304" pitchFamily="18" charset="0"/>
              </a:rPr>
              <a:t>    (a) Weathering: Physical, chemical, and biological weathering of primary rocks give rise </a:t>
            </a:r>
          </a:p>
          <a:p>
            <a:r>
              <a:rPr lang="en-IN" dirty="0">
                <a:latin typeface="Times New Roman" panose="02020603050405020304" pitchFamily="18" charset="0"/>
                <a:cs typeface="Times New Roman" panose="02020603050405020304" pitchFamily="18" charset="0"/>
              </a:rPr>
              <a:t>                              to quartz, secondary minerals and soluble substances (Ca, Mg, Fe and  </a:t>
            </a:r>
          </a:p>
          <a:p>
            <a:r>
              <a:rPr lang="en-IN" dirty="0">
                <a:latin typeface="Times New Roman" panose="02020603050405020304" pitchFamily="18" charset="0"/>
                <a:cs typeface="Times New Roman" panose="02020603050405020304" pitchFamily="18" charset="0"/>
              </a:rPr>
              <a:t>                              salts).</a:t>
            </a:r>
          </a:p>
          <a:p>
            <a:r>
              <a:rPr lang="en-IN" dirty="0">
                <a:latin typeface="Times New Roman" panose="02020603050405020304" pitchFamily="18" charset="0"/>
                <a:cs typeface="Times New Roman" panose="02020603050405020304" pitchFamily="18" charset="0"/>
              </a:rPr>
              <a:t>    (b) Transportation: Transportation of weathered material by water, wind, glaciers and runoff.</a:t>
            </a:r>
          </a:p>
          <a:p>
            <a:r>
              <a:rPr lang="en-IN" dirty="0">
                <a:latin typeface="Times New Roman" panose="02020603050405020304" pitchFamily="18" charset="0"/>
                <a:cs typeface="Times New Roman" panose="02020603050405020304" pitchFamily="18" charset="0"/>
              </a:rPr>
              <a:t>    (c) Deposition or sedimentation: Transported sediments settled to form graded bedding. </a:t>
            </a:r>
          </a:p>
          <a:p>
            <a:r>
              <a:rPr lang="en-IN" dirty="0">
                <a:latin typeface="Times New Roman" panose="02020603050405020304" pitchFamily="18" charset="0"/>
                <a:cs typeface="Times New Roman" panose="02020603050405020304" pitchFamily="18" charset="0"/>
              </a:rPr>
              <a:t>    (d) Diagenesis: Transformation of unconsolidated sediments to hard rock with compaction </a:t>
            </a:r>
          </a:p>
          <a:p>
            <a:r>
              <a:rPr lang="en-IN" dirty="0">
                <a:latin typeface="Times New Roman" panose="02020603050405020304" pitchFamily="18" charset="0"/>
                <a:cs typeface="Times New Roman" panose="02020603050405020304" pitchFamily="18" charset="0"/>
              </a:rPr>
              <a:t>                              and cementing process.</a:t>
            </a:r>
          </a:p>
          <a:p>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94B63B6-AFAA-30B7-C871-E71B255E8020}"/>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2. Sedimentary Rocks </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520957563"/>
      </p:ext>
    </p:extLst>
  </p:cSld>
  <p:clrMapOvr>
    <a:masterClrMapping/>
  </p:clrMapOvr>
  <p:transition spd="slow">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12C80-6283-69D2-8903-60FAE2BCAA10}"/>
              </a:ext>
            </a:extLst>
          </p:cNvPr>
          <p:cNvSpPr>
            <a:spLocks noGrp="1"/>
          </p:cNvSpPr>
          <p:nvPr>
            <p:ph idx="1"/>
          </p:nvPr>
        </p:nvSpPr>
        <p:spPr>
          <a:xfrm>
            <a:off x="911424" y="874988"/>
            <a:ext cx="10873208" cy="5108024"/>
          </a:xfrm>
        </p:spPr>
        <p:txBody>
          <a:bodyPr/>
          <a:lstStyle/>
          <a:p>
            <a:pPr algn="l"/>
            <a:r>
              <a:rPr lang="en-US" sz="1800" b="1" i="0" u="none" strike="noStrike" baseline="0" dirty="0">
                <a:solidFill>
                  <a:srgbClr val="CD00FF"/>
                </a:solidFill>
                <a:latin typeface="Verdana,Bold"/>
              </a:rPr>
              <a:t>Based on the origin, the sedimentary rocks are classified as</a:t>
            </a:r>
          </a:p>
          <a:p>
            <a:pPr algn="l"/>
            <a:r>
              <a:rPr lang="en-IN" sz="1800" b="0" i="0" u="none" strike="noStrike" baseline="0" dirty="0">
                <a:solidFill>
                  <a:srgbClr val="000000"/>
                </a:solidFill>
                <a:latin typeface="Verdana" panose="020B0604030504040204" pitchFamily="34" charset="0"/>
              </a:rPr>
              <a:t>1. Residual : Laterite</a:t>
            </a:r>
          </a:p>
          <a:p>
            <a:pPr algn="l"/>
            <a:r>
              <a:rPr lang="en-IN" sz="1800" b="0" i="0" u="none" strike="noStrike" baseline="0" dirty="0">
                <a:solidFill>
                  <a:srgbClr val="000000"/>
                </a:solidFill>
                <a:latin typeface="Verdana" panose="020B0604030504040204" pitchFamily="34" charset="0"/>
              </a:rPr>
              <a:t>2. Transported</a:t>
            </a:r>
          </a:p>
          <a:p>
            <a:pPr algn="l"/>
            <a:r>
              <a:rPr lang="en-US" sz="1800" b="0" i="0" u="none" strike="noStrike" baseline="0" dirty="0">
                <a:solidFill>
                  <a:srgbClr val="000000"/>
                </a:solidFill>
                <a:latin typeface="Verdana" panose="020B0604030504040204" pitchFamily="34" charset="0"/>
              </a:rPr>
              <a:t>a. Deposited as solids in suspension : Sandstone, shale</a:t>
            </a:r>
          </a:p>
          <a:p>
            <a:pPr algn="l"/>
            <a:r>
              <a:rPr lang="en-US" sz="1800" b="0" i="0" u="none" strike="noStrike" baseline="0" dirty="0">
                <a:solidFill>
                  <a:srgbClr val="000000"/>
                </a:solidFill>
                <a:latin typeface="Verdana" panose="020B0604030504040204" pitchFamily="34" charset="0"/>
              </a:rPr>
              <a:t>b. Deposited by chemical precipitation : Limestone, ironstone</a:t>
            </a:r>
          </a:p>
          <a:p>
            <a:pPr algn="l"/>
            <a:r>
              <a:rPr lang="en-US" sz="1800" b="0" i="0" u="none" strike="noStrike" baseline="0" dirty="0">
                <a:solidFill>
                  <a:srgbClr val="000000"/>
                </a:solidFill>
                <a:latin typeface="Verdana" panose="020B0604030504040204" pitchFamily="34" charset="0"/>
              </a:rPr>
              <a:t>c. Deposited through agency of organic matter: Peat, Phosphatic deposits</a:t>
            </a:r>
          </a:p>
          <a:p>
            <a:pPr algn="l"/>
            <a:endParaRPr lang="en-US" sz="1800" b="0" i="0" u="none" strike="noStrike" baseline="0" dirty="0">
              <a:solidFill>
                <a:srgbClr val="000000"/>
              </a:solidFill>
              <a:latin typeface="Verdana" panose="020B0604030504040204" pitchFamily="34" charset="0"/>
            </a:endParaRPr>
          </a:p>
          <a:p>
            <a:pPr algn="l"/>
            <a:r>
              <a:rPr lang="en-US" sz="1800" b="1" i="0" u="none" strike="noStrike" baseline="0" dirty="0">
                <a:solidFill>
                  <a:srgbClr val="CD00FF"/>
                </a:solidFill>
                <a:latin typeface="Verdana,Bold"/>
              </a:rPr>
              <a:t>Based on the grain size, sedimentary rocks are classified as</a:t>
            </a:r>
          </a:p>
          <a:p>
            <a:pPr algn="l"/>
            <a:r>
              <a:rPr lang="en-US" sz="1800" b="0" i="0" u="none" strike="noStrike" baseline="0" dirty="0">
                <a:solidFill>
                  <a:srgbClr val="000000"/>
                </a:solidFill>
                <a:latin typeface="Verdana" panose="020B0604030504040204" pitchFamily="34" charset="0"/>
              </a:rPr>
              <a:t>1. Rocks with boulder pebbles sized minerals (</a:t>
            </a:r>
            <a:r>
              <a:rPr lang="en-US" sz="1800" b="0" i="0" u="none" strike="noStrike" baseline="0" dirty="0" err="1">
                <a:solidFill>
                  <a:srgbClr val="000000"/>
                </a:solidFill>
                <a:latin typeface="Verdana" panose="020B0604030504040204" pitchFamily="34" charset="0"/>
              </a:rPr>
              <a:t>Rudaceous</a:t>
            </a:r>
            <a:r>
              <a:rPr lang="en-US" sz="1800" b="0" i="0" u="none" strike="noStrike" baseline="0" dirty="0">
                <a:solidFill>
                  <a:srgbClr val="000000"/>
                </a:solidFill>
                <a:latin typeface="Verdana" panose="020B0604030504040204" pitchFamily="34" charset="0"/>
              </a:rPr>
              <a:t>) : Conglomerate</a:t>
            </a:r>
          </a:p>
          <a:p>
            <a:pPr algn="l"/>
            <a:r>
              <a:rPr lang="en-US" sz="1800" b="0" i="0" u="none" strike="noStrike" baseline="0" dirty="0">
                <a:solidFill>
                  <a:srgbClr val="000000"/>
                </a:solidFill>
                <a:latin typeface="Verdana" panose="020B0604030504040204" pitchFamily="34" charset="0"/>
              </a:rPr>
              <a:t>2. Rocks with sand size particles (Arenaceous) : Sandstone</a:t>
            </a:r>
          </a:p>
          <a:p>
            <a:pPr algn="l"/>
            <a:r>
              <a:rPr lang="en-US" sz="1800" b="0" i="0" u="none" strike="noStrike" baseline="0" dirty="0">
                <a:solidFill>
                  <a:srgbClr val="000000"/>
                </a:solidFill>
                <a:latin typeface="Verdana" panose="020B0604030504040204" pitchFamily="34" charset="0"/>
              </a:rPr>
              <a:t>3. Rocks with silt size particles (silt rocks) : Siltstone</a:t>
            </a:r>
          </a:p>
          <a:p>
            <a:pPr algn="l"/>
            <a:r>
              <a:rPr lang="en-US" sz="1800" b="0" i="0" u="none" strike="noStrike" baseline="0" dirty="0">
                <a:solidFill>
                  <a:srgbClr val="000000"/>
                </a:solidFill>
                <a:latin typeface="Verdana" panose="020B0604030504040204" pitchFamily="34" charset="0"/>
              </a:rPr>
              <a:t>4. Rocks with clay size particles (Argillaceous) : Shale</a:t>
            </a:r>
            <a:endParaRPr lang="en-IN" dirty="0"/>
          </a:p>
        </p:txBody>
      </p:sp>
    </p:spTree>
    <p:extLst>
      <p:ext uri="{BB962C8B-B14F-4D97-AF65-F5344CB8AC3E}">
        <p14:creationId xmlns:p14="http://schemas.microsoft.com/office/powerpoint/2010/main" val="1507929490"/>
      </p:ext>
    </p:extLst>
  </p:cSld>
  <p:clrMapOvr>
    <a:masterClrMapping/>
  </p:clrMapOvr>
  <p:transition spd="slow">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0CBB41-4560-1642-EAC8-605F9D342B78}"/>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Examples of Sedimentary Rocks  </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
        <p:nvSpPr>
          <p:cNvPr id="6" name="AutoShape 4" descr="Sedimentary-Rocks">
            <a:extLst>
              <a:ext uri="{FF2B5EF4-FFF2-40B4-BE49-F238E27FC236}">
                <a16:creationId xmlns:a16="http://schemas.microsoft.com/office/drawing/2014/main" id="{7E05A799-8444-B259-07A7-9B411BFA04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30" name="Picture 6" descr="Sedimentary Rocks">
            <a:extLst>
              <a:ext uri="{FF2B5EF4-FFF2-40B4-BE49-F238E27FC236}">
                <a16:creationId xmlns:a16="http://schemas.microsoft.com/office/drawing/2014/main" id="{004FA314-98EA-C56B-5923-3C75BF23D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1340768"/>
            <a:ext cx="10225136"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713009"/>
      </p:ext>
    </p:extLst>
  </p:cSld>
  <p:clrMapOvr>
    <a:masterClrMapping/>
  </p:clrMapOvr>
  <p:transition spd="slow">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4B9802-100F-A19E-6F1F-80219BC95C33}"/>
              </a:ext>
            </a:extLst>
          </p:cNvPr>
          <p:cNvSpPr>
            <a:spLocks noGrp="1"/>
          </p:cNvSpPr>
          <p:nvPr>
            <p:ph idx="1"/>
          </p:nvPr>
        </p:nvSpPr>
        <p:spPr>
          <a:xfrm>
            <a:off x="829812" y="1412776"/>
            <a:ext cx="10882812" cy="1080120"/>
          </a:xfrm>
        </p:spPr>
        <p:txBody>
          <a:bodyPr>
            <a:normAutofit fontScale="92500"/>
          </a:bodyPr>
          <a:lstStyle/>
          <a:p>
            <a:pPr>
              <a:lnSpc>
                <a:spcPct val="150000"/>
              </a:lnSpc>
            </a:pPr>
            <a:r>
              <a:rPr lang="en-US" b="0" i="0" dirty="0">
                <a:solidFill>
                  <a:srgbClr val="001D35"/>
                </a:solidFill>
                <a:effectLst/>
                <a:latin typeface="Times New Roman" panose="02020603050405020304" pitchFamily="18" charset="0"/>
                <a:cs typeface="Times New Roman" panose="02020603050405020304" pitchFamily="18" charset="0"/>
              </a:rPr>
              <a:t>Metamorphic rock is a rock that has been changed from its original form due to high heat, pressure, or both. The word "metamorphic" comes from Greek words meaning "change of shape". </a:t>
            </a: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BA84776-25FE-8F91-08F7-92D8B2BAD173}"/>
              </a:ext>
            </a:extLst>
          </p:cNvPr>
          <p:cNvSpPr txBox="1"/>
          <p:nvPr/>
        </p:nvSpPr>
        <p:spPr>
          <a:xfrm>
            <a:off x="829812" y="332656"/>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3. Metamorphic Rocks </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pic>
        <p:nvPicPr>
          <p:cNvPr id="5" name="Picture 2">
            <a:extLst>
              <a:ext uri="{FF2B5EF4-FFF2-40B4-BE49-F238E27FC236}">
                <a16:creationId xmlns:a16="http://schemas.microsoft.com/office/drawing/2014/main" id="{E63C3E6B-4459-C408-786C-D35ADF9566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2492896"/>
            <a:ext cx="5832648" cy="406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300086"/>
      </p:ext>
    </p:extLst>
  </p:cSld>
  <p:clrMapOvr>
    <a:masterClrMapping/>
  </p:clrMapOvr>
  <p:transition spd="slow">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8878D2-614E-F62B-6B18-0BAE6B22FD77}"/>
              </a:ext>
            </a:extLst>
          </p:cNvPr>
          <p:cNvSpPr>
            <a:spLocks noGrp="1"/>
          </p:cNvSpPr>
          <p:nvPr>
            <p:ph idx="1"/>
          </p:nvPr>
        </p:nvSpPr>
        <p:spPr>
          <a:xfrm>
            <a:off x="1127448" y="908720"/>
            <a:ext cx="10225136" cy="4023360"/>
          </a:xfrm>
        </p:spPr>
        <p:txBody>
          <a:bodyPr/>
          <a:lstStyle/>
          <a:p>
            <a:pPr marL="0" indent="0" algn="l">
              <a:lnSpc>
                <a:spcPct val="150000"/>
              </a:lnSpc>
              <a:buNone/>
            </a:pPr>
            <a:r>
              <a:rPr lang="en-US" sz="1800" b="0" i="0" u="none" strike="noStrike" baseline="0" dirty="0">
                <a:latin typeface="Verdana" panose="020B0604030504040204" pitchFamily="34" charset="0"/>
              </a:rPr>
              <a:t> The changes due to water is called </a:t>
            </a:r>
            <a:r>
              <a:rPr lang="en-US" sz="1800" b="1" i="0" u="none" strike="noStrike" baseline="0" dirty="0">
                <a:latin typeface="Verdana,Bold"/>
              </a:rPr>
              <a:t>hydro metamorphosis </a:t>
            </a:r>
            <a:r>
              <a:rPr lang="en-US" sz="1800" b="0" i="0" u="none" strike="noStrike" baseline="0" dirty="0">
                <a:latin typeface="Verdana" panose="020B0604030504040204" pitchFamily="34" charset="0"/>
              </a:rPr>
              <a:t>and due to</a:t>
            </a:r>
          </a:p>
          <a:p>
            <a:pPr algn="l">
              <a:lnSpc>
                <a:spcPct val="150000"/>
              </a:lnSpc>
            </a:pPr>
            <a:r>
              <a:rPr lang="en-US" sz="1800" b="0" i="0" u="none" strike="noStrike" baseline="0" dirty="0">
                <a:latin typeface="Verdana" panose="020B0604030504040204" pitchFamily="34" charset="0"/>
              </a:rPr>
              <a:t>pressure is called </a:t>
            </a:r>
            <a:r>
              <a:rPr lang="en-US" sz="1800" b="1" i="0" u="none" strike="noStrike" baseline="0" dirty="0">
                <a:latin typeface="Verdana,Bold"/>
              </a:rPr>
              <a:t>dynamo metamorphosis</a:t>
            </a:r>
          </a:p>
          <a:p>
            <a:pPr algn="l">
              <a:lnSpc>
                <a:spcPct val="150000"/>
              </a:lnSpc>
            </a:pPr>
            <a:r>
              <a:rPr lang="en-IN" sz="1800" b="0" i="0" u="none" strike="noStrike" baseline="0" dirty="0">
                <a:latin typeface="Verdana" panose="020B0604030504040204" pitchFamily="34" charset="0"/>
              </a:rPr>
              <a:t>Sand stone : </a:t>
            </a:r>
            <a:r>
              <a:rPr lang="en-IN" sz="1800" b="0" i="0" u="none" strike="noStrike" baseline="0" dirty="0" err="1">
                <a:latin typeface="Verdana" panose="020B0604030504040204" pitchFamily="34" charset="0"/>
              </a:rPr>
              <a:t>Quartizite</a:t>
            </a:r>
            <a:endParaRPr lang="en-IN" sz="1800" b="0" i="0" u="none" strike="noStrike" baseline="0" dirty="0">
              <a:latin typeface="Verdana" panose="020B0604030504040204" pitchFamily="34" charset="0"/>
            </a:endParaRPr>
          </a:p>
          <a:p>
            <a:pPr algn="l">
              <a:lnSpc>
                <a:spcPct val="150000"/>
              </a:lnSpc>
            </a:pPr>
            <a:r>
              <a:rPr lang="en-IN" sz="1800" b="0" i="0" u="none" strike="noStrike" baseline="0" dirty="0">
                <a:latin typeface="Verdana" panose="020B0604030504040204" pitchFamily="34" charset="0"/>
              </a:rPr>
              <a:t>Shale : Slate/mica, schist</a:t>
            </a:r>
          </a:p>
          <a:p>
            <a:pPr algn="l">
              <a:lnSpc>
                <a:spcPct val="150000"/>
              </a:lnSpc>
            </a:pPr>
            <a:r>
              <a:rPr lang="en-IN" sz="1800" b="0" i="0" u="none" strike="noStrike" baseline="0" dirty="0">
                <a:latin typeface="Verdana" panose="020B0604030504040204" pitchFamily="34" charset="0"/>
              </a:rPr>
              <a:t>Lime stone : Marble</a:t>
            </a:r>
          </a:p>
          <a:p>
            <a:pPr algn="l">
              <a:lnSpc>
                <a:spcPct val="150000"/>
              </a:lnSpc>
            </a:pPr>
            <a:r>
              <a:rPr lang="en-IN" sz="1800" b="0" i="0" u="none" strike="noStrike" baseline="0" dirty="0">
                <a:latin typeface="Verdana" panose="020B0604030504040204" pitchFamily="34" charset="0"/>
              </a:rPr>
              <a:t>Granite : granite gneiss</a:t>
            </a:r>
          </a:p>
          <a:p>
            <a:pPr algn="l">
              <a:lnSpc>
                <a:spcPct val="150000"/>
              </a:lnSpc>
            </a:pPr>
            <a:r>
              <a:rPr lang="en-IN" sz="1800" b="0" i="0" u="none" strike="noStrike" baseline="0" dirty="0">
                <a:latin typeface="Verdana" panose="020B0604030504040204" pitchFamily="34" charset="0"/>
              </a:rPr>
              <a:t>Dolerite : Hornblende gneiss</a:t>
            </a:r>
            <a:endParaRPr lang="en-IN" dirty="0"/>
          </a:p>
        </p:txBody>
      </p:sp>
    </p:spTree>
    <p:extLst>
      <p:ext uri="{BB962C8B-B14F-4D97-AF65-F5344CB8AC3E}">
        <p14:creationId xmlns:p14="http://schemas.microsoft.com/office/powerpoint/2010/main" val="3846360729"/>
      </p:ext>
    </p:extLst>
  </p:cSld>
  <p:clrMapOvr>
    <a:masterClrMapping/>
  </p:clrMapOvr>
  <p:transition spd="slow">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B9F308-1238-36B6-6E1A-8932852E8F49}"/>
              </a:ext>
            </a:extLst>
          </p:cNvPr>
          <p:cNvSpPr txBox="1"/>
          <p:nvPr/>
        </p:nvSpPr>
        <p:spPr>
          <a:xfrm>
            <a:off x="695400" y="220201"/>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Minerals</a:t>
            </a:r>
          </a:p>
        </p:txBody>
      </p:sp>
      <p:sp>
        <p:nvSpPr>
          <p:cNvPr id="6" name="TextBox 5">
            <a:extLst>
              <a:ext uri="{FF2B5EF4-FFF2-40B4-BE49-F238E27FC236}">
                <a16:creationId xmlns:a16="http://schemas.microsoft.com/office/drawing/2014/main" id="{4B81C5F1-81EE-FA9B-1C0A-DB0F08550E87}"/>
              </a:ext>
            </a:extLst>
          </p:cNvPr>
          <p:cNvSpPr txBox="1"/>
          <p:nvPr/>
        </p:nvSpPr>
        <p:spPr>
          <a:xfrm>
            <a:off x="1199456" y="1268760"/>
            <a:ext cx="9793087" cy="5530809"/>
          </a:xfrm>
          <a:prstGeom prst="rect">
            <a:avLst/>
          </a:prstGeom>
          <a:noFill/>
        </p:spPr>
        <p:txBody>
          <a:bodyPr wrap="square">
            <a:spAutoFit/>
          </a:bodyPr>
          <a:lstStyle/>
          <a:p>
            <a:pPr marL="452438" indent="-452438" algn="just">
              <a:lnSpc>
                <a:spcPct val="150000"/>
              </a:lnSpc>
              <a:buFont typeface="Wingdings" panose="05000000000000000000" pitchFamily="2" charset="2"/>
              <a:buChar char="v"/>
              <a:tabLst>
                <a:tab pos="452438" algn="l"/>
              </a:tabLst>
            </a:pPr>
            <a:r>
              <a:rPr lang="en-US" sz="2200" b="0" i="0" u="none" strike="noStrike" baseline="0" dirty="0">
                <a:latin typeface="Times New Roman" panose="02020603050405020304" pitchFamily="18" charset="0"/>
                <a:cs typeface="Times New Roman" panose="02020603050405020304" pitchFamily="18" charset="0"/>
              </a:rPr>
              <a:t>The minerals may be defined as naturally occurring, homogeneous element or inorganic compound having definite chemical composition. (Minerals are naturally occurring solids with a definite chemical composition and crystal structure. “Solid substances composed of atoms having an orderly and regular </a:t>
            </a:r>
            <a:r>
              <a:rPr lang="en-IN" sz="2200" b="0" i="0" u="none" strike="noStrike" baseline="0" dirty="0">
                <a:latin typeface="Times New Roman" panose="02020603050405020304" pitchFamily="18" charset="0"/>
                <a:cs typeface="Times New Roman" panose="02020603050405020304" pitchFamily="18" charset="0"/>
              </a:rPr>
              <a:t>arrangement”</a:t>
            </a:r>
            <a:r>
              <a:rPr lang="en-US" sz="22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algn="just">
              <a:lnSpc>
                <a:spcPct val="150000"/>
              </a:lnSpc>
            </a:pPr>
            <a:r>
              <a:rPr lang="en-US" sz="2000" b="1" i="0" u="none" strike="noStrike" baseline="0" dirty="0">
                <a:latin typeface="Times New Roman" panose="02020603050405020304" pitchFamily="18" charset="0"/>
                <a:cs typeface="Times New Roman" panose="02020603050405020304" pitchFamily="18" charset="0"/>
              </a:rPr>
              <a:t>Classification of Minerals </a:t>
            </a:r>
          </a:p>
          <a:p>
            <a:pPr marL="531813" indent="-531813" algn="just">
              <a:lnSpc>
                <a:spcPct val="150000"/>
              </a:lnSpc>
              <a:buAutoNum type="arabicPeriod"/>
              <a:tabLst>
                <a:tab pos="531813" algn="l"/>
              </a:tabLst>
            </a:pPr>
            <a:r>
              <a:rPr lang="en-US" sz="2200" b="1" i="0" u="none" strike="noStrike" baseline="0" dirty="0">
                <a:latin typeface="Times New Roman" panose="02020603050405020304" pitchFamily="18" charset="0"/>
                <a:cs typeface="Times New Roman" panose="02020603050405020304" pitchFamily="18" charset="0"/>
              </a:rPr>
              <a:t>Primary minerals: </a:t>
            </a:r>
            <a:r>
              <a:rPr lang="en-US" sz="2200" b="0" i="0" u="none" strike="noStrike" baseline="0" dirty="0">
                <a:latin typeface="Times New Roman" panose="02020603050405020304" pitchFamily="18" charset="0"/>
                <a:cs typeface="Times New Roman" panose="02020603050405020304" pitchFamily="18" charset="0"/>
              </a:rPr>
              <a:t>The original component of rock is known as </a:t>
            </a:r>
            <a:r>
              <a:rPr lang="en-US" sz="2200" b="1" i="0" u="none" strike="noStrike" baseline="0" dirty="0">
                <a:latin typeface="Times New Roman" panose="02020603050405020304" pitchFamily="18" charset="0"/>
                <a:cs typeface="Times New Roman" panose="02020603050405020304" pitchFamily="18" charset="0"/>
              </a:rPr>
              <a:t>primary mineral</a:t>
            </a:r>
            <a:r>
              <a:rPr lang="en-US" sz="2200" b="0" i="0" u="none" strike="noStrike" baseline="0" dirty="0">
                <a:latin typeface="Times New Roman" panose="02020603050405020304" pitchFamily="18" charset="0"/>
                <a:cs typeface="Times New Roman" panose="02020603050405020304" pitchFamily="18" charset="0"/>
              </a:rPr>
              <a:t>. e.g. : </a:t>
            </a:r>
            <a:r>
              <a:rPr lang="en-IN" sz="2200" b="0" i="0" u="none" strike="noStrike" baseline="0" dirty="0">
                <a:latin typeface="Times New Roman" panose="02020603050405020304" pitchFamily="18" charset="0"/>
                <a:cs typeface="Times New Roman" panose="02020603050405020304" pitchFamily="18" charset="0"/>
              </a:rPr>
              <a:t>feldspar, mica etc.</a:t>
            </a:r>
          </a:p>
          <a:p>
            <a:pPr marL="531813" indent="-531813" algn="just">
              <a:lnSpc>
                <a:spcPct val="150000"/>
              </a:lnSpc>
              <a:buAutoNum type="arabicPeriod"/>
              <a:tabLst>
                <a:tab pos="531813" algn="l"/>
              </a:tabLst>
            </a:pPr>
            <a:r>
              <a:rPr lang="en-IN" sz="2200" b="1" dirty="0">
                <a:latin typeface="Times New Roman" panose="02020603050405020304" pitchFamily="18" charset="0"/>
                <a:cs typeface="Times New Roman" panose="02020603050405020304" pitchFamily="18" charset="0"/>
              </a:rPr>
              <a:t>S</a:t>
            </a:r>
            <a:r>
              <a:rPr lang="en-IN" sz="2200" b="1" i="0" u="none" strike="noStrike" baseline="0" dirty="0">
                <a:latin typeface="Times New Roman" panose="02020603050405020304" pitchFamily="18" charset="0"/>
                <a:cs typeface="Times New Roman" panose="02020603050405020304" pitchFamily="18" charset="0"/>
              </a:rPr>
              <a:t>econdary minerals: </a:t>
            </a:r>
            <a:r>
              <a:rPr lang="en-US" sz="2200" b="0" i="0" u="none" strike="noStrike" baseline="0" dirty="0">
                <a:latin typeface="Times New Roman" panose="02020603050405020304" pitchFamily="18" charset="0"/>
                <a:cs typeface="Times New Roman" panose="02020603050405020304" pitchFamily="18" charset="0"/>
              </a:rPr>
              <a:t>Minerals that are formed from changes in primary minerals are called </a:t>
            </a:r>
            <a:r>
              <a:rPr lang="en-US" sz="2200" b="1" i="0" u="none" strike="noStrike" baseline="0" dirty="0">
                <a:latin typeface="Times New Roman" panose="02020603050405020304" pitchFamily="18" charset="0"/>
                <a:cs typeface="Times New Roman" panose="02020603050405020304" pitchFamily="18" charset="0"/>
              </a:rPr>
              <a:t>secondary minerals. </a:t>
            </a:r>
            <a:r>
              <a:rPr lang="en-US" sz="2200" b="1" dirty="0">
                <a:latin typeface="Times New Roman" panose="02020603050405020304" pitchFamily="18" charset="0"/>
                <a:cs typeface="Times New Roman" panose="02020603050405020304" pitchFamily="18" charset="0"/>
              </a:rPr>
              <a:t>e</a:t>
            </a:r>
            <a:r>
              <a:rPr lang="en-US" sz="2200" b="1" i="0" u="none" strike="noStrike" baseline="0" dirty="0">
                <a:latin typeface="Times New Roman" panose="02020603050405020304" pitchFamily="18" charset="0"/>
                <a:cs typeface="Times New Roman" panose="02020603050405020304" pitchFamily="18" charset="0"/>
              </a:rPr>
              <a:t>.g. : </a:t>
            </a:r>
            <a:r>
              <a:rPr lang="en-US" sz="2200" b="0" i="0" u="none" strike="noStrike" baseline="0" dirty="0">
                <a:latin typeface="Times New Roman" panose="02020603050405020304" pitchFamily="18" charset="0"/>
                <a:cs typeface="Times New Roman" panose="02020603050405020304" pitchFamily="18" charset="0"/>
              </a:rPr>
              <a:t>clay minerals</a:t>
            </a:r>
            <a:r>
              <a:rPr lang="en-IN" sz="2200" b="1" i="0" u="none" strike="noStrike" baseline="0" dirty="0">
                <a:latin typeface="Times New Roman" panose="02020603050405020304" pitchFamily="18" charset="0"/>
                <a:cs typeface="Times New Roman" panose="02020603050405020304" pitchFamily="18" charset="0"/>
              </a:rPr>
              <a:t>  </a:t>
            </a:r>
            <a:endParaRPr lang="en-US" sz="2200" b="0" i="0" u="none" strike="noStrike" baseline="0" dirty="0">
              <a:latin typeface="Times New Roman" panose="02020603050405020304" pitchFamily="18" charset="0"/>
              <a:cs typeface="Times New Roman" panose="02020603050405020304" pitchFamily="18" charset="0"/>
            </a:endParaRPr>
          </a:p>
          <a:p>
            <a:pPr algn="l">
              <a:lnSpc>
                <a:spcPct val="150000"/>
              </a:lnSpc>
              <a:tabLst>
                <a:tab pos="452438" algn="l"/>
              </a:tabLst>
            </a:pPr>
            <a:endParaRPr lang="en-US" sz="2000" b="0" i="0" u="none" strike="noStrike" baseline="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7035168"/>
      </p:ext>
    </p:extLst>
  </p:cSld>
  <p:clrMapOvr>
    <a:masterClrMapping/>
  </p:clrMapOvr>
  <p:transition spd="slow">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660530-93BF-F428-E71E-78EC33C3B361}"/>
              </a:ext>
            </a:extLst>
          </p:cNvPr>
          <p:cNvSpPr>
            <a:spLocks noGrp="1"/>
          </p:cNvSpPr>
          <p:nvPr>
            <p:ph idx="1"/>
          </p:nvPr>
        </p:nvSpPr>
        <p:spPr>
          <a:xfrm>
            <a:off x="983432" y="1196752"/>
            <a:ext cx="10616488" cy="4023360"/>
          </a:xfrm>
        </p:spPr>
        <p:txBody>
          <a:bodyPr>
            <a:normAutofit fontScale="92500" lnSpcReduction="10000"/>
          </a:bodyPr>
          <a:lstStyle/>
          <a:p>
            <a:pPr algn="just">
              <a:lnSpc>
                <a:spcPct val="150000"/>
              </a:lnSpc>
            </a:pPr>
            <a:r>
              <a:rPr lang="en-US" sz="1800" b="1" dirty="0">
                <a:latin typeface="Verdana,Bold"/>
              </a:rPr>
              <a:t>3. </a:t>
            </a:r>
            <a:r>
              <a:rPr lang="en-US" b="1" dirty="0">
                <a:latin typeface="Times New Roman" panose="02020603050405020304" pitchFamily="18" charset="0"/>
                <a:cs typeface="Times New Roman" panose="02020603050405020304" pitchFamily="18" charset="0"/>
              </a:rPr>
              <a:t>E</a:t>
            </a:r>
            <a:r>
              <a:rPr lang="en-US" b="1" i="0" u="none" strike="noStrike" baseline="0" dirty="0">
                <a:latin typeface="Times New Roman" panose="02020603050405020304" pitchFamily="18" charset="0"/>
                <a:cs typeface="Times New Roman" panose="02020603050405020304" pitchFamily="18" charset="0"/>
              </a:rPr>
              <a:t>ssential minerals:</a:t>
            </a:r>
            <a:r>
              <a:rPr lang="en-US" dirty="0">
                <a:latin typeface="Times New Roman" panose="02020603050405020304" pitchFamily="18" charset="0"/>
                <a:cs typeface="Times New Roman" panose="02020603050405020304" pitchFamily="18" charset="0"/>
              </a:rPr>
              <a:t> </a:t>
            </a:r>
            <a:r>
              <a:rPr lang="en-US" b="0" i="0" u="none" strike="noStrike" baseline="0" dirty="0">
                <a:latin typeface="Times New Roman" panose="02020603050405020304" pitchFamily="18" charset="0"/>
                <a:cs typeface="Times New Roman" panose="02020603050405020304" pitchFamily="18" charset="0"/>
              </a:rPr>
              <a:t>Those minerals that are chief constituents of rocks are called </a:t>
            </a:r>
            <a:br>
              <a:rPr lang="en-US" b="0" i="0" u="none" strike="noStrike" baseline="0" dirty="0">
                <a:latin typeface="Times New Roman" panose="02020603050405020304" pitchFamily="18" charset="0"/>
                <a:cs typeface="Times New Roman" panose="02020603050405020304" pitchFamily="18" charset="0"/>
              </a:rPr>
            </a:br>
            <a:r>
              <a:rPr lang="en-US" b="0" i="0" u="none" strike="noStrike" baseline="0" dirty="0">
                <a:latin typeface="Times New Roman" panose="02020603050405020304" pitchFamily="18" charset="0"/>
                <a:cs typeface="Times New Roman" panose="02020603050405020304" pitchFamily="18" charset="0"/>
              </a:rPr>
              <a:t>                                          </a:t>
            </a:r>
            <a:r>
              <a:rPr lang="en-US" b="1" i="0" u="none" strike="noStrike" baseline="0" dirty="0">
                <a:latin typeface="Times New Roman" panose="02020603050405020304" pitchFamily="18" charset="0"/>
                <a:cs typeface="Times New Roman" panose="02020603050405020304" pitchFamily="18" charset="0"/>
              </a:rPr>
              <a:t>essential minerals. </a:t>
            </a:r>
            <a:r>
              <a:rPr lang="en-US" b="1" dirty="0">
                <a:latin typeface="Times New Roman" panose="02020603050405020304" pitchFamily="18" charset="0"/>
                <a:cs typeface="Times New Roman" panose="02020603050405020304" pitchFamily="18" charset="0"/>
              </a:rPr>
              <a:t>e</a:t>
            </a:r>
            <a:r>
              <a:rPr lang="en-US" b="1" i="0" u="none" strike="noStrike" baseline="0" dirty="0">
                <a:latin typeface="Times New Roman" panose="02020603050405020304" pitchFamily="18" charset="0"/>
                <a:cs typeface="Times New Roman" panose="02020603050405020304" pitchFamily="18" charset="0"/>
              </a:rPr>
              <a:t>.g.: </a:t>
            </a:r>
            <a:r>
              <a:rPr lang="en-US" b="0" i="0" u="none" strike="noStrike" baseline="0" dirty="0">
                <a:latin typeface="Times New Roman" panose="02020603050405020304" pitchFamily="18" charset="0"/>
                <a:cs typeface="Times New Roman" panose="02020603050405020304" pitchFamily="18" charset="0"/>
              </a:rPr>
              <a:t>Feldspars, Pyroxenes, </a:t>
            </a:r>
            <a:r>
              <a:rPr lang="en-US" dirty="0">
                <a:latin typeface="Times New Roman" panose="02020603050405020304" pitchFamily="18" charset="0"/>
                <a:cs typeface="Times New Roman" panose="02020603050405020304" pitchFamily="18" charset="0"/>
              </a:rPr>
              <a:t>M</a:t>
            </a:r>
            <a:r>
              <a:rPr lang="en-US" b="0" i="0" u="none" strike="noStrike" baseline="0" dirty="0">
                <a:latin typeface="Times New Roman" panose="02020603050405020304" pitchFamily="18" charset="0"/>
                <a:cs typeface="Times New Roman" panose="02020603050405020304" pitchFamily="18" charset="0"/>
              </a:rPr>
              <a:t>icas </a:t>
            </a:r>
            <a:r>
              <a:rPr lang="en-US" b="0" i="1" u="none" strike="noStrike" baseline="0" dirty="0">
                <a:latin typeface="Times New Roman" panose="02020603050405020304" pitchFamily="18" charset="0"/>
                <a:cs typeface="Times New Roman" panose="02020603050405020304" pitchFamily="18" charset="0"/>
              </a:rPr>
              <a:t>etc</a:t>
            </a:r>
            <a:r>
              <a:rPr lang="en-US" b="0" i="0" u="none" strike="noStrike" baseline="0" dirty="0">
                <a:latin typeface="Times New Roman" panose="02020603050405020304" pitchFamily="18" charset="0"/>
                <a:cs typeface="Times New Roman" panose="02020603050405020304" pitchFamily="18" charset="0"/>
              </a:rPr>
              <a:t>.</a:t>
            </a:r>
          </a:p>
          <a:p>
            <a:pPr algn="just">
              <a:lnSpc>
                <a:spcPct val="150000"/>
              </a:lnSpc>
            </a:pPr>
            <a:endParaRPr lang="en-IN" dirty="0">
              <a:solidFill>
                <a:srgbClr val="000000"/>
              </a:solidFill>
              <a:latin typeface="Times New Roman" panose="02020603050405020304" pitchFamily="18" charset="0"/>
              <a:cs typeface="Times New Roman" panose="02020603050405020304" pitchFamily="18" charset="0"/>
            </a:endParaRPr>
          </a:p>
          <a:p>
            <a:pPr algn="just">
              <a:lnSpc>
                <a:spcPct val="150000"/>
              </a:lnSpc>
            </a:pPr>
            <a:r>
              <a:rPr lang="en-US" b="1" dirty="0">
                <a:solidFill>
                  <a:srgbClr val="000000"/>
                </a:solidFill>
                <a:latin typeface="Times New Roman" panose="02020603050405020304" pitchFamily="18" charset="0"/>
                <a:cs typeface="Times New Roman" panose="02020603050405020304" pitchFamily="18" charset="0"/>
              </a:rPr>
              <a:t>4. A</a:t>
            </a:r>
            <a:r>
              <a:rPr lang="en-US" b="1" i="0" u="none" strike="noStrike" baseline="0" dirty="0">
                <a:solidFill>
                  <a:srgbClr val="000000"/>
                </a:solidFill>
                <a:latin typeface="Times New Roman" panose="02020603050405020304" pitchFamily="18" charset="0"/>
                <a:cs typeface="Times New Roman" panose="02020603050405020304" pitchFamily="18" charset="0"/>
              </a:rPr>
              <a:t>ccessory minerals:  </a:t>
            </a:r>
            <a:r>
              <a:rPr lang="en-IN" dirty="0">
                <a:solidFill>
                  <a:srgbClr val="000000"/>
                </a:solidFill>
                <a:latin typeface="Times New Roman" panose="02020603050405020304" pitchFamily="18" charset="0"/>
                <a:cs typeface="Times New Roman" panose="02020603050405020304" pitchFamily="18" charset="0"/>
              </a:rPr>
              <a:t>T</a:t>
            </a:r>
            <a:r>
              <a:rPr lang="en-IN" b="0" i="0" u="none" strike="noStrike" baseline="0" dirty="0">
                <a:solidFill>
                  <a:srgbClr val="000000"/>
                </a:solidFill>
                <a:latin typeface="Times New Roman" panose="02020603050405020304" pitchFamily="18" charset="0"/>
                <a:cs typeface="Times New Roman" panose="02020603050405020304" pitchFamily="18" charset="0"/>
              </a:rPr>
              <a:t>hose</a:t>
            </a:r>
            <a:r>
              <a:rPr lang="en-IN" dirty="0">
                <a:solidFill>
                  <a:srgbClr val="000000"/>
                </a:solidFill>
                <a:latin typeface="Times New Roman" panose="02020603050405020304" pitchFamily="18" charset="0"/>
                <a:cs typeface="Times New Roman" panose="02020603050405020304" pitchFamily="18" charset="0"/>
              </a:rPr>
              <a:t> </a:t>
            </a:r>
            <a:r>
              <a:rPr lang="en-US" b="0" i="0" u="none" strike="noStrike" baseline="0" dirty="0">
                <a:solidFill>
                  <a:srgbClr val="000000"/>
                </a:solidFill>
                <a:latin typeface="Times New Roman" panose="02020603050405020304" pitchFamily="18" charset="0"/>
                <a:cs typeface="Times New Roman" panose="02020603050405020304" pitchFamily="18" charset="0"/>
              </a:rPr>
              <a:t>which are present in small quantities, whose presence or </a:t>
            </a:r>
          </a:p>
          <a:p>
            <a:pPr algn="just">
              <a:lnSpc>
                <a:spcPct val="150000"/>
              </a:lnSpc>
            </a:pPr>
            <a:r>
              <a:rPr lang="en-US" dirty="0">
                <a:solidFill>
                  <a:srgbClr val="000000"/>
                </a:solidFill>
                <a:latin typeface="Times New Roman" panose="02020603050405020304" pitchFamily="18" charset="0"/>
                <a:cs typeface="Times New Roman" panose="02020603050405020304" pitchFamily="18" charset="0"/>
              </a:rPr>
              <a:t>                                        </a:t>
            </a:r>
            <a:r>
              <a:rPr lang="en-US" b="0" i="0" u="none" strike="noStrike" baseline="0" dirty="0">
                <a:solidFill>
                  <a:srgbClr val="000000"/>
                </a:solidFill>
                <a:latin typeface="Times New Roman" panose="02020603050405020304" pitchFamily="18" charset="0"/>
                <a:cs typeface="Times New Roman" panose="02020603050405020304" pitchFamily="18" charset="0"/>
              </a:rPr>
              <a:t>absence will not alter the properties of rocks are called </a:t>
            </a:r>
            <a:r>
              <a:rPr lang="en-US" b="1" i="0" u="none" strike="noStrike" baseline="0" dirty="0">
                <a:solidFill>
                  <a:srgbClr val="000000"/>
                </a:solidFill>
                <a:latin typeface="Times New Roman" panose="02020603050405020304" pitchFamily="18" charset="0"/>
                <a:cs typeface="Times New Roman" panose="02020603050405020304" pitchFamily="18" charset="0"/>
              </a:rPr>
              <a:t>accessory  </a:t>
            </a:r>
          </a:p>
          <a:p>
            <a:pPr algn="just">
              <a:lnSpc>
                <a:spcPct val="150000"/>
              </a:lnSpc>
            </a:pPr>
            <a:r>
              <a:rPr lang="en-US" b="1" dirty="0">
                <a:solidFill>
                  <a:srgbClr val="000000"/>
                </a:solidFill>
                <a:latin typeface="Times New Roman" panose="02020603050405020304" pitchFamily="18" charset="0"/>
                <a:cs typeface="Times New Roman" panose="02020603050405020304" pitchFamily="18" charset="0"/>
              </a:rPr>
              <a:t>                                        </a:t>
            </a:r>
            <a:r>
              <a:rPr lang="en-US" b="1" i="0" u="none" strike="noStrike" baseline="0" dirty="0">
                <a:solidFill>
                  <a:srgbClr val="000000"/>
                </a:solidFill>
                <a:latin typeface="Times New Roman" panose="02020603050405020304" pitchFamily="18" charset="0"/>
                <a:cs typeface="Times New Roman" panose="02020603050405020304" pitchFamily="18" charset="0"/>
              </a:rPr>
              <a:t>minerals. </a:t>
            </a:r>
            <a:r>
              <a:rPr lang="en-US" b="1" dirty="0">
                <a:solidFill>
                  <a:srgbClr val="000000"/>
                </a:solidFill>
                <a:latin typeface="Times New Roman" panose="02020603050405020304" pitchFamily="18" charset="0"/>
                <a:cs typeface="Times New Roman" panose="02020603050405020304" pitchFamily="18" charset="0"/>
              </a:rPr>
              <a:t>e</a:t>
            </a:r>
            <a:r>
              <a:rPr lang="en-US" b="1" i="0" u="none" strike="noStrike" baseline="0" dirty="0">
                <a:solidFill>
                  <a:srgbClr val="000000"/>
                </a:solidFill>
                <a:latin typeface="Times New Roman" panose="02020603050405020304" pitchFamily="18" charset="0"/>
                <a:cs typeface="Times New Roman" panose="02020603050405020304" pitchFamily="18" charset="0"/>
              </a:rPr>
              <a:t>.g.: </a:t>
            </a:r>
            <a:r>
              <a:rPr lang="en-US" dirty="0">
                <a:solidFill>
                  <a:srgbClr val="000000"/>
                </a:solidFill>
                <a:latin typeface="Times New Roman" panose="02020603050405020304" pitchFamily="18" charset="0"/>
                <a:cs typeface="Times New Roman" panose="02020603050405020304" pitchFamily="18" charset="0"/>
              </a:rPr>
              <a:t>T</a:t>
            </a:r>
            <a:r>
              <a:rPr lang="en-US" b="0" i="0" u="none" strike="noStrike" baseline="0" dirty="0">
                <a:solidFill>
                  <a:srgbClr val="000000"/>
                </a:solidFill>
                <a:latin typeface="Times New Roman" panose="02020603050405020304" pitchFamily="18" charset="0"/>
                <a:cs typeface="Times New Roman" panose="02020603050405020304" pitchFamily="18" charset="0"/>
              </a:rPr>
              <a:t>ourmaline, Magnetite </a:t>
            </a:r>
            <a:r>
              <a:rPr lang="en-US" b="0" i="1" u="none" strike="noStrike" baseline="0" dirty="0">
                <a:solidFill>
                  <a:srgbClr val="000000"/>
                </a:solidFill>
                <a:latin typeface="Times New Roman" panose="02020603050405020304" pitchFamily="18" charset="0"/>
                <a:cs typeface="Times New Roman" panose="02020603050405020304" pitchFamily="18" charset="0"/>
              </a:rPr>
              <a:t>etc</a:t>
            </a:r>
            <a:r>
              <a:rPr lang="en-US" b="0" i="0" u="none" strike="noStrike" baseline="0" dirty="0">
                <a:solidFill>
                  <a:srgbClr val="000000"/>
                </a:solidFill>
                <a:latin typeface="Times New Roman" panose="02020603050405020304" pitchFamily="18" charset="0"/>
                <a:cs typeface="Times New Roman" panose="02020603050405020304" pitchFamily="18" charset="0"/>
              </a:rPr>
              <a:t>.</a:t>
            </a:r>
          </a:p>
          <a:p>
            <a:pPr algn="just">
              <a:lnSpc>
                <a:spcPct val="150000"/>
              </a:lnSpc>
            </a:pPr>
            <a:r>
              <a:rPr lang="en-IN" b="0" i="0" u="none" strike="noStrike" baseline="0" dirty="0">
                <a:solidFill>
                  <a:srgbClr val="40DC5F"/>
                </a:solidFill>
                <a:latin typeface="Times New Roman" panose="02020603050405020304" pitchFamily="18" charset="0"/>
                <a:cs typeface="Times New Roman" panose="02020603050405020304" pitchFamily="18" charset="0"/>
              </a:rPr>
              <a:t>I</a:t>
            </a:r>
          </a:p>
        </p:txBody>
      </p:sp>
    </p:spTree>
    <p:extLst>
      <p:ext uri="{BB962C8B-B14F-4D97-AF65-F5344CB8AC3E}">
        <p14:creationId xmlns:p14="http://schemas.microsoft.com/office/powerpoint/2010/main" val="3025413541"/>
      </p:ext>
    </p:extLst>
  </p:cSld>
  <p:clrMapOvr>
    <a:masterClrMapping/>
  </p:clrMapOvr>
  <p:transition spd="slow">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6194-76D4-138E-B895-F72AFFD8D70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55297D6-31B8-71CC-6312-25AAC44D3193}"/>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Classification and Examples of Minerals</a:t>
            </a:r>
          </a:p>
        </p:txBody>
      </p:sp>
      <p:pic>
        <p:nvPicPr>
          <p:cNvPr id="3" name="Picture 2">
            <a:extLst>
              <a:ext uri="{FF2B5EF4-FFF2-40B4-BE49-F238E27FC236}">
                <a16:creationId xmlns:a16="http://schemas.microsoft.com/office/drawing/2014/main" id="{FB1D60BE-349C-5925-92CC-0523457F4085}"/>
              </a:ext>
            </a:extLst>
          </p:cNvPr>
          <p:cNvPicPr>
            <a:picLocks noChangeAspect="1"/>
          </p:cNvPicPr>
          <p:nvPr/>
        </p:nvPicPr>
        <p:blipFill>
          <a:blip r:embed="rId2"/>
          <a:stretch>
            <a:fillRect/>
          </a:stretch>
        </p:blipFill>
        <p:spPr>
          <a:xfrm>
            <a:off x="2639616" y="836712"/>
            <a:ext cx="6912768" cy="5618395"/>
          </a:xfrm>
          <a:prstGeom prst="rect">
            <a:avLst/>
          </a:prstGeom>
        </p:spPr>
      </p:pic>
    </p:spTree>
    <p:extLst>
      <p:ext uri="{BB962C8B-B14F-4D97-AF65-F5344CB8AC3E}">
        <p14:creationId xmlns:p14="http://schemas.microsoft.com/office/powerpoint/2010/main" val="3888978582"/>
      </p:ext>
    </p:extLst>
  </p:cSld>
  <p:clrMapOvr>
    <a:masterClrMapping/>
  </p:clrMapOvr>
  <p:transition spd="slow">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E7E83B-C849-3B94-FE54-EDCB00279EE6}"/>
              </a:ext>
            </a:extLst>
          </p:cNvPr>
          <p:cNvSpPr>
            <a:spLocks noGrp="1"/>
          </p:cNvSpPr>
          <p:nvPr>
            <p:ph idx="1"/>
          </p:nvPr>
        </p:nvSpPr>
        <p:spPr>
          <a:xfrm>
            <a:off x="983432" y="692696"/>
            <a:ext cx="10081120" cy="4023360"/>
          </a:xfrm>
        </p:spPr>
        <p:txBody>
          <a:bodyPr>
            <a:normAutofit fontScale="85000" lnSpcReduction="20000"/>
          </a:bodyPr>
          <a:lstStyle/>
          <a:p>
            <a:r>
              <a:rPr lang="en-IN" sz="3200" b="1" i="0" u="none" strike="noStrike" baseline="0" dirty="0">
                <a:solidFill>
                  <a:srgbClr val="0000FF"/>
                </a:solidFill>
                <a:latin typeface="Times New Roman" panose="02020603050405020304" pitchFamily="18" charset="0"/>
                <a:cs typeface="Times New Roman" panose="02020603050405020304" pitchFamily="18" charset="0"/>
              </a:rPr>
              <a:t>Ferro magnesium minerals</a:t>
            </a:r>
          </a:p>
          <a:p>
            <a:pPr algn="justLow">
              <a:lnSpc>
                <a:spcPct val="150000"/>
              </a:lnSpc>
            </a:pPr>
            <a:r>
              <a:rPr lang="en-IN" sz="2400" b="1" i="0" u="none" strike="noStrike" baseline="0" dirty="0">
                <a:solidFill>
                  <a:srgbClr val="CD00FF"/>
                </a:solidFill>
                <a:latin typeface="Times New Roman" panose="02020603050405020304" pitchFamily="18" charset="0"/>
                <a:cs typeface="Times New Roman" panose="02020603050405020304" pitchFamily="18" charset="0"/>
              </a:rPr>
              <a:t>Pyroxenes and amphiboles:</a:t>
            </a:r>
          </a:p>
          <a:p>
            <a:pPr algn="justLow">
              <a:lnSpc>
                <a:spcPct val="150000"/>
              </a:lnSpc>
              <a:buClrTx/>
              <a:buSzPct val="120000"/>
              <a:buFont typeface="Arial" panose="020B0604020202020204" pitchFamily="34" charset="0"/>
              <a:buChar char="•"/>
            </a:pPr>
            <a:r>
              <a:rPr lang="en-US" sz="2400" b="0" i="0" u="none" strike="noStrike" baseline="0" dirty="0">
                <a:latin typeface="Times New Roman" panose="02020603050405020304" pitchFamily="18" charset="0"/>
                <a:cs typeface="Times New Roman" panose="02020603050405020304" pitchFamily="18" charset="0"/>
              </a:rPr>
              <a:t>The pyroxenes and amphiboles are two groups of ferromagnesian minerals (heavy group) the structure of which consists of long chains of linked silica tetrahedral. </a:t>
            </a:r>
          </a:p>
          <a:p>
            <a:pPr algn="justLow">
              <a:lnSpc>
                <a:spcPct val="150000"/>
              </a:lnSpc>
              <a:buClrTx/>
              <a:buSzPct val="120000"/>
              <a:buFont typeface="Arial" panose="020B0604020202020204" pitchFamily="34" charset="0"/>
              <a:buChar char="•"/>
            </a:pPr>
            <a:r>
              <a:rPr lang="en-US" sz="2400" b="0" i="0" u="none" strike="noStrike" baseline="0" dirty="0">
                <a:latin typeface="Times New Roman" panose="02020603050405020304" pitchFamily="18" charset="0"/>
                <a:cs typeface="Times New Roman" panose="02020603050405020304" pitchFamily="18" charset="0"/>
              </a:rPr>
              <a:t>The pyroxenes consist of a single chain (2 oxygen shared in each tetrahedron) whereas amphiboles consist of a double chains (alternately 2 and 3 oxygen atoms shared successive tetrahedral). </a:t>
            </a:r>
          </a:p>
          <a:p>
            <a:pPr algn="justLow">
              <a:lnSpc>
                <a:spcPct val="150000"/>
              </a:lnSpc>
              <a:buClrTx/>
              <a:buSzPct val="120000"/>
              <a:buFont typeface="Arial" panose="020B0604020202020204" pitchFamily="34" charset="0"/>
              <a:buChar char="•"/>
            </a:pPr>
            <a:r>
              <a:rPr lang="en-US" sz="2400" b="0" i="0" u="none" strike="noStrike" baseline="0" dirty="0">
                <a:latin typeface="Times New Roman" panose="02020603050405020304" pitchFamily="18" charset="0"/>
                <a:cs typeface="Times New Roman" panose="02020603050405020304" pitchFamily="18" charset="0"/>
              </a:rPr>
              <a:t>These chain silicates are sometimes referred to </a:t>
            </a:r>
            <a:r>
              <a:rPr lang="en-IN" sz="2400" b="0" i="0" u="none" strike="noStrike" baseline="0" dirty="0">
                <a:latin typeface="Times New Roman" panose="02020603050405020304" pitchFamily="18" charset="0"/>
                <a:cs typeface="Times New Roman" panose="02020603050405020304" pitchFamily="18" charset="0"/>
              </a:rPr>
              <a:t>inosilicates.</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800568"/>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F38EF2-F6BF-B5A0-7237-AD772828F979}"/>
              </a:ext>
            </a:extLst>
          </p:cNvPr>
          <p:cNvSpPr>
            <a:spLocks noGrp="1"/>
          </p:cNvSpPr>
          <p:nvPr>
            <p:ph idx="1"/>
          </p:nvPr>
        </p:nvSpPr>
        <p:spPr>
          <a:xfrm>
            <a:off x="983432" y="1628800"/>
            <a:ext cx="10153128" cy="4023360"/>
          </a:xfrm>
        </p:spPr>
        <p:txBody>
          <a:bodyPr>
            <a:normAutofit fontScale="92500"/>
          </a:bodyPr>
          <a:lstStyle/>
          <a:p>
            <a:pPr>
              <a:lnSpc>
                <a:spcPct val="150000"/>
              </a:lnSpc>
              <a:buFont typeface="Wingdings" panose="05000000000000000000" pitchFamily="2" charset="2"/>
              <a:buChar char="v"/>
            </a:pPr>
            <a:r>
              <a:rPr lang="en-IN" dirty="0"/>
              <a:t> </a:t>
            </a:r>
            <a:r>
              <a:rPr lang="en-IN" b="1" dirty="0" err="1">
                <a:solidFill>
                  <a:srgbClr val="C00000"/>
                </a:solidFill>
                <a:latin typeface="Times New Roman" panose="02020603050405020304" pitchFamily="18" charset="0"/>
                <a:cs typeface="Times New Roman" panose="02020603050405020304" pitchFamily="18" charset="0"/>
              </a:rPr>
              <a:t>Pedology</a:t>
            </a:r>
            <a:r>
              <a:rPr lang="en-IN" b="1" dirty="0">
                <a:solidFill>
                  <a:srgbClr val="C00000"/>
                </a:solidFill>
                <a:latin typeface="Times New Roman" panose="02020603050405020304" pitchFamily="18" charset="0"/>
                <a:cs typeface="Times New Roman" panose="02020603050405020304" pitchFamily="18" charset="0"/>
              </a:rPr>
              <a:t> :</a:t>
            </a:r>
            <a:r>
              <a:rPr lang="en-IN" b="1" dirty="0">
                <a:solidFill>
                  <a:srgbClr val="0070C0"/>
                </a:solidFill>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Greek word </a:t>
            </a:r>
            <a:r>
              <a:rPr lang="en-IN" b="1" dirty="0">
                <a:latin typeface="Times New Roman" panose="02020603050405020304" pitchFamily="18" charset="0"/>
                <a:cs typeface="Times New Roman" panose="02020603050405020304" pitchFamily="18" charset="0"/>
              </a:rPr>
              <a:t>Pedon</a:t>
            </a:r>
            <a:r>
              <a:rPr lang="en-IN" dirty="0">
                <a:latin typeface="Times New Roman" panose="02020603050405020304" pitchFamily="18" charset="0"/>
                <a:cs typeface="Times New Roman" panose="02020603050405020304" pitchFamily="18" charset="0"/>
              </a:rPr>
              <a:t>, means </a:t>
            </a:r>
            <a:r>
              <a:rPr lang="en-IN" b="1" dirty="0">
                <a:latin typeface="Times New Roman" panose="02020603050405020304" pitchFamily="18" charset="0"/>
                <a:cs typeface="Times New Roman" panose="02020603050405020304" pitchFamily="18" charset="0"/>
              </a:rPr>
              <a:t>soil or earth </a:t>
            </a:r>
          </a:p>
          <a:p>
            <a:pPr marL="0" indent="0">
              <a:lnSpc>
                <a:spcPct val="110000"/>
              </a:lnSpc>
              <a:buNone/>
            </a:pPr>
            <a:r>
              <a:rPr lang="en-IN" dirty="0">
                <a:latin typeface="Times New Roman" panose="02020603050405020304" pitchFamily="18" charset="0"/>
                <a:cs typeface="Times New Roman" panose="02020603050405020304" pitchFamily="18" charset="0"/>
              </a:rPr>
              <a:t>                              The study of genesis, survey, classification and geological distribution of soils.</a:t>
            </a:r>
          </a:p>
          <a:p>
            <a:pPr marL="0" indent="0">
              <a:lnSpc>
                <a:spcPct val="150000"/>
              </a:lnSpc>
              <a:buNone/>
            </a:pPr>
            <a:endParaRPr lang="en-IN"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v"/>
            </a:pPr>
            <a:r>
              <a:rPr lang="en-IN" b="1" dirty="0">
                <a:solidFill>
                  <a:srgbClr val="C00000"/>
                </a:solidFill>
                <a:latin typeface="Times New Roman" panose="02020603050405020304" pitchFamily="18" charset="0"/>
                <a:cs typeface="Times New Roman" panose="02020603050405020304" pitchFamily="18" charset="0"/>
              </a:rPr>
              <a:t>Edaphology :    </a:t>
            </a:r>
            <a:r>
              <a:rPr lang="en-IN" dirty="0">
                <a:latin typeface="Times New Roman" panose="02020603050405020304" pitchFamily="18" charset="0"/>
                <a:cs typeface="Times New Roman" panose="02020603050405020304" pitchFamily="18" charset="0"/>
              </a:rPr>
              <a:t>Greek word </a:t>
            </a:r>
            <a:r>
              <a:rPr lang="en-IN" b="1" dirty="0" err="1">
                <a:latin typeface="Times New Roman" panose="02020603050405020304" pitchFamily="18" charset="0"/>
                <a:cs typeface="Times New Roman" panose="02020603050405020304" pitchFamily="18" charset="0"/>
              </a:rPr>
              <a:t>Edaphos</a:t>
            </a:r>
            <a:r>
              <a:rPr lang="en-IN" dirty="0">
                <a:latin typeface="Times New Roman" panose="02020603050405020304" pitchFamily="18" charset="0"/>
                <a:cs typeface="Times New Roman" panose="02020603050405020304" pitchFamily="18" charset="0"/>
              </a:rPr>
              <a:t>, means </a:t>
            </a:r>
            <a:r>
              <a:rPr lang="en-IN" b="1" dirty="0">
                <a:latin typeface="Times New Roman" panose="02020603050405020304" pitchFamily="18" charset="0"/>
                <a:cs typeface="Times New Roman" panose="02020603050405020304" pitchFamily="18" charset="0"/>
              </a:rPr>
              <a:t>soil or ground</a:t>
            </a:r>
          </a:p>
          <a:p>
            <a:pPr marL="0" indent="0">
              <a:lnSpc>
                <a:spcPct val="110000"/>
              </a:lnSpc>
              <a:buNone/>
            </a:pPr>
            <a:r>
              <a:rPr lang="en-IN" dirty="0">
                <a:latin typeface="Times New Roman" panose="02020603050405020304" pitchFamily="18" charset="0"/>
                <a:cs typeface="Times New Roman" panose="02020603050405020304" pitchFamily="18" charset="0"/>
              </a:rPr>
              <a:t>                              The study of soil in relation to growth, nutrition and yield of crops.                    </a:t>
            </a:r>
          </a:p>
          <a:p>
            <a:pPr marL="0" indent="0" algn="ctr">
              <a:lnSpc>
                <a:spcPct val="110000"/>
              </a:lnSpc>
              <a:buNone/>
            </a:pPr>
            <a:r>
              <a:rPr lang="en-IN" dirty="0">
                <a:latin typeface="Times New Roman" panose="02020603050405020304" pitchFamily="18" charset="0"/>
                <a:cs typeface="Times New Roman" panose="02020603050405020304" pitchFamily="18" charset="0"/>
              </a:rPr>
              <a:t>OR</a:t>
            </a:r>
          </a:p>
          <a:p>
            <a:pPr marL="0" indent="0">
              <a:lnSpc>
                <a:spcPct val="110000"/>
              </a:lnSpc>
              <a:buNone/>
            </a:pPr>
            <a:r>
              <a:rPr lang="en-IN" dirty="0">
                <a:latin typeface="Times New Roman" panose="02020603050405020304" pitchFamily="18" charset="0"/>
                <a:cs typeface="Times New Roman" panose="02020603050405020304" pitchFamily="18" charset="0"/>
              </a:rPr>
              <a:t>                              Study of soil from stand point of higher plants.</a:t>
            </a:r>
          </a:p>
          <a:p>
            <a:pPr>
              <a:lnSpc>
                <a:spcPct val="150000"/>
              </a:lnSpc>
              <a:buFont typeface="Wingdings" panose="05000000000000000000" pitchFamily="2" charset="2"/>
              <a:buChar char="v"/>
            </a:pPr>
            <a:endParaRPr lang="en-IN" b="1" dirty="0">
              <a:solidFill>
                <a:srgbClr val="0070C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FF5B19F-B437-70AF-3A2C-72F8C54DD423}"/>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Concept of Soil Science</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882183261"/>
      </p:ext>
    </p:extLst>
  </p:cSld>
  <p:clrMapOvr>
    <a:masterClrMapping/>
  </p:clrMapOvr>
  <p:transition spd="slow">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02CF6E-CA8D-8E4F-302F-46C938E20B6F}"/>
              </a:ext>
            </a:extLst>
          </p:cNvPr>
          <p:cNvSpPr>
            <a:spLocks noGrp="1"/>
          </p:cNvSpPr>
          <p:nvPr>
            <p:ph idx="1"/>
          </p:nvPr>
        </p:nvSpPr>
        <p:spPr>
          <a:xfrm>
            <a:off x="3647728" y="1417320"/>
            <a:ext cx="6983769" cy="4023360"/>
          </a:xfrm>
        </p:spPr>
        <p:txBody>
          <a:bodyPr/>
          <a:lstStyle/>
          <a:p>
            <a:pPr algn="l"/>
            <a:endParaRPr lang="en-IN" sz="1800" b="1" dirty="0">
              <a:solidFill>
                <a:srgbClr val="6600CD"/>
              </a:solidFill>
              <a:latin typeface="Verdana,Bold"/>
            </a:endParaRPr>
          </a:p>
          <a:p>
            <a:pPr algn="l"/>
            <a:r>
              <a:rPr lang="en-IN" sz="1800" b="1" i="0" u="none" strike="noStrike" baseline="0" dirty="0">
                <a:solidFill>
                  <a:srgbClr val="818100"/>
                </a:solidFill>
                <a:latin typeface="Verdana,Bold"/>
              </a:rPr>
              <a:t>Mineral Hardness        	Mineral Hardness</a:t>
            </a:r>
          </a:p>
          <a:p>
            <a:pPr algn="l"/>
            <a:r>
              <a:rPr lang="en-IN" sz="1800" b="0" i="0" u="none" strike="noStrike" baseline="0" dirty="0">
                <a:solidFill>
                  <a:srgbClr val="000000"/>
                </a:solidFill>
                <a:latin typeface="Verdana" panose="020B0604030504040204" pitchFamily="34" charset="0"/>
              </a:rPr>
              <a:t>Talc 1                  	           Feldspar 6</a:t>
            </a:r>
          </a:p>
          <a:p>
            <a:pPr algn="l"/>
            <a:r>
              <a:rPr lang="en-IN" sz="1800" b="0" i="0" u="none" strike="noStrike" baseline="0" dirty="0">
                <a:solidFill>
                  <a:srgbClr val="000000"/>
                </a:solidFill>
                <a:latin typeface="Verdana" panose="020B0604030504040204" pitchFamily="34" charset="0"/>
              </a:rPr>
              <a:t>Gypsum 2                  	</a:t>
            </a:r>
            <a:r>
              <a:rPr lang="en-IN" sz="1800" dirty="0">
                <a:solidFill>
                  <a:srgbClr val="000000"/>
                </a:solidFill>
                <a:latin typeface="Verdana" panose="020B0604030504040204" pitchFamily="34" charset="0"/>
              </a:rPr>
              <a:t>         </a:t>
            </a:r>
            <a:r>
              <a:rPr lang="en-IN" sz="1800" b="0" i="0" u="none" strike="noStrike" baseline="0" dirty="0">
                <a:solidFill>
                  <a:srgbClr val="000000"/>
                </a:solidFill>
                <a:latin typeface="Verdana" panose="020B0604030504040204" pitchFamily="34" charset="0"/>
              </a:rPr>
              <a:t>  Quartz 7</a:t>
            </a:r>
          </a:p>
          <a:p>
            <a:pPr algn="l"/>
            <a:r>
              <a:rPr lang="en-IN" sz="1800" b="0" i="0" u="none" strike="noStrike" baseline="0" dirty="0">
                <a:solidFill>
                  <a:srgbClr val="000000"/>
                </a:solidFill>
                <a:latin typeface="Verdana" panose="020B0604030504040204" pitchFamily="34" charset="0"/>
              </a:rPr>
              <a:t>Calcite 3                                Topaz 8</a:t>
            </a:r>
          </a:p>
          <a:p>
            <a:pPr algn="l"/>
            <a:r>
              <a:rPr lang="en-IN" sz="1800" b="0" i="0" u="none" strike="noStrike" baseline="0" dirty="0">
                <a:solidFill>
                  <a:srgbClr val="000000"/>
                </a:solidFill>
                <a:latin typeface="Verdana" panose="020B0604030504040204" pitchFamily="34" charset="0"/>
              </a:rPr>
              <a:t>Fluorite 4	                      Corundum 9</a:t>
            </a:r>
          </a:p>
          <a:p>
            <a:pPr algn="l"/>
            <a:r>
              <a:rPr lang="en-IN" sz="1800" b="0" i="0" u="none" strike="noStrike" baseline="0" dirty="0">
                <a:solidFill>
                  <a:srgbClr val="000000"/>
                </a:solidFill>
                <a:latin typeface="Verdana" panose="020B0604030504040204" pitchFamily="34" charset="0"/>
              </a:rPr>
              <a:t>Apatite 5         	           Diamond 10</a:t>
            </a:r>
            <a:endParaRPr lang="en-IN" dirty="0"/>
          </a:p>
        </p:txBody>
      </p:sp>
      <p:sp>
        <p:nvSpPr>
          <p:cNvPr id="4" name="TextBox 3">
            <a:extLst>
              <a:ext uri="{FF2B5EF4-FFF2-40B4-BE49-F238E27FC236}">
                <a16:creationId xmlns:a16="http://schemas.microsoft.com/office/drawing/2014/main" id="{48D71670-A687-831A-F577-4DEBAC921A4B}"/>
              </a:ext>
            </a:extLst>
          </p:cNvPr>
          <p:cNvSpPr txBox="1"/>
          <p:nvPr/>
        </p:nvSpPr>
        <p:spPr>
          <a:xfrm>
            <a:off x="695400" y="220201"/>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IN" i="0" u="none" strike="noStrike" baseline="0" dirty="0">
                <a:solidFill>
                  <a:schemeClr val="tx1"/>
                </a:solidFill>
              </a:rPr>
              <a:t>MOHS SCALE OF HARDNESS</a:t>
            </a:r>
            <a:endParaRPr kumimoji="0" lang="en-US" i="0" u="none" strike="noStrike" kern="0" cap="none" spc="200" normalizeH="0" baseline="0" noProof="0" dirty="0">
              <a:ln>
                <a:noFill/>
              </a:ln>
              <a:solidFill>
                <a:schemeClr val="tx1"/>
              </a:solidFill>
              <a:effectLst/>
              <a:uLnTx/>
              <a:uFillTx/>
            </a:endParaRPr>
          </a:p>
        </p:txBody>
      </p:sp>
    </p:spTree>
    <p:extLst>
      <p:ext uri="{BB962C8B-B14F-4D97-AF65-F5344CB8AC3E}">
        <p14:creationId xmlns:p14="http://schemas.microsoft.com/office/powerpoint/2010/main" val="2714587732"/>
      </p:ext>
    </p:extLst>
  </p:cSld>
  <p:clrMapOvr>
    <a:masterClrMapping/>
  </p:clrMapOvr>
  <p:transition spd="slow">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CD0F8D-AAAC-A446-0443-E4A3C8F6D8A9}"/>
              </a:ext>
            </a:extLst>
          </p:cNvPr>
          <p:cNvSpPr>
            <a:spLocks noGrp="1"/>
          </p:cNvSpPr>
          <p:nvPr>
            <p:ph idx="1"/>
          </p:nvPr>
        </p:nvSpPr>
        <p:spPr>
          <a:xfrm>
            <a:off x="983432" y="1052736"/>
            <a:ext cx="10244344" cy="5472608"/>
          </a:xfrm>
        </p:spPr>
        <p:txBody>
          <a:bodyPr>
            <a:normAutofit fontScale="92500" lnSpcReduction="10000"/>
          </a:bodyPr>
          <a:lstStyle/>
          <a:p>
            <a:pPr algn="just"/>
            <a:r>
              <a:rPr lang="en-US" sz="2400" b="0" i="0" u="none" strike="noStrike" baseline="0" dirty="0">
                <a:latin typeface="Times New Roman" panose="02020603050405020304" pitchFamily="18" charset="0"/>
                <a:cs typeface="Times New Roman" panose="02020603050405020304" pitchFamily="18" charset="0"/>
              </a:rPr>
              <a:t>Clay minerals in soils are formed from primary minerals due to weathering processes. </a:t>
            </a:r>
          </a:p>
          <a:p>
            <a:pPr algn="just"/>
            <a:r>
              <a:rPr lang="en-US" sz="2400" b="0" i="0" u="none" strike="noStrike" baseline="0" dirty="0">
                <a:latin typeface="Times New Roman" panose="02020603050405020304" pitchFamily="18" charset="0"/>
                <a:cs typeface="Times New Roman" panose="02020603050405020304" pitchFamily="18" charset="0"/>
              </a:rPr>
              <a:t>These clay minerals are of size &lt;0.002 mm and are considered to be the most reactive part of soil. Important soil properties like nutrient and water holding capacity are controlled by clay minerals. </a:t>
            </a:r>
          </a:p>
          <a:p>
            <a:pPr algn="just"/>
            <a:r>
              <a:rPr lang="en-US" sz="2400" b="0" i="0" u="none" strike="noStrike" baseline="0" dirty="0">
                <a:latin typeface="Times New Roman" panose="02020603050405020304" pitchFamily="18" charset="0"/>
                <a:cs typeface="Times New Roman" panose="02020603050405020304" pitchFamily="18" charset="0"/>
              </a:rPr>
              <a:t>These minerals are layered silicates consisting of silica</a:t>
            </a:r>
          </a:p>
          <a:p>
            <a:pPr algn="just"/>
            <a:r>
              <a:rPr lang="en-IN" sz="2400" b="0" i="0" u="none" strike="noStrike" baseline="0" dirty="0">
                <a:latin typeface="Times New Roman" panose="02020603050405020304" pitchFamily="18" charset="0"/>
                <a:cs typeface="Times New Roman" panose="02020603050405020304" pitchFamily="18" charset="0"/>
              </a:rPr>
              <a:t>tetrahedron and aluminium octahedron.</a:t>
            </a:r>
          </a:p>
          <a:p>
            <a:pPr algn="just"/>
            <a:r>
              <a:rPr lang="en-IN" sz="2400" b="0" i="0" u="none" strike="noStrike" baseline="0" dirty="0">
                <a:latin typeface="Times New Roman" panose="02020603050405020304" pitchFamily="18" charset="0"/>
                <a:cs typeface="Times New Roman" panose="02020603050405020304" pitchFamily="18" charset="0"/>
              </a:rPr>
              <a:t>1) </a:t>
            </a:r>
            <a:r>
              <a:rPr lang="en-IN" sz="2400" dirty="0">
                <a:latin typeface="Times New Roman" panose="02020603050405020304" pitchFamily="18" charset="0"/>
                <a:cs typeface="Times New Roman" panose="02020603050405020304" pitchFamily="18" charset="0"/>
              </a:rPr>
              <a:t>1:1 clay mineral = </a:t>
            </a:r>
            <a:r>
              <a:rPr lang="en-IN" sz="2400" b="0" i="0" u="none" strike="noStrike" baseline="0" dirty="0">
                <a:latin typeface="Times New Roman" panose="02020603050405020304" pitchFamily="18" charset="0"/>
                <a:cs typeface="Times New Roman" panose="02020603050405020304" pitchFamily="18" charset="0"/>
              </a:rPr>
              <a:t>1 silicon tetrahedron + 1 aluminium octahedron (Kaolinite)</a:t>
            </a:r>
          </a:p>
          <a:p>
            <a:pPr algn="just"/>
            <a:r>
              <a:rPr lang="en-US" sz="2400" b="0" i="0" u="none" strike="noStrike" baseline="0" dirty="0">
                <a:latin typeface="Times New Roman" panose="02020603050405020304" pitchFamily="18" charset="0"/>
                <a:cs typeface="Times New Roman" panose="02020603050405020304" pitchFamily="18" charset="0"/>
              </a:rPr>
              <a:t>2) 2: 1 non-expanding clay mineral </a:t>
            </a:r>
            <a:r>
              <a:rPr lang="en-US" sz="2400" b="0" i="0" u="none" strike="noStrike" baseline="0" dirty="0" err="1">
                <a:latin typeface="Times New Roman" panose="02020603050405020304" pitchFamily="18" charset="0"/>
                <a:cs typeface="Times New Roman" panose="02020603050405020304" pitchFamily="18" charset="0"/>
              </a:rPr>
              <a:t>i</a:t>
            </a:r>
            <a:r>
              <a:rPr lang="en-US" sz="2400" b="0" i="0" u="none" strike="noStrike" baseline="0" dirty="0">
                <a:latin typeface="Times New Roman" panose="02020603050405020304" pitchFamily="18" charset="0"/>
                <a:cs typeface="Times New Roman" panose="02020603050405020304" pitchFamily="18" charset="0"/>
              </a:rPr>
              <a:t>. Black mica (Biotite)</a:t>
            </a:r>
          </a:p>
          <a:p>
            <a:pPr algn="just"/>
            <a:r>
              <a:rPr lang="en-IN" sz="2400" b="0" i="0" u="none" strike="noStrike" baseline="0" dirty="0">
                <a:latin typeface="Times New Roman" panose="02020603050405020304" pitchFamily="18" charset="0"/>
                <a:cs typeface="Times New Roman" panose="02020603050405020304" pitchFamily="18" charset="0"/>
              </a:rPr>
              <a:t>ii. White mica (Muscovite)</a:t>
            </a:r>
          </a:p>
          <a:p>
            <a:pPr algn="just"/>
            <a:r>
              <a:rPr lang="en-IN" sz="2400" b="0" i="0" u="none" strike="noStrike" baseline="0" dirty="0">
                <a:latin typeface="Times New Roman" panose="02020603050405020304" pitchFamily="18" charset="0"/>
                <a:cs typeface="Times New Roman" panose="02020603050405020304" pitchFamily="18" charset="0"/>
              </a:rPr>
              <a:t>iii. Weathered mica (</a:t>
            </a:r>
            <a:r>
              <a:rPr lang="en-IN" sz="2400" b="0" i="0" u="none" strike="noStrike" baseline="0" dirty="0" err="1">
                <a:latin typeface="Times New Roman" panose="02020603050405020304" pitchFamily="18" charset="0"/>
                <a:cs typeface="Times New Roman" panose="02020603050405020304" pitchFamily="18" charset="0"/>
              </a:rPr>
              <a:t>illite</a:t>
            </a:r>
            <a:r>
              <a:rPr lang="en-IN" sz="2400" b="0" i="0" u="none" strike="noStrike" baseline="0" dirty="0">
                <a:latin typeface="Times New Roman" panose="02020603050405020304" pitchFamily="18" charset="0"/>
                <a:cs typeface="Times New Roman" panose="02020603050405020304" pitchFamily="18" charset="0"/>
              </a:rPr>
              <a:t>)</a:t>
            </a:r>
          </a:p>
          <a:p>
            <a:pPr algn="just"/>
            <a:r>
              <a:rPr lang="en-US" sz="2400" b="0" i="0" u="none" strike="noStrike" baseline="0" dirty="0">
                <a:latin typeface="Times New Roman" panose="02020603050405020304" pitchFamily="18" charset="0"/>
                <a:cs typeface="Times New Roman" panose="02020603050405020304" pitchFamily="18" charset="0"/>
              </a:rPr>
              <a:t>3) 2: 1 expanding clay mineral </a:t>
            </a:r>
            <a:r>
              <a:rPr lang="en-US" sz="2400" b="0" i="0" u="none" strike="noStrike" baseline="0" dirty="0" err="1">
                <a:latin typeface="Times New Roman" panose="02020603050405020304" pitchFamily="18" charset="0"/>
                <a:cs typeface="Times New Roman" panose="02020603050405020304" pitchFamily="18" charset="0"/>
              </a:rPr>
              <a:t>i.Partially</a:t>
            </a:r>
            <a:r>
              <a:rPr lang="en-US" sz="2400" b="0" i="0" u="none" strike="noStrike" baseline="0" dirty="0">
                <a:latin typeface="Times New Roman" panose="02020603050405020304" pitchFamily="18" charset="0"/>
                <a:cs typeface="Times New Roman" panose="02020603050405020304" pitchFamily="18" charset="0"/>
              </a:rPr>
              <a:t> expanding (Vermiculite)</a:t>
            </a:r>
          </a:p>
          <a:p>
            <a:pPr algn="just"/>
            <a:r>
              <a:rPr lang="en-IN" sz="2400" b="0" i="0" u="none" strike="noStrike" baseline="0" dirty="0" err="1">
                <a:latin typeface="Times New Roman" panose="02020603050405020304" pitchFamily="18" charset="0"/>
                <a:cs typeface="Times New Roman" panose="02020603050405020304" pitchFamily="18" charset="0"/>
              </a:rPr>
              <a:t>ii.Fullyexpanding</a:t>
            </a:r>
            <a:r>
              <a:rPr lang="en-IN" sz="2400" b="0" i="0" u="none" strike="noStrike" baseline="0" dirty="0">
                <a:latin typeface="Times New Roman" panose="02020603050405020304" pitchFamily="18" charset="0"/>
                <a:cs typeface="Times New Roman" panose="02020603050405020304" pitchFamily="18" charset="0"/>
              </a:rPr>
              <a:t> (Montmorillonite)</a:t>
            </a:r>
          </a:p>
          <a:p>
            <a:pPr algn="just"/>
            <a:r>
              <a:rPr lang="en-US" sz="2400" b="0" i="0" u="none" strike="noStrike" baseline="0" dirty="0">
                <a:latin typeface="Times New Roman" panose="02020603050405020304" pitchFamily="18" charset="0"/>
                <a:cs typeface="Times New Roman" panose="02020603050405020304" pitchFamily="18" charset="0"/>
              </a:rPr>
              <a:t>4) 2: 2 clay mineral (chlorite)</a:t>
            </a:r>
          </a:p>
          <a:p>
            <a:pPr algn="just"/>
            <a:endParaRPr lang="en-IN"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FA90468-0904-7042-BF8A-00256828E1B9}"/>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Clay Minerals</a:t>
            </a:r>
          </a:p>
        </p:txBody>
      </p:sp>
    </p:spTree>
    <p:extLst>
      <p:ext uri="{BB962C8B-B14F-4D97-AF65-F5344CB8AC3E}">
        <p14:creationId xmlns:p14="http://schemas.microsoft.com/office/powerpoint/2010/main" val="3127431600"/>
      </p:ext>
    </p:extLst>
  </p:cSld>
  <p:clrMapOvr>
    <a:masterClrMapping/>
  </p:clrMapOvr>
  <p:transition spd="slow">
    <p:split orient="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823047-9C90-A08A-216E-437A32191CC7}"/>
              </a:ext>
            </a:extLst>
          </p:cNvPr>
          <p:cNvSpPr>
            <a:spLocks noGrp="1"/>
          </p:cNvSpPr>
          <p:nvPr>
            <p:ph idx="1"/>
          </p:nvPr>
        </p:nvSpPr>
        <p:spPr>
          <a:xfrm>
            <a:off x="1199456" y="1628800"/>
            <a:ext cx="9793088" cy="4896584"/>
          </a:xfrm>
        </p:spPr>
        <p:txBody>
          <a:bodyPr>
            <a:normAutofit lnSpcReduction="10000"/>
          </a:bodyPr>
          <a:lstStyle/>
          <a:p>
            <a:pPr algn="just">
              <a:lnSpc>
                <a:spcPct val="150000"/>
              </a:lnSpc>
              <a:buFont typeface="Wingdings" panose="05000000000000000000" pitchFamily="2" charset="2"/>
              <a:buChar char="v"/>
            </a:pPr>
            <a:r>
              <a:rPr lang="en-IN" sz="2400" dirty="0">
                <a:latin typeface="Times New Roman" panose="02020603050405020304" pitchFamily="18" charset="0"/>
                <a:cs typeface="Times New Roman" panose="02020603050405020304" pitchFamily="18" charset="0"/>
              </a:rPr>
              <a:t>It is the physical disintegration and chemical decomposition of rocks and minerals resulting in the formation of parent material.</a:t>
            </a:r>
          </a:p>
          <a:p>
            <a:pPr marL="0" indent="0" algn="just">
              <a:lnSpc>
                <a:spcPct val="150000"/>
              </a:lnSpc>
              <a:buNone/>
            </a:pPr>
            <a:r>
              <a:rPr lang="en-IN" sz="2400" dirty="0">
                <a:latin typeface="Times New Roman" panose="02020603050405020304" pitchFamily="18" charset="0"/>
                <a:cs typeface="Times New Roman" panose="02020603050405020304" pitchFamily="18" charset="0"/>
              </a:rPr>
              <a:t>                                                       OR</a:t>
            </a:r>
          </a:p>
          <a:p>
            <a:pPr marL="0" indent="0" algn="just">
              <a:lnSpc>
                <a:spcPct val="150000"/>
              </a:lnSpc>
              <a:buNone/>
            </a:pPr>
            <a:endParaRPr lang="en-IN" sz="2400" dirty="0">
              <a:latin typeface="Times New Roman" panose="02020603050405020304" pitchFamily="18" charset="0"/>
              <a:cs typeface="Times New Roman" panose="02020603050405020304" pitchFamily="18" charset="0"/>
            </a:endParaRPr>
          </a:p>
          <a:p>
            <a:pPr marL="269875" indent="-269875" algn="just">
              <a:lnSpc>
                <a:spcPct val="150000"/>
              </a:lnSpc>
              <a:buFont typeface="Wingdings" panose="05000000000000000000" pitchFamily="2" charset="2"/>
              <a:buChar char="v"/>
              <a:tabLst>
                <a:tab pos="9601200" algn="l"/>
                <a:tab pos="9871075" algn="l"/>
              </a:tabLst>
            </a:pPr>
            <a:r>
              <a:rPr lang="en-IN" sz="2400" dirty="0">
                <a:latin typeface="Times New Roman" panose="02020603050405020304" pitchFamily="18" charset="0"/>
                <a:cs typeface="Times New Roman" panose="02020603050405020304" pitchFamily="18" charset="0"/>
              </a:rPr>
              <a:t>It is basically a combination of transformation and synthesis or the process of disintegration and decomposition of rocks and minerals which are brought by physical, chemical and biological weathering, leading to formation of parent material.</a:t>
            </a:r>
          </a:p>
        </p:txBody>
      </p:sp>
      <p:sp>
        <p:nvSpPr>
          <p:cNvPr id="4" name="TextBox 3">
            <a:extLst>
              <a:ext uri="{FF2B5EF4-FFF2-40B4-BE49-F238E27FC236}">
                <a16:creationId xmlns:a16="http://schemas.microsoft.com/office/drawing/2014/main" id="{B48194DD-D551-40B9-6CF8-9A6C10305757}"/>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3200" kern="0" dirty="0">
                <a:solidFill>
                  <a:prstClr val="black">
                    <a:lumMod val="85000"/>
                    <a:lumOff val="15000"/>
                  </a:prstClr>
                </a:solidFill>
              </a:rPr>
              <a:t>Weathering</a:t>
            </a:r>
            <a:endParaRPr kumimoji="0" lang="en-US" sz="32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991894202"/>
      </p:ext>
    </p:extLst>
  </p:cSld>
  <p:clrMapOvr>
    <a:masterClrMapping/>
  </p:clrMapOvr>
  <p:transition spd="slow">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1730FD-3067-90F4-E835-8AA7A26DFCF8}"/>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Classification of Weathering</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
        <p:nvSpPr>
          <p:cNvPr id="6" name="TextBox 5">
            <a:extLst>
              <a:ext uri="{FF2B5EF4-FFF2-40B4-BE49-F238E27FC236}">
                <a16:creationId xmlns:a16="http://schemas.microsoft.com/office/drawing/2014/main" id="{40C16DBA-6FE9-5F0C-9F7E-CFFE5F1B8DB1}"/>
              </a:ext>
            </a:extLst>
          </p:cNvPr>
          <p:cNvSpPr txBox="1"/>
          <p:nvPr/>
        </p:nvSpPr>
        <p:spPr>
          <a:xfrm>
            <a:off x="983432" y="1412776"/>
            <a:ext cx="10153128" cy="4933530"/>
          </a:xfrm>
          <a:prstGeom prst="rect">
            <a:avLst/>
          </a:prstGeom>
          <a:noFill/>
        </p:spPr>
        <p:txBody>
          <a:bodyPr wrap="square">
            <a:spAutoFit/>
          </a:bodyPr>
          <a:lstStyle/>
          <a:p>
            <a:pPr marL="0" marR="0" algn="just">
              <a:lnSpc>
                <a:spcPct val="107000"/>
              </a:lnSpc>
              <a:spcAft>
                <a:spcPts val="800"/>
              </a:spcAft>
            </a:pPr>
            <a:r>
              <a:rPr lang="en-IN" b="1" kern="100" dirty="0">
                <a:effectLst/>
                <a:latin typeface="Times New Roman" panose="02020603050405020304" pitchFamily="18" charset="0"/>
                <a:ea typeface="Calibri" panose="020F0502020204030204" pitchFamily="34" charset="0"/>
                <a:cs typeface="Mangal" panose="02040503050203030202" pitchFamily="18" charset="0"/>
              </a:rPr>
              <a:t>A. Physical Weathering : </a:t>
            </a:r>
            <a:r>
              <a:rPr lang="en-IN" kern="100" dirty="0">
                <a:effectLst/>
                <a:latin typeface="Times New Roman" panose="02020603050405020304" pitchFamily="18" charset="0"/>
                <a:ea typeface="Calibri" panose="020F0502020204030204" pitchFamily="34" charset="0"/>
                <a:cs typeface="Mangal" panose="02040503050203030202" pitchFamily="18" charset="0"/>
              </a:rPr>
              <a:t>A mechanical process, causing disintegration of consolidated massive rocks into smaller pieces under favourable climatic conditions through various agents viz. Temperature, water, ice, and wind. Role of different agents in Physical Weathering described as under: </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a:p>
            <a:pPr marL="457200" marR="0" indent="-457200" algn="just">
              <a:lnSpc>
                <a:spcPct val="107000"/>
              </a:lnSpc>
              <a:spcAft>
                <a:spcPts val="800"/>
              </a:spcAft>
              <a:buAutoNum type="arabicPeriod"/>
            </a:pPr>
            <a:r>
              <a:rPr lang="en-IN" b="1" kern="100" dirty="0">
                <a:effectLst/>
                <a:latin typeface="Times New Roman" panose="02020603050405020304" pitchFamily="18" charset="0"/>
                <a:ea typeface="Calibri" panose="020F0502020204030204" pitchFamily="34" charset="0"/>
                <a:cs typeface="Mangal" panose="02040503050203030202" pitchFamily="18" charset="0"/>
              </a:rPr>
              <a:t>Temperature </a:t>
            </a:r>
            <a:r>
              <a:rPr lang="en-IN" kern="100" dirty="0">
                <a:effectLst/>
                <a:latin typeface="Times New Roman" panose="02020603050405020304" pitchFamily="18" charset="0"/>
                <a:ea typeface="Calibri" panose="020F0502020204030204" pitchFamily="34" charset="0"/>
                <a:cs typeface="Mangal" panose="02040503050203030202" pitchFamily="18" charset="0"/>
              </a:rPr>
              <a:t>- Due to monomineralic and polymineralic nature of rocks, a differential expansion and contraction of minerals occurs owing to diurnal temperature changes resulting in peeling off the surface layers from rocks (breakdown into small fragments). This phenomenon is called "</a:t>
            </a:r>
            <a:r>
              <a:rPr lang="en-IN" b="1" kern="100"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Exfoliation" or onion type</a:t>
            </a:r>
            <a:r>
              <a:rPr lang="en-IN" kern="100"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 </a:t>
            </a:r>
            <a:r>
              <a:rPr lang="en-IN" kern="100" dirty="0">
                <a:effectLst/>
                <a:latin typeface="Times New Roman" panose="02020603050405020304" pitchFamily="18" charset="0"/>
                <a:ea typeface="Calibri" panose="020F0502020204030204" pitchFamily="34" charset="0"/>
                <a:cs typeface="Mangal" panose="02040503050203030202" pitchFamily="18" charset="0"/>
              </a:rPr>
              <a:t>of weathering. Examples include exfoliation in </a:t>
            </a:r>
            <a:r>
              <a:rPr lang="en-IN" b="1" kern="100" dirty="0">
                <a:effectLst/>
                <a:latin typeface="Times New Roman" panose="02020603050405020304" pitchFamily="18" charset="0"/>
                <a:ea typeface="Calibri" panose="020F0502020204030204" pitchFamily="34" charset="0"/>
                <a:cs typeface="Mangal" panose="02040503050203030202" pitchFamily="18" charset="0"/>
              </a:rPr>
              <a:t>basalt and granite</a:t>
            </a:r>
            <a:r>
              <a:rPr lang="en-IN" kern="100" dirty="0">
                <a:effectLst/>
                <a:latin typeface="Times New Roman" panose="02020603050405020304" pitchFamily="18" charset="0"/>
                <a:ea typeface="Calibri" panose="020F0502020204030204" pitchFamily="34" charset="0"/>
                <a:cs typeface="Mangal" panose="02040503050203030202" pitchFamily="18" charset="0"/>
              </a:rPr>
              <a:t>. Cold temperature causes freezing of entrapped water inside the rock which expands </a:t>
            </a:r>
            <a:r>
              <a:rPr lang="en-IN" b="1" kern="100" dirty="0">
                <a:effectLst/>
                <a:latin typeface="Times New Roman" panose="02020603050405020304" pitchFamily="18" charset="0"/>
                <a:ea typeface="Calibri" panose="020F0502020204030204" pitchFamily="34" charset="0"/>
                <a:cs typeface="Mangal" panose="02040503050203030202" pitchFamily="18" charset="0"/>
              </a:rPr>
              <a:t>9%</a:t>
            </a:r>
            <a:r>
              <a:rPr lang="en-IN" kern="100" dirty="0">
                <a:effectLst/>
                <a:latin typeface="Times New Roman" panose="02020603050405020304" pitchFamily="18" charset="0"/>
                <a:ea typeface="Calibri" panose="020F0502020204030204" pitchFamily="34" charset="0"/>
                <a:cs typeface="Mangal" panose="02040503050203030202" pitchFamily="18" charset="0"/>
              </a:rPr>
              <a:t> in volume and exerts a pressure of about </a:t>
            </a:r>
            <a:r>
              <a:rPr lang="en-IN" b="1" kern="100" dirty="0">
                <a:effectLst/>
                <a:latin typeface="Times New Roman" panose="02020603050405020304" pitchFamily="18" charset="0"/>
                <a:ea typeface="Calibri" panose="020F0502020204030204" pitchFamily="34" charset="0"/>
                <a:cs typeface="Mangal" panose="02040503050203030202" pitchFamily="18" charset="0"/>
              </a:rPr>
              <a:t>1465 tonnes/m² (t m</a:t>
            </a:r>
            <a:r>
              <a:rPr kumimoji="0" lang="en-IN" sz="1800" b="1" i="0" u="none" strike="noStrike" kern="1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angal" panose="02040503050203030202" pitchFamily="18" charset="0"/>
              </a:rPr>
              <a:t>² </a:t>
            </a:r>
            <a:r>
              <a:rPr lang="en-IN" b="1" kern="100" dirty="0">
                <a:effectLst/>
                <a:latin typeface="Times New Roman" panose="02020603050405020304" pitchFamily="18" charset="0"/>
                <a:ea typeface="Calibri" panose="020F0502020204030204" pitchFamily="34" charset="0"/>
                <a:cs typeface="Mangal" panose="02040503050203030202" pitchFamily="18" charset="0"/>
              </a:rPr>
              <a:t>) </a:t>
            </a:r>
            <a:r>
              <a:rPr lang="en-IN" kern="100" dirty="0">
                <a:effectLst/>
                <a:latin typeface="Times New Roman" panose="02020603050405020304" pitchFamily="18" charset="0"/>
                <a:ea typeface="Calibri" panose="020F0502020204030204" pitchFamily="34" charset="0"/>
                <a:cs typeface="Mangal" panose="02040503050203030202" pitchFamily="18" charset="0"/>
              </a:rPr>
              <a:t>resulting in breakdown of rocks.</a:t>
            </a:r>
            <a:endParaRPr lang="en-IN" kern="100" dirty="0">
              <a:latin typeface="Times New Roman" panose="02020603050405020304" pitchFamily="18" charset="0"/>
              <a:ea typeface="Calibri" panose="020F0502020204030204" pitchFamily="34" charset="0"/>
              <a:cs typeface="Mangal" panose="02040503050203030202" pitchFamily="18" charset="0"/>
            </a:endParaRPr>
          </a:p>
          <a:p>
            <a:pPr marL="457200" marR="0" indent="-457200" algn="just">
              <a:lnSpc>
                <a:spcPct val="107000"/>
              </a:lnSpc>
              <a:spcAft>
                <a:spcPts val="800"/>
              </a:spcAft>
              <a:buAutoNum type="arabicPeriod"/>
            </a:pPr>
            <a:r>
              <a:rPr lang="en-IN" b="1" kern="100" dirty="0">
                <a:effectLst/>
                <a:latin typeface="Times New Roman" panose="02020603050405020304" pitchFamily="18" charset="0"/>
                <a:ea typeface="Calibri" panose="020F0502020204030204" pitchFamily="34" charset="0"/>
                <a:cs typeface="Mangal" panose="02040503050203030202" pitchFamily="18" charset="0"/>
              </a:rPr>
              <a:t>Water </a:t>
            </a:r>
            <a:r>
              <a:rPr lang="en-IN" kern="100" dirty="0">
                <a:effectLst/>
                <a:latin typeface="Times New Roman" panose="02020603050405020304" pitchFamily="18" charset="0"/>
                <a:ea typeface="Calibri" panose="020F0502020204030204" pitchFamily="34" charset="0"/>
                <a:cs typeface="Mangal" panose="02040503050203030202" pitchFamily="18" charset="0"/>
              </a:rPr>
              <a:t>- Most pronounced and widespread weathering agent and which carries huge boulders which break into smaller fragments due to continuous flowing in water with friction and/or abrasion. </a:t>
            </a:r>
            <a:endParaRPr lang="en-IN" kern="100" dirty="0">
              <a:latin typeface="Calibri" panose="020F0502020204030204" pitchFamily="34" charset="0"/>
              <a:ea typeface="Calibri" panose="020F0502020204030204" pitchFamily="34" charset="0"/>
              <a:cs typeface="Mangal" panose="02040503050203030202" pitchFamily="18" charset="0"/>
            </a:endParaRPr>
          </a:p>
          <a:p>
            <a:pPr marL="457200" marR="0" indent="-457200" algn="just">
              <a:lnSpc>
                <a:spcPct val="107000"/>
              </a:lnSpc>
              <a:spcAft>
                <a:spcPts val="800"/>
              </a:spcAft>
              <a:buAutoNum type="arabicPeriod"/>
            </a:pPr>
            <a:r>
              <a:rPr lang="en-IN" b="1" kern="100" dirty="0">
                <a:effectLst/>
                <a:latin typeface="Times New Roman" panose="02020603050405020304" pitchFamily="18" charset="0"/>
                <a:ea typeface="Calibri" panose="020F0502020204030204" pitchFamily="34" charset="0"/>
                <a:cs typeface="Mangal" panose="02040503050203030202" pitchFamily="18" charset="0"/>
              </a:rPr>
              <a:t>Ice -</a:t>
            </a:r>
            <a:r>
              <a:rPr lang="en-IN" kern="100" dirty="0">
                <a:effectLst/>
                <a:latin typeface="Times New Roman" panose="02020603050405020304" pitchFamily="18" charset="0"/>
                <a:ea typeface="Calibri" panose="020F0502020204030204" pitchFamily="34" charset="0"/>
                <a:cs typeface="Mangal" panose="02040503050203030202" pitchFamily="18" charset="0"/>
              </a:rPr>
              <a:t> Moving ice or glaciers cause great deal of cutting and crushing of the bedrocks. On moving, glaciers exert a tremendous pressure on rock over which these pass. </a:t>
            </a:r>
            <a:endParaRPr lang="en-IN" kern="100" dirty="0">
              <a:latin typeface="Calibri" panose="020F0502020204030204" pitchFamily="34" charset="0"/>
              <a:ea typeface="Calibri" panose="020F0502020204030204" pitchFamily="34" charset="0"/>
              <a:cs typeface="Mangal" panose="02040503050203030202" pitchFamily="18" charset="0"/>
            </a:endParaRPr>
          </a:p>
          <a:p>
            <a:pPr marL="457200" marR="0" indent="-457200" algn="just">
              <a:lnSpc>
                <a:spcPct val="107000"/>
              </a:lnSpc>
              <a:spcAft>
                <a:spcPts val="800"/>
              </a:spcAft>
              <a:buAutoNum type="arabicPeriod"/>
            </a:pPr>
            <a:r>
              <a:rPr lang="en-IN" b="1" kern="100" dirty="0">
                <a:effectLst/>
                <a:latin typeface="Times New Roman" panose="02020603050405020304" pitchFamily="18" charset="0"/>
                <a:ea typeface="Calibri" panose="020F0502020204030204" pitchFamily="34" charset="0"/>
                <a:cs typeface="Mangal" panose="02040503050203030202" pitchFamily="18" charset="0"/>
              </a:rPr>
              <a:t>Wind</a:t>
            </a:r>
            <a:r>
              <a:rPr lang="en-IN" kern="100" dirty="0">
                <a:effectLst/>
                <a:latin typeface="Times New Roman" panose="02020603050405020304" pitchFamily="18" charset="0"/>
                <a:ea typeface="Calibri" panose="020F0502020204030204" pitchFamily="34" charset="0"/>
                <a:cs typeface="Mangal" panose="02040503050203030202" pitchFamily="18" charset="0"/>
              </a:rPr>
              <a:t> - The rounded rock (Mushroom rock) remnants in the </a:t>
            </a:r>
            <a:r>
              <a:rPr lang="en-IN" kern="100" dirty="0" err="1">
                <a:effectLst/>
                <a:latin typeface="Times New Roman" panose="02020603050405020304" pitchFamily="18" charset="0"/>
                <a:ea typeface="Calibri" panose="020F0502020204030204" pitchFamily="34" charset="0"/>
                <a:cs typeface="Mangal" panose="02040503050203030202" pitchFamily="18" charset="0"/>
              </a:rPr>
              <a:t>Aravalis</a:t>
            </a:r>
            <a:r>
              <a:rPr lang="en-IN" kern="100" dirty="0">
                <a:effectLst/>
                <a:latin typeface="Times New Roman" panose="02020603050405020304" pitchFamily="18" charset="0"/>
                <a:ea typeface="Calibri" panose="020F0502020204030204" pitchFamily="34" charset="0"/>
                <a:cs typeface="Mangal" panose="02040503050203030202" pitchFamily="18" charset="0"/>
              </a:rPr>
              <a:t> are caused by the wind erosion. Action of wind as weathering agent could be prominently seen in Thar desert of Rajasthan.  </a:t>
            </a:r>
            <a:endParaRPr lang="en-IN"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538292"/>
      </p:ext>
    </p:extLst>
  </p:cSld>
  <p:clrMapOvr>
    <a:masterClrMapping/>
  </p:clrMapOvr>
  <p:transition spd="slow">
    <p:split orient="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AC20F-3EE7-B200-A77A-3F6F0608860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A58426E-DE62-F88C-F361-8BD63E46FB2E}"/>
              </a:ext>
            </a:extLst>
          </p:cNvPr>
          <p:cNvSpPr txBox="1"/>
          <p:nvPr/>
        </p:nvSpPr>
        <p:spPr>
          <a:xfrm>
            <a:off x="911424" y="864612"/>
            <a:ext cx="10153128" cy="5128776"/>
          </a:xfrm>
          <a:prstGeom prst="rect">
            <a:avLst/>
          </a:prstGeom>
          <a:noFill/>
        </p:spPr>
        <p:txBody>
          <a:bodyPr wrap="square">
            <a:spAutoFit/>
          </a:bodyPr>
          <a:lstStyle/>
          <a:p>
            <a:pPr marL="0" marR="0" algn="just">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B.</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Chemical Weathering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Chemical weathering is decomposition process which </a:t>
            </a:r>
            <a:r>
              <a:rPr lang="en-IN" sz="1800" dirty="0">
                <a:effectLst/>
                <a:latin typeface="Times New Roman" panose="02020603050405020304" pitchFamily="18" charset="0"/>
                <a:ea typeface="Calibri" panose="020F0502020204030204" pitchFamily="34" charset="0"/>
              </a:rPr>
              <a:t>takes place primarily at the junction of lithosphere and atmosphere is called "</a:t>
            </a:r>
            <a:r>
              <a:rPr lang="en-IN" sz="1800" dirty="0">
                <a:solidFill>
                  <a:srgbClr val="FF0000"/>
                </a:solidFill>
                <a:effectLst/>
                <a:latin typeface="Times New Roman" panose="02020603050405020304" pitchFamily="18" charset="0"/>
                <a:ea typeface="Calibri" panose="020F0502020204030204" pitchFamily="34" charset="0"/>
              </a:rPr>
              <a:t>weathering front</a:t>
            </a:r>
            <a:r>
              <a:rPr lang="en-IN" sz="1800" dirty="0">
                <a:effectLst/>
                <a:latin typeface="Times New Roman" panose="02020603050405020304" pitchFamily="18" charset="0"/>
                <a:ea typeface="Calibri" panose="020F0502020204030204" pitchFamily="34" charset="0"/>
              </a:rPr>
              <a:t>". It leads to alteration or disappearance of some minerals and formation of new (secondary) minerals. This weathering dominant in </a:t>
            </a:r>
            <a:r>
              <a:rPr lang="en-IN" sz="1800" b="1" dirty="0">
                <a:effectLst/>
                <a:latin typeface="Times New Roman" panose="02020603050405020304" pitchFamily="18" charset="0"/>
                <a:ea typeface="Calibri" panose="020F0502020204030204" pitchFamily="34" charset="0"/>
              </a:rPr>
              <a:t>tropical climate (Temperature and Rainfall both are high)</a:t>
            </a:r>
            <a:r>
              <a:rPr lang="en-IN" sz="1800" dirty="0">
                <a:effectLst/>
                <a:latin typeface="Times New Roman" panose="02020603050405020304" pitchFamily="18" charset="0"/>
                <a:ea typeface="Calibri" panose="020F0502020204030204" pitchFamily="34" charset="0"/>
              </a:rPr>
              <a:t> than arid climate. The rate of chemical weathering increases with increasing amounts of dissolved CO</a:t>
            </a:r>
            <a:r>
              <a:rPr lang="en-IN" sz="1800" baseline="-25000" dirty="0">
                <a:effectLst/>
                <a:latin typeface="Times New Roman" panose="02020603050405020304" pitchFamily="18" charset="0"/>
                <a:ea typeface="Calibri" panose="020F0502020204030204" pitchFamily="34" charset="0"/>
              </a:rPr>
              <a:t>2</a:t>
            </a:r>
            <a:r>
              <a:rPr lang="en-IN" sz="1800" dirty="0">
                <a:effectLst/>
                <a:latin typeface="Times New Roman" panose="02020603050405020304" pitchFamily="18" charset="0"/>
                <a:ea typeface="Calibri" panose="020F0502020204030204" pitchFamily="34" charset="0"/>
              </a:rPr>
              <a:t> and other minerals in water. The presence of organic and inorganic acids also accelerates the chemical weathering. </a:t>
            </a:r>
            <a:r>
              <a:rPr lang="en-IN" sz="1800" b="1" dirty="0">
                <a:effectLst/>
                <a:latin typeface="Times New Roman" panose="02020603050405020304" pitchFamily="18" charset="0"/>
                <a:ea typeface="Calibri" panose="020F0502020204030204" pitchFamily="34" charset="0"/>
              </a:rPr>
              <a:t>The chemical weathering has great role in conversion of primary minerals (feldspars, mica and amphiboles) into secondary minerals (kaolinite, montmorillonite and vermiculite).</a:t>
            </a:r>
          </a:p>
          <a:p>
            <a:pPr marL="363538" marR="0" indent="-363538" algn="just">
              <a:lnSpc>
                <a:spcPct val="107000"/>
              </a:lnSpc>
              <a:spcAft>
                <a:spcPts val="800"/>
              </a:spcAft>
              <a:tabLst>
                <a:tab pos="363538" algn="l"/>
              </a:tabLst>
            </a:pPr>
            <a:r>
              <a:rPr lang="en-IN" b="1" kern="100" dirty="0">
                <a:latin typeface="Times New Roman" panose="02020603050405020304" pitchFamily="18" charset="0"/>
                <a:ea typeface="Calibri" panose="020F0502020204030204" pitchFamily="34" charset="0"/>
                <a:cs typeface="Mangal" panose="02040503050203030202" pitchFamily="18" charset="0"/>
              </a:rPr>
              <a:t>1</a:t>
            </a:r>
            <a:r>
              <a:rPr lang="en-IN" kern="100" dirty="0">
                <a:latin typeface="Times New Roman" panose="02020603050405020304" pitchFamily="18" charset="0"/>
                <a:ea typeface="Calibri" panose="020F0502020204030204" pitchFamily="34" charset="0"/>
                <a:cs typeface="Mangal" panose="02040503050203030202" pitchFamily="18" charset="0"/>
              </a:rPr>
              <a:t>.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Solution</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 Water is a universal solvent due to its highest dielectric constant and its solubility action is enhanced with dissolved 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organic, inorganic acids and salts in it. Decomposition of rocks depends on composition and solubility action of water. For example, </a:t>
            </a:r>
            <a:r>
              <a:rPr lang="en-IN" kern="100" dirty="0">
                <a:latin typeface="Times New Roman" panose="02020603050405020304" pitchFamily="18" charset="0"/>
                <a:ea typeface="Calibri" panose="020F0502020204030204" pitchFamily="34" charset="0"/>
                <a:cs typeface="Mangal" panose="02040503050203030202" pitchFamily="18" charset="0"/>
              </a:rPr>
              <a:t>h</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alite (Rock salt or NaCl) readily soluble in water and where as the solubility of some silicate minerals like quartz is very low. In arid regions, soluble minerals remain in rocks as such where as in semi-arid and humid regions, these are completely washed away.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sym typeface="Wingdings" panose="05000000000000000000" pitchFamily="2" charset="2"/>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(Carbonic acid)</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just">
              <a:lnSpc>
                <a:spcPct val="107000"/>
              </a:lnSpc>
              <a:spcAft>
                <a:spcPts val="800"/>
              </a:spcAft>
            </a:pPr>
            <a:endParaRPr lang="en-IN"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335720971"/>
      </p:ext>
    </p:extLst>
  </p:cSld>
  <p:clrMapOvr>
    <a:masterClrMapping/>
  </p:clrMapOvr>
  <p:transition spd="slow">
    <p:split orient="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BCCE8-128C-B3F9-3912-0173303451E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D24BC1D-866A-BDF3-5AA8-CF482D7647F8}"/>
              </a:ext>
            </a:extLst>
          </p:cNvPr>
          <p:cNvSpPr txBox="1"/>
          <p:nvPr/>
        </p:nvSpPr>
        <p:spPr>
          <a:xfrm>
            <a:off x="695400" y="692696"/>
            <a:ext cx="11233248" cy="4740016"/>
          </a:xfrm>
          <a:prstGeom prst="rect">
            <a:avLst/>
          </a:prstGeom>
          <a:noFill/>
        </p:spPr>
        <p:txBody>
          <a:bodyPr wrap="square">
            <a:spAutoFit/>
          </a:bodyPr>
          <a:lstStyle/>
          <a:p>
            <a:pPr marL="0" marR="0" algn="just">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 Hydration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It is the chemical combination of water molecules with a mineral to form a new mineral. Hydration occurs primarily on the surface and edges of mineral grains. The adsorbed water provides a bridge for the hydronium ions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a:t>
            </a:r>
            <a:r>
              <a:rPr lang="en-IN" sz="1800" kern="100" baseline="30000" dirty="0">
                <a:effectLst/>
                <a:latin typeface="Times New Roman" panose="02020603050405020304" pitchFamily="18" charset="0"/>
                <a:ea typeface="Calibri" panose="020F0502020204030204" pitchFamily="34" charset="0"/>
                <a:cs typeface="Mangal" panose="02040503050203030202" pitchFamily="18" charset="0"/>
              </a:rPr>
              <a:t>+</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or hydrogen ions (H) to attack the structure. This process commonly occurs in secondary minerals like Aluminium oxide, Fe oxides and Gypsum.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1. CaSO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4</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 ½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CaSO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4</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0.5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a:t>
            </a:r>
          </a:p>
          <a:p>
            <a:pPr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800" kern="100" dirty="0" err="1">
                <a:effectLst/>
                <a:latin typeface="Times New Roman" panose="02020603050405020304" pitchFamily="18" charset="0"/>
                <a:ea typeface="Calibri" panose="020F0502020204030204" pitchFamily="34" charset="0"/>
                <a:cs typeface="Mangal" panose="02040503050203030202" pitchFamily="18" charset="0"/>
              </a:rPr>
              <a:t>Anhydrate</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(Hemihydrate)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2. CaSO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4</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+ 2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CaSO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4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t>
            </a:r>
            <a:r>
              <a:rPr lang="en-IN" kern="100" baseline="-25000" dirty="0">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2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a:t>
            </a:r>
          </a:p>
          <a:p>
            <a:pPr marR="0" algn="ctr">
              <a:lnSpc>
                <a:spcPct val="107000"/>
              </a:lnSpc>
              <a:spcAft>
                <a:spcPts val="800"/>
              </a:spcAft>
            </a:pPr>
            <a:r>
              <a:rPr lang="en-IN" kern="100" dirty="0">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(Gypsum)</a:t>
            </a:r>
            <a:endParaRPr lang="en-IN" kern="100" dirty="0">
              <a:latin typeface="Times New Roman" panose="02020603050405020304" pitchFamily="18" charset="0"/>
              <a:ea typeface="Calibri" panose="020F0502020204030204" pitchFamily="34" charset="0"/>
              <a:cs typeface="Mangal" panose="02040503050203030202" pitchFamily="18" charset="0"/>
            </a:endParaRPr>
          </a:p>
          <a:p>
            <a:pPr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3. Olivine +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Serpentine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4. 2 Fe</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+ 3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2 Fe</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3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(Haematite)               (Limonite)</a:t>
            </a:r>
            <a:endParaRPr lang="en-IN" kern="100" dirty="0">
              <a:latin typeface="Calibri" panose="020F0502020204030204" pitchFamily="34" charset="0"/>
              <a:ea typeface="Calibri" panose="020F0502020204030204" pitchFamily="34" charset="0"/>
              <a:cs typeface="Mangal" panose="02040503050203030202" pitchFamily="18" charset="0"/>
            </a:endParaRPr>
          </a:p>
          <a:p>
            <a:pPr marL="0" marR="0" algn="ctr">
              <a:lnSpc>
                <a:spcPct val="107000"/>
              </a:lnSpc>
              <a:spcAft>
                <a:spcPts val="800"/>
              </a:spcAft>
            </a:pP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just">
              <a:lnSpc>
                <a:spcPct val="107000"/>
              </a:lnSpc>
              <a:spcAft>
                <a:spcPts val="800"/>
              </a:spcAft>
            </a:pPr>
            <a:endParaRPr lang="en-IN"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95050140"/>
      </p:ext>
    </p:extLst>
  </p:cSld>
  <p:clrMapOvr>
    <a:masterClrMapping/>
  </p:clrMapOvr>
  <p:transition spd="slow">
    <p:split orient="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B17B24-2C4C-B569-1237-CA8559572089}"/>
              </a:ext>
            </a:extLst>
          </p:cNvPr>
          <p:cNvSpPr txBox="1"/>
          <p:nvPr/>
        </p:nvSpPr>
        <p:spPr>
          <a:xfrm>
            <a:off x="829812" y="980728"/>
            <a:ext cx="10532376" cy="3259418"/>
          </a:xfrm>
          <a:prstGeom prst="rect">
            <a:avLst/>
          </a:prstGeom>
          <a:noFill/>
        </p:spPr>
        <p:txBody>
          <a:bodyPr wrap="square">
            <a:spAutoFit/>
          </a:bodyPr>
          <a:lstStyle/>
          <a:p>
            <a:pPr marL="0" marR="0" algn="just">
              <a:lnSpc>
                <a:spcPct val="107000"/>
              </a:lnSpc>
              <a:spcAft>
                <a:spcPts val="800"/>
              </a:spcAft>
            </a:pPr>
            <a:r>
              <a:rPr lang="en-IN" b="1" kern="100" dirty="0">
                <a:latin typeface="Times New Roman" panose="02020603050405020304" pitchFamily="18" charset="0"/>
                <a:ea typeface="Calibri" panose="020F0502020204030204" pitchFamily="34" charset="0"/>
                <a:cs typeface="Mangal" panose="02040503050203030202" pitchFamily="18" charset="0"/>
              </a:rPr>
              <a:t>3.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Hydrolysis</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 It is the most important chemical weathering process among all. It is a type of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double decomposition process</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in which 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minerals and organic acids rich water get easily dissociated into H</a:t>
            </a:r>
            <a:r>
              <a:rPr lang="en-IN" sz="1800" kern="100" baseline="30000" dirty="0">
                <a:effectLst/>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and OH</a:t>
            </a:r>
            <a:r>
              <a:rPr lang="en-IN" kern="100" baseline="30000" dirty="0">
                <a:latin typeface="Times New Roman" panose="02020603050405020304" pitchFamily="18" charset="0"/>
                <a:ea typeface="Calibri" panose="020F0502020204030204" pitchFamily="34" charset="0"/>
                <a:cs typeface="Mangal" panose="02040503050203030202" pitchFamily="18" charset="0"/>
              </a:rPr>
              <a:t> </a:t>
            </a:r>
            <a:r>
              <a:rPr lang="en-IN" sz="1800" kern="100" baseline="30000" dirty="0">
                <a:effectLst/>
                <a:latin typeface="Times New Roman" panose="02020603050405020304" pitchFamily="18" charset="0"/>
                <a:ea typeface="Calibri" panose="020F0502020204030204" pitchFamily="34" charset="0"/>
                <a:cs typeface="Mangal" panose="02040503050203030202" pitchFamily="18" charset="0"/>
              </a:rPr>
              <a:t>-</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ions which chemically combine with a mineral and form a new mineral. Hydrolysis reactions may be considered as forerunner for clay formation (secondary minerals). </a:t>
            </a:r>
          </a:p>
          <a:p>
            <a:pPr marL="0" marR="0" algn="just">
              <a:lnSpc>
                <a:spcPct val="107000"/>
              </a:lnSpc>
              <a:spcAft>
                <a:spcPts val="800"/>
              </a:spcAft>
            </a:pPr>
            <a:r>
              <a:rPr lang="en-IN" kern="100" dirty="0">
                <a:latin typeface="Times New Roman" panose="02020603050405020304" pitchFamily="18" charset="0"/>
                <a:ea typeface="Calibri" panose="020F0502020204030204" pitchFamily="34" charset="0"/>
                <a:cs typeface="Mangal" panose="02040503050203030202" pitchFamily="18" charset="0"/>
              </a:rPr>
              <a:t>    </a:t>
            </a:r>
          </a:p>
          <a:p>
            <a:pPr marL="0" marR="0" algn="just">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H</a:t>
            </a:r>
            <a:r>
              <a:rPr lang="en-IN" sz="1800" kern="100" baseline="30000" dirty="0">
                <a:effectLst/>
                <a:latin typeface="Times New Roman" panose="02020603050405020304" pitchFamily="18" charset="0"/>
                <a:ea typeface="Calibri" panose="020F0502020204030204" pitchFamily="34" charset="0"/>
                <a:cs typeface="Mangal" panose="02040503050203030202" pitchFamily="18" charset="0"/>
              </a:rPr>
              <a:t>+</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 OH</a:t>
            </a:r>
            <a:r>
              <a:rPr lang="en-IN" sz="1800" kern="100" baseline="30000" dirty="0">
                <a:effectLst/>
                <a:latin typeface="Times New Roman" panose="02020603050405020304" pitchFamily="18" charset="0"/>
                <a:ea typeface="Calibri" panose="020F0502020204030204" pitchFamily="34" charset="0"/>
                <a:cs typeface="Mangal" panose="02040503050203030202" pitchFamily="18" charset="0"/>
              </a:rPr>
              <a:t> -</a:t>
            </a:r>
            <a:endParaRPr lang="en-IN" sz="1800" kern="100" dirty="0">
              <a:effectLst/>
              <a:latin typeface="Times New Roman" panose="02020603050405020304" pitchFamily="18" charset="0"/>
              <a:ea typeface="Calibri" panose="020F0502020204030204" pitchFamily="34" charset="0"/>
              <a:cs typeface="Mangal" panose="02040503050203030202" pitchFamily="18" charset="0"/>
            </a:endParaRPr>
          </a:p>
          <a:p>
            <a:pPr marL="0" marR="0" algn="just">
              <a:lnSpc>
                <a:spcPct val="107000"/>
              </a:lnSpc>
              <a:spcAft>
                <a:spcPts val="800"/>
              </a:spcAft>
            </a:pPr>
            <a:endParaRPr lang="en-IN" kern="100" dirty="0">
              <a:latin typeface="Times New Roman" panose="02020603050405020304" pitchFamily="18" charset="0"/>
              <a:ea typeface="Calibri" panose="020F0502020204030204" pitchFamily="34" charset="0"/>
              <a:cs typeface="Mangal" panose="02040503050203030202" pitchFamily="18" charset="0"/>
            </a:endParaRPr>
          </a:p>
          <a:p>
            <a:pPr marL="0" marR="0" algn="just">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KAlSi</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8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HAlSi</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8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KOH</a:t>
            </a:r>
          </a:p>
          <a:p>
            <a:pPr marL="0" marR="0" algn="just">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kern="100" dirty="0" err="1">
                <a:effectLst/>
                <a:latin typeface="Times New Roman" panose="02020603050405020304" pitchFamily="18" charset="0"/>
                <a:ea typeface="Calibri" panose="020F0502020204030204" pitchFamily="34" charset="0"/>
                <a:cs typeface="Times New Roman" panose="02020603050405020304" pitchFamily="18" charset="0"/>
              </a:rPr>
              <a:t>Orthclase</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(Clay minerals)</a:t>
            </a:r>
          </a:p>
        </p:txBody>
      </p:sp>
    </p:spTree>
    <p:extLst>
      <p:ext uri="{BB962C8B-B14F-4D97-AF65-F5344CB8AC3E}">
        <p14:creationId xmlns:p14="http://schemas.microsoft.com/office/powerpoint/2010/main" val="1595181220"/>
      </p:ext>
    </p:extLst>
  </p:cSld>
  <p:clrMapOvr>
    <a:masterClrMapping/>
  </p:clrMapOvr>
  <p:transition spd="slow">
    <p:split orient="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3068D-4B85-0229-CC3B-37838D2B224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D321C19-1A1B-202C-56BB-549D559C3033}"/>
              </a:ext>
            </a:extLst>
          </p:cNvPr>
          <p:cNvSpPr txBox="1"/>
          <p:nvPr/>
        </p:nvSpPr>
        <p:spPr>
          <a:xfrm>
            <a:off x="767408" y="826727"/>
            <a:ext cx="10153128" cy="5338577"/>
          </a:xfrm>
          <a:prstGeom prst="rect">
            <a:avLst/>
          </a:prstGeom>
          <a:noFill/>
        </p:spPr>
        <p:txBody>
          <a:bodyPr wrap="square">
            <a:spAutoFit/>
          </a:bodyPr>
          <a:lstStyle/>
          <a:p>
            <a:pPr marL="0" marR="0" algn="just">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4. Oxidation-</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It is the combination of oxygen dissolved in water or from atmospheric air with exposed rocks or minerals and occur mostly after hydrolysis. Oxidation can be occurring where oxygen supply is high and biological oxygen demand (BOD) is low. Rocks contain pyroxenes, Hornblende, Biotite, glauconite and chlorite are susceptible to oxidation and minerals contain Mn</a:t>
            </a:r>
            <a:r>
              <a:rPr lang="en-IN"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and sulphur S</a:t>
            </a:r>
            <a:r>
              <a:rPr lang="en-IN" kern="100" baseline="30000" dirty="0">
                <a:latin typeface="Times New Roman" panose="02020603050405020304" pitchFamily="18" charset="0"/>
                <a:ea typeface="Calibri" panose="020F0502020204030204" pitchFamily="34" charset="0"/>
                <a:cs typeface="Times New Roman" panose="02020603050405020304" pitchFamily="18" charset="0"/>
              </a:rPr>
              <a:t>-</a:t>
            </a:r>
            <a:r>
              <a:rPr lang="en-IN"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ions also susceptible to oxidation.</a:t>
            </a:r>
          </a:p>
          <a:p>
            <a:pPr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4 </a:t>
            </a:r>
            <a:r>
              <a:rPr lang="en-IN" sz="1800" kern="100" dirty="0" err="1">
                <a:effectLst/>
                <a:latin typeface="Times New Roman" panose="02020603050405020304" pitchFamily="18" charset="0"/>
                <a:ea typeface="Calibri" panose="020F0502020204030204" pitchFamily="34" charset="0"/>
                <a:cs typeface="Times New Roman" panose="02020603050405020304" pitchFamily="18" charset="0"/>
              </a:rPr>
              <a:t>FeO</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 O</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kern="100" dirty="0">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2 Fe</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(Iron oxide)      (Haematite)</a:t>
            </a:r>
          </a:p>
          <a:p>
            <a:pPr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4 Fe</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4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O</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6 Fe</a:t>
            </a:r>
            <a:r>
              <a:rPr lang="en-IN" kern="100" baseline="-25000" dirty="0">
                <a:latin typeface="Times New Roman" panose="02020603050405020304" pitchFamily="18" charset="0"/>
                <a:ea typeface="Calibri" panose="020F0502020204030204" pitchFamily="34" charset="0"/>
                <a:cs typeface="Times New Roman" panose="02020603050405020304" pitchFamily="18" charset="0"/>
              </a:rPr>
              <a:t>2</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en-IN"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(Magnetite)        (Haematite) </a:t>
            </a:r>
          </a:p>
          <a:p>
            <a:pPr algn="just">
              <a:lnSpc>
                <a:spcPct val="107000"/>
              </a:lnSpc>
              <a:spcAft>
                <a:spcPts val="8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5. Reduction-</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process of removal of oxygen and addition of electron is called reduction. It is exact opposite of oxidation and can occur where oxygen supply is very low and biological oxygen demand (BOD) is high. It is the conversion of higher valent metals to the lower valent states (Ex: Fe</a:t>
            </a:r>
            <a:r>
              <a:rPr lang="en-IN"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 +3</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to Fe</a:t>
            </a:r>
            <a:r>
              <a:rPr lang="en-IN" sz="1800" kern="100" baseline="30000" dirty="0">
                <a:effectLst/>
                <a:latin typeface="Times New Roman" panose="02020603050405020304" pitchFamily="18" charset="0"/>
                <a:ea typeface="Calibri" panose="020F0502020204030204" pitchFamily="34" charset="0"/>
                <a:cs typeface="Times New Roman" panose="02020603050405020304" pitchFamily="18" charset="0"/>
              </a:rPr>
              <a:t> +2</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2 Fe</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Fe O + O</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p>
          <a:p>
            <a:pPr algn="ct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6 Fe</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4 Fe</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4 </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O</a:t>
            </a:r>
            <a:r>
              <a:rPr lang="en-US" sz="18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Aft>
                <a:spcPts val="800"/>
              </a:spcAft>
            </a:pP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5619004"/>
      </p:ext>
    </p:extLst>
  </p:cSld>
  <p:clrMapOvr>
    <a:masterClrMapping/>
  </p:clrMapOvr>
  <p:transition spd="slow">
    <p:split orient="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85FFE-2804-2592-D493-6A4158A0677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F13DBAD-F338-A628-C469-80AA608AA792}"/>
              </a:ext>
            </a:extLst>
          </p:cNvPr>
          <p:cNvSpPr txBox="1"/>
          <p:nvPr/>
        </p:nvSpPr>
        <p:spPr>
          <a:xfrm>
            <a:off x="862220" y="908720"/>
            <a:ext cx="10467560" cy="2961580"/>
          </a:xfrm>
          <a:prstGeom prst="rect">
            <a:avLst/>
          </a:prstGeom>
          <a:noFill/>
        </p:spPr>
        <p:txBody>
          <a:bodyPr wrap="square">
            <a:spAutoFit/>
          </a:bodyPr>
          <a:lstStyle/>
          <a:p>
            <a:pPr marL="0" marR="0" algn="just">
              <a:lnSpc>
                <a:spcPct val="107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6. Carbonation -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It is the combination of carbon dioxide with any base. When water reacts with CO, it gives carbonic acid (H₂CO,), which is a very important agent of chemical weathering of rocks and minerals. The solubility of calcium bicarbonate (CaHCO</a:t>
            </a:r>
            <a:r>
              <a:rPr lang="en-IN" kern="100" baseline="-25000" dirty="0">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is considerably higher than that of calcite (CaCO</a:t>
            </a:r>
            <a:r>
              <a:rPr lang="en-IN" kern="100" baseline="-25000" dirty="0">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p>
          <a:p>
            <a:pPr marL="0" marR="0">
              <a:lnSpc>
                <a:spcPct val="107000"/>
              </a:lnSpc>
              <a:spcAft>
                <a:spcPts val="800"/>
              </a:spcAft>
            </a:pP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O + 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   </a:t>
            </a:r>
            <a:r>
              <a:rPr lang="en-IN" sz="1800" kern="100" dirty="0">
                <a:effectLst/>
                <a:latin typeface="Times New Roman" panose="02020603050405020304" pitchFamily="18" charset="0"/>
                <a:ea typeface="Calibri" panose="020F0502020204030204" pitchFamily="34" charset="0"/>
                <a:cs typeface="Mangal" panose="02040503050203030202" pitchFamily="18" charset="0"/>
                <a:sym typeface="Wingdings" panose="05000000000000000000" pitchFamily="2" charset="2"/>
              </a:rPr>
              <a:t>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sym typeface="Wingdings" panose="05000000000000000000" pitchFamily="2" charset="2"/>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p>
          <a:p>
            <a:pPr marL="0" marR="0" algn="ctr">
              <a:lnSpc>
                <a:spcPct val="107000"/>
              </a:lnSpc>
              <a:spcAft>
                <a:spcPts val="800"/>
              </a:spcAft>
            </a:pPr>
            <a:r>
              <a:rPr lang="en-IN" kern="100" dirty="0">
                <a:latin typeface="Times New Roman" panose="02020603050405020304" pitchFamily="18" charset="0"/>
                <a:ea typeface="Calibri" panose="020F0502020204030204" pitchFamily="34" charset="0"/>
                <a:cs typeface="Mangal" panose="02040503050203030202"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(Carbonic acid)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CaCO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H</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2</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CO</a:t>
            </a:r>
            <a:r>
              <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rPr>
              <a:t>3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Ca(HCO</a:t>
            </a:r>
            <a:r>
              <a:rPr lang="en-IN" kern="100" baseline="-25000" dirty="0">
                <a:latin typeface="Times New Roman" panose="02020603050405020304" pitchFamily="18" charset="0"/>
                <a:ea typeface="Calibri" panose="020F0502020204030204" pitchFamily="34" charset="0"/>
                <a:cs typeface="Mangal" panose="02040503050203030202" pitchFamily="18" charset="0"/>
              </a:rPr>
              <a:t>3 </a:t>
            </a:r>
            <a:r>
              <a:rPr lang="en-IN" kern="100" dirty="0">
                <a:latin typeface="Times New Roman" panose="02020603050405020304" pitchFamily="18" charset="0"/>
                <a:ea typeface="Calibri" panose="020F0502020204030204" pitchFamily="34" charset="0"/>
                <a:cs typeface="Mangal" panose="02040503050203030202" pitchFamily="18" charset="0"/>
              </a:rPr>
              <a:t>)</a:t>
            </a:r>
            <a:r>
              <a:rPr lang="en-IN" kern="100" baseline="-25000" dirty="0">
                <a:latin typeface="Times New Roman" panose="02020603050405020304" pitchFamily="18" charset="0"/>
                <a:ea typeface="Calibri" panose="020F0502020204030204" pitchFamily="34" charset="0"/>
                <a:cs typeface="Mangal" panose="02040503050203030202" pitchFamily="18" charset="0"/>
              </a:rPr>
              <a:t>2</a:t>
            </a:r>
            <a:endParaRPr lang="en-IN" sz="1800" kern="100" baseline="-25000" dirty="0">
              <a:effectLst/>
              <a:latin typeface="Times New Roman" panose="02020603050405020304" pitchFamily="18" charset="0"/>
              <a:ea typeface="Calibri" panose="020F0502020204030204" pitchFamily="34" charset="0"/>
              <a:cs typeface="Mangal" panose="02040503050203030202" pitchFamily="18" charset="0"/>
            </a:endParaRPr>
          </a:p>
          <a:p>
            <a:pPr marL="0" marR="0" algn="ct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(Insoluble)    (Soluble)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867592334"/>
      </p:ext>
    </p:extLst>
  </p:cSld>
  <p:clrMapOvr>
    <a:masterClrMapping/>
  </p:clrMapOvr>
  <p:transition spd="slow">
    <p:split orient="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A4FDA-364D-FAE0-C670-DB06F743BF4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2B40260-929E-4B05-392A-0F86CBBABA03}"/>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Weathering Stages</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pic>
        <p:nvPicPr>
          <p:cNvPr id="3" name="Picture 2">
            <a:extLst>
              <a:ext uri="{FF2B5EF4-FFF2-40B4-BE49-F238E27FC236}">
                <a16:creationId xmlns:a16="http://schemas.microsoft.com/office/drawing/2014/main" id="{CB4E7B00-0273-618B-E21F-E2E9D3930029}"/>
              </a:ext>
            </a:extLst>
          </p:cNvPr>
          <p:cNvPicPr>
            <a:picLocks noChangeAspect="1"/>
          </p:cNvPicPr>
          <p:nvPr/>
        </p:nvPicPr>
        <p:blipFill>
          <a:blip r:embed="rId2">
            <a:clrChange>
              <a:clrFrom>
                <a:srgbClr val="FFFFFF"/>
              </a:clrFrom>
              <a:clrTo>
                <a:srgbClr val="FFFFFF">
                  <a:alpha val="0"/>
                </a:srgbClr>
              </a:clrTo>
            </a:clrChange>
          </a:blip>
          <a:srcRect t="57350" b="16401"/>
          <a:stretch/>
        </p:blipFill>
        <p:spPr>
          <a:xfrm>
            <a:off x="1330140" y="1412776"/>
            <a:ext cx="9262895" cy="4032448"/>
          </a:xfrm>
          <a:prstGeom prst="rect">
            <a:avLst/>
          </a:prstGeom>
        </p:spPr>
      </p:pic>
    </p:spTree>
    <p:extLst>
      <p:ext uri="{BB962C8B-B14F-4D97-AF65-F5344CB8AC3E}">
        <p14:creationId xmlns:p14="http://schemas.microsoft.com/office/powerpoint/2010/main" val="2401072344"/>
      </p:ext>
    </p:extLst>
  </p:cSld>
  <p:clrMapOvr>
    <a:masterClrMapping/>
  </p:clrMapOvr>
  <p:transition spd="slow">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33AE79-D856-0D1C-2F5E-69258A64CF86}"/>
              </a:ext>
            </a:extLst>
          </p:cNvPr>
          <p:cNvSpPr>
            <a:spLocks noGrp="1"/>
          </p:cNvSpPr>
          <p:nvPr>
            <p:ph idx="1"/>
          </p:nvPr>
        </p:nvSpPr>
        <p:spPr>
          <a:xfrm>
            <a:off x="1055440" y="1556792"/>
            <a:ext cx="9720073" cy="4023360"/>
          </a:xfrm>
        </p:spPr>
        <p:txBody>
          <a:bodyPr>
            <a:normAutofit/>
          </a:bodyPr>
          <a:lstStyle/>
          <a:p>
            <a:pPr marL="1165225" indent="-1165225">
              <a:lnSpc>
                <a:spcPct val="150000"/>
              </a:lnSpc>
              <a:buNone/>
              <a:tabLst>
                <a:tab pos="1165225" algn="l"/>
              </a:tabLst>
            </a:pPr>
            <a:r>
              <a:rPr lang="en-IN" b="1" dirty="0">
                <a:solidFill>
                  <a:srgbClr val="C00000"/>
                </a:solidFill>
                <a:latin typeface="Times New Roman" panose="02020603050405020304" pitchFamily="18" charset="0"/>
                <a:cs typeface="Times New Roman" panose="02020603050405020304" pitchFamily="18" charset="0"/>
              </a:rPr>
              <a:t>Land :</a:t>
            </a:r>
            <a:r>
              <a:rPr lang="en-IN" dirty="0">
                <a:solidFill>
                  <a:srgbClr val="C00000"/>
                </a:solidFill>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Two dimensional</a:t>
            </a:r>
            <a:r>
              <a:rPr lang="en-IN" dirty="0">
                <a:latin typeface="Times New Roman" panose="02020603050405020304" pitchFamily="18" charset="0"/>
                <a:cs typeface="Times New Roman" panose="02020603050405020304" pitchFamily="18" charset="0"/>
              </a:rPr>
              <a:t>- Geographical area and Landscape.</a:t>
            </a:r>
          </a:p>
          <a:p>
            <a:pPr marL="1165225" indent="-1165225">
              <a:lnSpc>
                <a:spcPct val="150000"/>
              </a:lnSpc>
              <a:buNone/>
              <a:tabLst>
                <a:tab pos="1165225" algn="l"/>
              </a:tabLst>
            </a:pPr>
            <a:r>
              <a:rPr lang="en-IN" dirty="0">
                <a:latin typeface="Times New Roman" panose="02020603050405020304" pitchFamily="18" charset="0"/>
                <a:cs typeface="Times New Roman" panose="02020603050405020304" pitchFamily="18" charset="0"/>
              </a:rPr>
              <a:t>                 Land is broadly defined as the physical environment consisting of relief, soil, hydrology, climate and vegetation insofar as they determine the land use.</a:t>
            </a:r>
          </a:p>
          <a:p>
            <a:pPr marL="1165225" indent="-1165225">
              <a:lnSpc>
                <a:spcPct val="150000"/>
              </a:lnSpc>
              <a:buNone/>
              <a:tabLst>
                <a:tab pos="1165225" algn="l"/>
              </a:tabLst>
            </a:pPr>
            <a:endParaRPr lang="en-IN" b="1" dirty="0">
              <a:solidFill>
                <a:srgbClr val="C00000"/>
              </a:solidFill>
              <a:latin typeface="Times New Roman" panose="02020603050405020304" pitchFamily="18" charset="0"/>
              <a:cs typeface="Times New Roman" panose="02020603050405020304" pitchFamily="18" charset="0"/>
            </a:endParaRPr>
          </a:p>
          <a:p>
            <a:pPr marL="1165225" indent="-1165225">
              <a:lnSpc>
                <a:spcPct val="150000"/>
              </a:lnSpc>
              <a:buNone/>
              <a:tabLst>
                <a:tab pos="1165225" algn="l"/>
              </a:tabLst>
            </a:pPr>
            <a:r>
              <a:rPr lang="en-IN" b="1" dirty="0">
                <a:solidFill>
                  <a:srgbClr val="C00000"/>
                </a:solidFill>
                <a:latin typeface="Times New Roman" panose="02020603050405020304" pitchFamily="18" charset="0"/>
                <a:cs typeface="Times New Roman" panose="02020603050405020304" pitchFamily="18" charset="0"/>
              </a:rPr>
              <a:t>Soil :</a:t>
            </a:r>
            <a:r>
              <a:rPr lang="en-IN" b="1" dirty="0">
                <a:latin typeface="Times New Roman" panose="02020603050405020304" pitchFamily="18" charset="0"/>
                <a:cs typeface="Times New Roman" panose="02020603050405020304" pitchFamily="18" charset="0"/>
              </a:rPr>
              <a:t>    	Three dimensional</a:t>
            </a:r>
            <a:r>
              <a:rPr lang="en-IN" dirty="0">
                <a:latin typeface="Times New Roman" panose="02020603050405020304" pitchFamily="18" charset="0"/>
                <a:cs typeface="Times New Roman" panose="02020603050405020304" pitchFamily="18" charset="0"/>
              </a:rPr>
              <a:t>- Length, Breadth and Depth</a:t>
            </a:r>
          </a:p>
        </p:txBody>
      </p:sp>
      <p:sp>
        <p:nvSpPr>
          <p:cNvPr id="4" name="TextBox 3">
            <a:extLst>
              <a:ext uri="{FF2B5EF4-FFF2-40B4-BE49-F238E27FC236}">
                <a16:creationId xmlns:a16="http://schemas.microsoft.com/office/drawing/2014/main" id="{0F8BEC74-B68A-6ACC-B3F9-A5AD30C17A9E}"/>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Land and Soil</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650378618"/>
      </p:ext>
    </p:extLst>
  </p:cSld>
  <p:clrMapOvr>
    <a:masterClrMapping/>
  </p:clrMapOvr>
  <p:transition spd="slow">
    <p:split orient="ver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C5159-EE00-2AE1-D103-2AAAD959288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73CE43F-01B9-AD70-2BD7-5F544FEC9612}"/>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dirty="0">
                <a:solidFill>
                  <a:prstClr val="black">
                    <a:lumMod val="85000"/>
                    <a:lumOff val="15000"/>
                  </a:prstClr>
                </a:solidFill>
              </a:rPr>
              <a:t>Soil Forming Factors </a:t>
            </a:r>
            <a:r>
              <a:rPr lang="en-IN" dirty="0">
                <a:cs typeface="Times New Roman" panose="02020603050405020304" pitchFamily="18" charset="0"/>
              </a:rPr>
              <a:t>(</a:t>
            </a:r>
            <a:r>
              <a:rPr lang="en-IN" dirty="0" err="1">
                <a:cs typeface="Times New Roman" panose="02020603050405020304" pitchFamily="18" charset="0"/>
              </a:rPr>
              <a:t>Pedogenic</a:t>
            </a:r>
            <a:r>
              <a:rPr lang="en-IN" dirty="0">
                <a:cs typeface="Times New Roman" panose="02020603050405020304" pitchFamily="18" charset="0"/>
              </a:rPr>
              <a:t> Factors) </a:t>
            </a:r>
            <a:endParaRPr kumimoji="0" lang="en-US" sz="2800" b="1" i="0" u="none" strike="noStrike" kern="0" cap="none" spc="200" normalizeH="0" baseline="0" noProof="0" dirty="0">
              <a:ln>
                <a:noFill/>
              </a:ln>
              <a:solidFill>
                <a:prstClr val="black">
                  <a:lumMod val="85000"/>
                  <a:lumOff val="15000"/>
                </a:prstClr>
              </a:solidFill>
              <a:effectLst/>
              <a:uLnTx/>
              <a:uFillTx/>
            </a:endParaRPr>
          </a:p>
        </p:txBody>
      </p:sp>
      <p:sp>
        <p:nvSpPr>
          <p:cNvPr id="5" name="TextBox 4">
            <a:extLst>
              <a:ext uri="{FF2B5EF4-FFF2-40B4-BE49-F238E27FC236}">
                <a16:creationId xmlns:a16="http://schemas.microsoft.com/office/drawing/2014/main" id="{DD0C0D8C-6D7F-5B63-4F2D-39C1780FF2AD}"/>
              </a:ext>
            </a:extLst>
          </p:cNvPr>
          <p:cNvSpPr txBox="1"/>
          <p:nvPr/>
        </p:nvSpPr>
        <p:spPr>
          <a:xfrm>
            <a:off x="839416" y="1012289"/>
            <a:ext cx="10388360" cy="4873450"/>
          </a:xfrm>
          <a:prstGeom prst="rect">
            <a:avLst/>
          </a:prstGeom>
          <a:noFill/>
        </p:spPr>
        <p:txBody>
          <a:bodyPr wrap="square">
            <a:spAutoFit/>
          </a:bodyPr>
          <a:lstStyle/>
          <a:p>
            <a:pPr algn="just">
              <a:lnSpc>
                <a:spcPct val="150000"/>
              </a:lnSpc>
            </a:pPr>
            <a:endParaRPr lang="en-IN"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IN" sz="2400" dirty="0" err="1">
                <a:solidFill>
                  <a:srgbClr val="FF0000"/>
                </a:solidFill>
                <a:latin typeface="Times New Roman" panose="02020603050405020304" pitchFamily="18" charset="0"/>
                <a:cs typeface="Times New Roman" panose="02020603050405020304" pitchFamily="18" charset="0"/>
              </a:rPr>
              <a:t>Dokuchaev</a:t>
            </a:r>
            <a:r>
              <a:rPr lang="en-IN" sz="2400" dirty="0">
                <a:solidFill>
                  <a:srgbClr val="FF0000"/>
                </a:solidFill>
                <a:latin typeface="Times New Roman" panose="02020603050405020304" pitchFamily="18" charset="0"/>
                <a:cs typeface="Times New Roman" panose="02020603050405020304" pitchFamily="18" charset="0"/>
              </a:rPr>
              <a:t> (1889) </a:t>
            </a:r>
            <a:r>
              <a:rPr lang="en-IN" sz="2400" dirty="0">
                <a:latin typeface="Times New Roman" panose="02020603050405020304" pitchFamily="18" charset="0"/>
                <a:cs typeface="Times New Roman" panose="02020603050405020304" pitchFamily="18" charset="0"/>
              </a:rPr>
              <a:t>was the first to show that soil forms a definite pattern on the landscape and establish that they develop distinct horizons under the influence of parent material, climate and organism which put as </a:t>
            </a:r>
            <a:r>
              <a:rPr lang="en-IN" sz="2400" b="1" dirty="0">
                <a:latin typeface="Times New Roman" panose="02020603050405020304" pitchFamily="18" charset="0"/>
                <a:cs typeface="Times New Roman" panose="02020603050405020304" pitchFamily="18" charset="0"/>
              </a:rPr>
              <a:t>S = f (p, cl, o)</a:t>
            </a:r>
            <a:r>
              <a:rPr lang="en-IN" sz="2400"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Ø"/>
            </a:pPr>
            <a:endParaRPr lang="en-IN" sz="2400"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IN" sz="2400" dirty="0">
                <a:solidFill>
                  <a:srgbClr val="FF0000"/>
                </a:solidFill>
                <a:latin typeface="Times New Roman" panose="02020603050405020304" pitchFamily="18" charset="0"/>
                <a:cs typeface="Times New Roman" panose="02020603050405020304" pitchFamily="18" charset="0"/>
              </a:rPr>
              <a:t>Later on Jenny (1941) </a:t>
            </a:r>
            <a:r>
              <a:rPr lang="en-IN" sz="2400" dirty="0">
                <a:latin typeface="Times New Roman" panose="02020603050405020304" pitchFamily="18" charset="0"/>
                <a:cs typeface="Times New Roman" panose="02020603050405020304" pitchFamily="18" charset="0"/>
              </a:rPr>
              <a:t>added two more factors i.e. </a:t>
            </a:r>
            <a:r>
              <a:rPr lang="en-IN" sz="2400" b="1" dirty="0">
                <a:latin typeface="Times New Roman" panose="02020603050405020304" pitchFamily="18" charset="0"/>
                <a:cs typeface="Times New Roman" panose="02020603050405020304" pitchFamily="18" charset="0"/>
              </a:rPr>
              <a:t>relief and time</a:t>
            </a:r>
            <a:r>
              <a:rPr lang="en-IN" sz="2400"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Ø"/>
            </a:pPr>
            <a:endParaRPr lang="en-IN" sz="2400"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IN" sz="2400" dirty="0">
                <a:latin typeface="Times New Roman" panose="02020603050405020304" pitchFamily="18" charset="0"/>
                <a:cs typeface="Times New Roman" panose="02020603050405020304" pitchFamily="18" charset="0"/>
              </a:rPr>
              <a:t>These are further classified into two groups </a:t>
            </a:r>
            <a:r>
              <a:rPr lang="en-IN" sz="2400" dirty="0" err="1">
                <a:latin typeface="Times New Roman" panose="02020603050405020304" pitchFamily="18" charset="0"/>
                <a:cs typeface="Times New Roman" panose="02020603050405020304" pitchFamily="18" charset="0"/>
              </a:rPr>
              <a:t>ie</a:t>
            </a:r>
            <a:r>
              <a:rPr lang="en-IN" sz="2400" dirty="0">
                <a:latin typeface="Times New Roman" panose="02020603050405020304" pitchFamily="18" charset="0"/>
                <a:cs typeface="Times New Roman" panose="02020603050405020304" pitchFamily="18" charset="0"/>
              </a:rPr>
              <a:t>. </a:t>
            </a:r>
            <a:r>
              <a:rPr lang="en-IN" sz="2400" b="1" dirty="0">
                <a:latin typeface="Times New Roman" panose="02020603050405020304" pitchFamily="18" charset="0"/>
                <a:cs typeface="Times New Roman" panose="02020603050405020304" pitchFamily="18" charset="0"/>
              </a:rPr>
              <a:t>active and passive </a:t>
            </a:r>
            <a:r>
              <a:rPr lang="en-IN" sz="2400" dirty="0">
                <a:latin typeface="Times New Roman" panose="02020603050405020304" pitchFamily="18" charset="0"/>
                <a:cs typeface="Times New Roman" panose="02020603050405020304" pitchFamily="18" charset="0"/>
              </a:rPr>
              <a:t>soil forming factors by </a:t>
            </a:r>
            <a:r>
              <a:rPr lang="en-IN" sz="2400" dirty="0">
                <a:solidFill>
                  <a:srgbClr val="FF0000"/>
                </a:solidFill>
                <a:latin typeface="Times New Roman" panose="02020603050405020304" pitchFamily="18" charset="0"/>
                <a:cs typeface="Times New Roman" panose="02020603050405020304" pitchFamily="18" charset="0"/>
              </a:rPr>
              <a:t>J.S. Joffe (1949)</a:t>
            </a:r>
            <a:r>
              <a:rPr lang="en-IN"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42307867"/>
      </p:ext>
    </p:extLst>
  </p:cSld>
  <p:clrMapOvr>
    <a:masterClrMapping/>
  </p:clrMapOvr>
  <p:transition spd="slow">
    <p:split orient="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8A0F75-D56D-5EF9-CAEB-B533A7687A16}"/>
              </a:ext>
            </a:extLst>
          </p:cNvPr>
          <p:cNvSpPr>
            <a:spLocks noGrp="1"/>
          </p:cNvSpPr>
          <p:nvPr>
            <p:ph idx="1"/>
          </p:nvPr>
        </p:nvSpPr>
        <p:spPr>
          <a:xfrm>
            <a:off x="1024128" y="908720"/>
            <a:ext cx="10328456" cy="5400640"/>
          </a:xfrm>
        </p:spPr>
        <p:txBody>
          <a:bodyPr>
            <a:normAutofit/>
          </a:bodyPr>
          <a:lstStyle/>
          <a:p>
            <a:pPr marR="0" lvl="0" algn="just" defTabSz="4572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It may be represented by following equation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 = f (cl, b, r, p, t) given by Jenny (1941) </a:t>
            </a:r>
          </a:p>
          <a:p>
            <a:pPr marL="0" marR="0" lvl="0" indent="0" algn="l" defTabSz="457200" rtl="0" eaLnBrk="1" fontAlgn="auto" latinLnBrk="0" hangingPunct="1">
              <a:lnSpc>
                <a:spcPct val="150000"/>
              </a:lnSpc>
              <a:spcBef>
                <a:spcPts val="0"/>
              </a:spcBef>
              <a:spcAft>
                <a:spcPts val="0"/>
              </a:spcAft>
              <a:buClrTx/>
              <a:buSzTx/>
              <a:buFontTx/>
              <a:buNone/>
              <a:tabLst/>
              <a:defRPr/>
            </a:pPr>
            <a:r>
              <a:rPr lang="en-IN" sz="1800" dirty="0">
                <a:solidFill>
                  <a:prstClr val="black"/>
                </a:solidFill>
                <a:latin typeface="Times New Roman" panose="02020603050405020304" pitchFamily="18" charset="0"/>
                <a:cs typeface="Times New Roman" panose="02020603050405020304" pitchFamily="18" charset="0"/>
              </a:rPr>
              <a:t>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Where, S Any soil property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 = Function of or dependent on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cl = Climate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 = Biosphere (flora and fauna)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IN"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[NOTE: Climate and Biosphere both are active soil forming factors] </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IN"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 = Relief or topography,  p = Parent material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 = Time or age</a:t>
            </a:r>
          </a:p>
          <a:p>
            <a:pPr marL="0" lvl="0" indent="0" defTabSz="457200">
              <a:lnSpc>
                <a:spcPct val="150000"/>
              </a:lnSpc>
              <a:spcBef>
                <a:spcPts val="0"/>
              </a:spcBef>
              <a:spcAft>
                <a:spcPts val="0"/>
              </a:spcAft>
              <a:buClrTx/>
              <a:buSzTx/>
              <a:buNone/>
              <a:defRPr/>
            </a:pPr>
            <a:r>
              <a:rPr kumimoji="0" lang="en-IN"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[NOTE: Relief, parent material and time are passive soil </a:t>
            </a:r>
            <a:r>
              <a:rPr lang="en-IN" sz="1800" dirty="0">
                <a:solidFill>
                  <a:srgbClr val="FF0000"/>
                </a:solidFill>
                <a:latin typeface="Times New Roman" panose="02020603050405020304" pitchFamily="18" charset="0"/>
                <a:cs typeface="Times New Roman" panose="02020603050405020304" pitchFamily="18" charset="0"/>
              </a:rPr>
              <a:t>forming factors] </a:t>
            </a:r>
            <a:endParaRPr kumimoji="0" lang="en-IN"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lvl="0" indent="0" defTabSz="457200">
              <a:lnSpc>
                <a:spcPct val="150000"/>
              </a:lnSpc>
              <a:spcBef>
                <a:spcPts val="0"/>
              </a:spcBef>
              <a:spcAft>
                <a:spcPts val="0"/>
              </a:spcAft>
              <a:buClrTx/>
              <a:buSzTx/>
              <a:buNone/>
              <a:defRPr/>
            </a:pPr>
            <a:r>
              <a:rPr kumimoji="0" lang="en-IN"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[Joffe divided soil forming factors into active and </a:t>
            </a:r>
            <a:r>
              <a:rPr lang="en-IN" sz="1800" dirty="0">
                <a:solidFill>
                  <a:srgbClr val="FF0000"/>
                </a:solidFill>
                <a:latin typeface="Times New Roman" panose="02020603050405020304" pitchFamily="18" charset="0"/>
                <a:cs typeface="Times New Roman" panose="02020603050405020304" pitchFamily="18" charset="0"/>
              </a:rPr>
              <a:t>passive factors] </a:t>
            </a:r>
            <a:endParaRPr kumimoji="0" lang="en-IN" sz="180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endParaRPr lang="en-IN" dirty="0"/>
          </a:p>
        </p:txBody>
      </p:sp>
    </p:spTree>
    <p:extLst>
      <p:ext uri="{BB962C8B-B14F-4D97-AF65-F5344CB8AC3E}">
        <p14:creationId xmlns:p14="http://schemas.microsoft.com/office/powerpoint/2010/main" val="1782849870"/>
      </p:ext>
    </p:extLst>
  </p:cSld>
  <p:clrMapOvr>
    <a:masterClrMapping/>
  </p:clrMapOvr>
  <p:transition spd="slow">
    <p:split orient="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FF699-DAAC-B318-EA1B-EAF4209C5BF6}"/>
              </a:ext>
            </a:extLst>
          </p:cNvPr>
          <p:cNvSpPr>
            <a:spLocks noGrp="1"/>
          </p:cNvSpPr>
          <p:nvPr>
            <p:ph idx="1"/>
          </p:nvPr>
        </p:nvSpPr>
        <p:spPr>
          <a:xfrm>
            <a:off x="983432" y="1124744"/>
            <a:ext cx="10244344" cy="5400600"/>
          </a:xfrm>
        </p:spPr>
        <p:txBody>
          <a:bodyPr>
            <a:normAutofit/>
          </a:bodyPr>
          <a:lstStyle/>
          <a:p>
            <a:pPr marL="269875" indent="-269875" algn="just">
              <a:lnSpc>
                <a:spcPct val="150000"/>
              </a:lnSpc>
              <a:buNone/>
              <a:tabLst>
                <a:tab pos="176213" algn="l"/>
              </a:tabLst>
            </a:pPr>
            <a:r>
              <a:rPr lang="en-IN" sz="1800" b="1" dirty="0">
                <a:latin typeface="Times New Roman" panose="02020603050405020304" pitchFamily="18" charset="0"/>
                <a:cs typeface="Times New Roman" panose="02020603050405020304" pitchFamily="18" charset="0"/>
              </a:rPr>
              <a:t>1. Climate </a:t>
            </a:r>
            <a:r>
              <a:rPr lang="en-IN" sz="1800" dirty="0">
                <a:latin typeface="Times New Roman" panose="02020603050405020304" pitchFamily="18" charset="0"/>
                <a:cs typeface="Times New Roman" panose="02020603050405020304" pitchFamily="18" charset="0"/>
              </a:rPr>
              <a:t>(Precipitation and Temperature) Climate is the most influential factor </a:t>
            </a:r>
            <a:r>
              <a:rPr lang="en-IN" sz="1800" dirty="0" err="1">
                <a:latin typeface="Times New Roman" panose="02020603050405020304" pitchFamily="18" charset="0"/>
                <a:cs typeface="Times New Roman" panose="02020603050405020304" pitchFamily="18" charset="0"/>
              </a:rPr>
              <a:t>în</a:t>
            </a:r>
            <a:r>
              <a:rPr lang="en-IN" sz="1800" dirty="0">
                <a:latin typeface="Times New Roman" panose="02020603050405020304" pitchFamily="18" charset="0"/>
                <a:cs typeface="Times New Roman" panose="02020603050405020304" pitchFamily="18" charset="0"/>
              </a:rPr>
              <a:t> soil development, Rainfall is a more significant climatic element to determine the nature of soil. </a:t>
            </a:r>
          </a:p>
          <a:p>
            <a:pPr>
              <a:lnSpc>
                <a:spcPct val="150000"/>
              </a:lnSpc>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Arid climate-Formation of saline soils </a:t>
            </a:r>
          </a:p>
          <a:p>
            <a:pPr>
              <a:lnSpc>
                <a:spcPct val="150000"/>
              </a:lnSpc>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Cool humid climate-Podzols </a:t>
            </a:r>
          </a:p>
          <a:p>
            <a:pPr>
              <a:lnSpc>
                <a:spcPct val="150000"/>
              </a:lnSpc>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Warm </a:t>
            </a:r>
            <a:r>
              <a:rPr lang="en-IN" sz="1800" dirty="0" err="1">
                <a:latin typeface="Times New Roman" panose="02020603050405020304" pitchFamily="18" charset="0"/>
                <a:cs typeface="Times New Roman" panose="02020603050405020304" pitchFamily="18" charset="0"/>
              </a:rPr>
              <a:t>bumid</a:t>
            </a:r>
            <a:r>
              <a:rPr lang="en-IN" sz="1800" dirty="0">
                <a:latin typeface="Times New Roman" panose="02020603050405020304" pitchFamily="18" charset="0"/>
                <a:cs typeface="Times New Roman" panose="02020603050405020304" pitchFamily="18" charset="0"/>
              </a:rPr>
              <a:t> climate-Laterite soils </a:t>
            </a:r>
          </a:p>
          <a:p>
            <a:pPr algn="just">
              <a:lnSpc>
                <a:spcPct val="150000"/>
              </a:lnSpc>
              <a:buFont typeface="Wingdings" panose="05000000000000000000" pitchFamily="2" charset="2"/>
              <a:buChar char="Ø"/>
            </a:pPr>
            <a:r>
              <a:rPr lang="en-IN" sz="1800" dirty="0">
                <a:latin typeface="Times New Roman" panose="02020603050405020304" pitchFamily="18" charset="0"/>
                <a:cs typeface="Times New Roman" panose="02020603050405020304" pitchFamily="18" charset="0"/>
              </a:rPr>
              <a:t>Temperature is second important factor of climate as it influences the chemical reactions involved in soil formation. According to </a:t>
            </a:r>
            <a:r>
              <a:rPr lang="en-IN" sz="1800" dirty="0" err="1">
                <a:latin typeface="Times New Roman" panose="02020603050405020304" pitchFamily="18" charset="0"/>
                <a:cs typeface="Times New Roman" panose="02020603050405020304" pitchFamily="18" charset="0"/>
              </a:rPr>
              <a:t>wan't</a:t>
            </a:r>
            <a:r>
              <a:rPr lang="en-IN" sz="1800" dirty="0">
                <a:latin typeface="Times New Roman" panose="02020603050405020304" pitchFamily="18" charset="0"/>
                <a:cs typeface="Times New Roman" panose="02020603050405020304" pitchFamily="18" charset="0"/>
              </a:rPr>
              <a:t> Hoff law "with every 10°C rise in temperature, the speed of chemical reaction increases by a factor of two or three. This process applies to weathering of minerals which release soluble components and thus help in soil development.</a:t>
            </a:r>
          </a:p>
        </p:txBody>
      </p:sp>
    </p:spTree>
    <p:extLst>
      <p:ext uri="{BB962C8B-B14F-4D97-AF65-F5344CB8AC3E}">
        <p14:creationId xmlns:p14="http://schemas.microsoft.com/office/powerpoint/2010/main" val="2637239083"/>
      </p:ext>
    </p:extLst>
  </p:cSld>
  <p:clrMapOvr>
    <a:masterClrMapping/>
  </p:clrMapOvr>
  <p:transition spd="slow">
    <p:split orient="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6D92EF-A7D3-025C-0DC1-3805350783FD}"/>
              </a:ext>
            </a:extLst>
          </p:cNvPr>
          <p:cNvSpPr>
            <a:spLocks noGrp="1"/>
          </p:cNvSpPr>
          <p:nvPr>
            <p:ph idx="1"/>
          </p:nvPr>
        </p:nvSpPr>
        <p:spPr>
          <a:xfrm>
            <a:off x="1024128" y="764704"/>
            <a:ext cx="10472472" cy="5544656"/>
          </a:xfrm>
        </p:spPr>
        <p:txBody>
          <a:bodyPr>
            <a:normAutofit fontScale="92500"/>
          </a:bodyPr>
          <a:lstStyle/>
          <a:p>
            <a:pPr algn="just">
              <a:lnSpc>
                <a:spcPct val="150000"/>
              </a:lnSpc>
            </a:pPr>
            <a:r>
              <a:rPr lang="en-US" sz="2400" b="1" dirty="0">
                <a:latin typeface="Times New Roman" panose="02020603050405020304" pitchFamily="18" charset="0"/>
                <a:cs typeface="Times New Roman" panose="02020603050405020304" pitchFamily="18" charset="0"/>
              </a:rPr>
              <a:t>2. Biosphere (Flora and Fauna) - </a:t>
            </a:r>
            <a:r>
              <a:rPr lang="en-US" sz="2400" dirty="0">
                <a:latin typeface="Times New Roman" panose="02020603050405020304" pitchFamily="18" charset="0"/>
                <a:cs typeface="Times New Roman" panose="02020603050405020304" pitchFamily="18" charset="0"/>
              </a:rPr>
              <a:t>Vegetation is an active factor of soil formation which contains soil solid that is organic matter. It is the source of food for soil organisms and is one of the most important indicator for soil health. Macro-organisms such as rodents, moles, snails, earthworms, termites, millipeds, </a:t>
            </a:r>
            <a:r>
              <a:rPr lang="en-US" sz="2400" dirty="0" err="1">
                <a:latin typeface="Times New Roman" panose="02020603050405020304" pitchFamily="18" charset="0"/>
                <a:cs typeface="Times New Roman" panose="02020603050405020304" pitchFamily="18" charset="0"/>
              </a:rPr>
              <a:t>centipeds</a:t>
            </a:r>
            <a:r>
              <a:rPr lang="en-US" sz="2400" dirty="0">
                <a:latin typeface="Times New Roman" panose="02020603050405020304" pitchFamily="18" charset="0"/>
                <a:cs typeface="Times New Roman" panose="02020603050405020304" pitchFamily="18" charset="0"/>
              </a:rPr>
              <a:t> etc., owing to their burrowing habit, cause mixing of soil material. By doing so they retard the differentiation of soil horizons and as a consequence retard the process of soil development. Microorganisms such as bacteria, fungi, actinomycetes, protozoa and nematodes inhabit in large numbers in soil and play an important role in the decomposition of organic matter and indirectly it also helps in decomposition of mineral matters through production of organic acids. Rapid decomposition of mineral and organic matter leads to formation of soil. </a:t>
            </a:r>
          </a:p>
          <a:p>
            <a:endParaRPr lang="en-IN" dirty="0"/>
          </a:p>
        </p:txBody>
      </p:sp>
    </p:spTree>
    <p:extLst>
      <p:ext uri="{BB962C8B-B14F-4D97-AF65-F5344CB8AC3E}">
        <p14:creationId xmlns:p14="http://schemas.microsoft.com/office/powerpoint/2010/main" val="412721452"/>
      </p:ext>
    </p:extLst>
  </p:cSld>
  <p:clrMapOvr>
    <a:masterClrMapping/>
  </p:clrMapOvr>
  <p:transition spd="slow">
    <p:split orient="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32B19-BAB7-3678-20B0-877E05AD20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C60A49-2B4D-D334-9A16-BF14089BCBB2}"/>
              </a:ext>
            </a:extLst>
          </p:cNvPr>
          <p:cNvSpPr>
            <a:spLocks noGrp="1"/>
          </p:cNvSpPr>
          <p:nvPr>
            <p:ph idx="1"/>
          </p:nvPr>
        </p:nvSpPr>
        <p:spPr>
          <a:xfrm>
            <a:off x="973828" y="548680"/>
            <a:ext cx="10244344" cy="5400600"/>
          </a:xfrm>
        </p:spPr>
        <p:txBody>
          <a:bodyPr>
            <a:normAutofit/>
          </a:bodyPr>
          <a:lstStyle/>
          <a:p>
            <a:pPr marL="269875" indent="-269875" algn="just">
              <a:lnSpc>
                <a:spcPct val="150000"/>
              </a:lnSpc>
              <a:buNone/>
              <a:tabLst>
                <a:tab pos="176213" algn="l"/>
              </a:tabLst>
            </a:pPr>
            <a:r>
              <a:rPr lang="en-US" sz="2000" b="1" dirty="0">
                <a:latin typeface="Times New Roman" panose="02020603050405020304" pitchFamily="18" charset="0"/>
                <a:cs typeface="Times New Roman" panose="02020603050405020304" pitchFamily="18" charset="0"/>
              </a:rPr>
              <a:t>3. </a:t>
            </a:r>
            <a:r>
              <a:rPr lang="en-US" sz="2400" b="1" dirty="0">
                <a:latin typeface="Times New Roman" panose="02020603050405020304" pitchFamily="18" charset="0"/>
                <a:cs typeface="Times New Roman" panose="02020603050405020304" pitchFamily="18" charset="0"/>
              </a:rPr>
              <a:t>Relief or Topography : </a:t>
            </a:r>
            <a:r>
              <a:rPr lang="en-US" sz="2400" dirty="0">
                <a:latin typeface="Times New Roman" panose="02020603050405020304" pitchFamily="18" charset="0"/>
                <a:cs typeface="Times New Roman" panose="02020603050405020304" pitchFamily="18" charset="0"/>
              </a:rPr>
              <a:t>It denotes configuration of land surface describes in terms of elevation or slope. Generally low land soils are darker in </a:t>
            </a:r>
            <a:r>
              <a:rPr lang="en-US" sz="2400" dirty="0" err="1">
                <a:latin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cs typeface="Times New Roman" panose="02020603050405020304" pitchFamily="18" charset="0"/>
              </a:rPr>
              <a:t>, higher in pH, EC, clay and organic matter content. Soil formation is very poor on steep slopes due to erosion and the </a:t>
            </a:r>
            <a:r>
              <a:rPr lang="en-US" sz="2400" dirty="0">
                <a:solidFill>
                  <a:srgbClr val="FF0000"/>
                </a:solidFill>
                <a:latin typeface="Times New Roman" panose="02020603050405020304" pitchFamily="18" charset="0"/>
                <a:cs typeface="Times New Roman" panose="02020603050405020304" pitchFamily="18" charset="0"/>
              </a:rPr>
              <a:t>gently-sloping flat land </a:t>
            </a:r>
            <a:r>
              <a:rPr lang="en-US" sz="2400" dirty="0">
                <a:latin typeface="Times New Roman" panose="02020603050405020304" pitchFamily="18" charset="0"/>
                <a:cs typeface="Times New Roman" panose="02020603050405020304" pitchFamily="18" charset="0"/>
              </a:rPr>
              <a:t>is ideal for soil development. Due to higher rate of percolation and leaching of soil constituents on flat lands, horizon differentiation is rapid and depth of soil is more compare to the upland and low land positions. In low land depressions, water is available but percolation is very poor due to deposition of clay and organic matter.</a:t>
            </a:r>
          </a:p>
          <a:p>
            <a:pPr marL="269875" indent="-269875" algn="just">
              <a:lnSpc>
                <a:spcPct val="150000"/>
              </a:lnSpc>
              <a:buNone/>
              <a:tabLst>
                <a:tab pos="176213" algn="l"/>
              </a:tabLst>
            </a:pP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22617126"/>
      </p:ext>
    </p:extLst>
  </p:cSld>
  <p:clrMapOvr>
    <a:masterClrMapping/>
  </p:clrMapOvr>
  <p:transition spd="slow">
    <p:split orient="ver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7C08A-0943-906D-7B03-BEFE22415FDC}"/>
              </a:ext>
            </a:extLst>
          </p:cNvPr>
          <p:cNvSpPr>
            <a:spLocks noGrp="1"/>
          </p:cNvSpPr>
          <p:nvPr>
            <p:ph idx="1"/>
          </p:nvPr>
        </p:nvSpPr>
        <p:spPr>
          <a:xfrm>
            <a:off x="1024128" y="692696"/>
            <a:ext cx="9720073" cy="5616664"/>
          </a:xfrm>
        </p:spPr>
        <p:txBody>
          <a:bodyPr>
            <a:normAutofit fontScale="92500" lnSpcReduction="10000"/>
          </a:bodyPr>
          <a:lstStyle/>
          <a:p>
            <a:pPr algn="just">
              <a:lnSpc>
                <a:spcPct val="150000"/>
              </a:lnSpc>
            </a:pPr>
            <a:r>
              <a:rPr lang="en-US" sz="2400" b="1" dirty="0">
                <a:latin typeface="Times New Roman" panose="02020603050405020304" pitchFamily="18" charset="0"/>
                <a:cs typeface="Times New Roman" panose="02020603050405020304" pitchFamily="18" charset="0"/>
              </a:rPr>
              <a:t>4. Parent Material - </a:t>
            </a:r>
            <a:r>
              <a:rPr lang="en-US" sz="2400" dirty="0">
                <a:latin typeface="Times New Roman" panose="02020603050405020304" pitchFamily="18" charset="0"/>
                <a:cs typeface="Times New Roman" panose="02020603050405020304" pitchFamily="18" charset="0"/>
              </a:rPr>
              <a:t>Jenny (1941) defined parent material as </a:t>
            </a:r>
            <a:r>
              <a:rPr lang="en-US" sz="2400" b="1" dirty="0">
                <a:latin typeface="Times New Roman" panose="02020603050405020304" pitchFamily="18" charset="0"/>
                <a:cs typeface="Times New Roman" panose="02020603050405020304" pitchFamily="18" charset="0"/>
              </a:rPr>
              <a:t>"the initial stage of soil system" at the time of zero of soil formation" </a:t>
            </a:r>
            <a:r>
              <a:rPr lang="en-US" sz="2400" dirty="0">
                <a:latin typeface="Times New Roman" panose="02020603050405020304" pitchFamily="18" charset="0"/>
                <a:cs typeface="Times New Roman" panose="02020603050405020304" pitchFamily="18" charset="0"/>
              </a:rPr>
              <a:t>or it may be defined as a loose unconsolidated mass of mineral matter formed upon the weathering of rocks which serves as the raw material for soil formation. The initial stage of soil formation and soil properties are governed by the nature of parent material but with the time the influence of parent material on soil properties gradually diminishes. (ARS mains 2017)</a:t>
            </a:r>
          </a:p>
          <a:p>
            <a:pPr marL="0" indent="0" algn="just">
              <a:lnSpc>
                <a:spcPct val="150000"/>
              </a:lnSpc>
              <a:buNone/>
            </a:pPr>
            <a:r>
              <a:rPr lang="en-US" sz="2400" b="1" dirty="0">
                <a:solidFill>
                  <a:srgbClr val="FF0000"/>
                </a:solidFill>
                <a:latin typeface="Times New Roman" panose="02020603050405020304" pitchFamily="18" charset="0"/>
                <a:cs typeface="Times New Roman" panose="02020603050405020304" pitchFamily="18" charset="0"/>
              </a:rPr>
              <a:t>NOTE:</a:t>
            </a:r>
            <a:r>
              <a:rPr lang="en-US" sz="2400" dirty="0">
                <a:solidFill>
                  <a:srgbClr val="FF0000"/>
                </a:solidFill>
                <a:latin typeface="Times New Roman" panose="02020603050405020304" pitchFamily="18" charset="0"/>
                <a:cs typeface="Times New Roman" panose="02020603050405020304" pitchFamily="18" charset="0"/>
              </a:rPr>
              <a:t> If the soils are developed mainly under the influence of parent material such type of soils are called "</a:t>
            </a:r>
            <a:r>
              <a:rPr lang="en-US" sz="2400" dirty="0" err="1">
                <a:solidFill>
                  <a:srgbClr val="FF0000"/>
                </a:solidFill>
                <a:latin typeface="Times New Roman" panose="02020603050405020304" pitchFamily="18" charset="0"/>
                <a:cs typeface="Times New Roman" panose="02020603050405020304" pitchFamily="18" charset="0"/>
              </a:rPr>
              <a:t>Endodynamomorphic</a:t>
            </a:r>
            <a:r>
              <a:rPr lang="en-US" sz="2400" dirty="0">
                <a:solidFill>
                  <a:srgbClr val="FF0000"/>
                </a:solidFill>
                <a:latin typeface="Times New Roman" panose="02020603050405020304" pitchFamily="18" charset="0"/>
                <a:cs typeface="Times New Roman" panose="02020603050405020304" pitchFamily="18" charset="0"/>
              </a:rPr>
              <a:t> soils" (</a:t>
            </a:r>
            <a:r>
              <a:rPr lang="en-US" sz="2400" dirty="0" err="1">
                <a:solidFill>
                  <a:srgbClr val="FF0000"/>
                </a:solidFill>
                <a:latin typeface="Times New Roman" panose="02020603050405020304" pitchFamily="18" charset="0"/>
                <a:cs typeface="Times New Roman" panose="02020603050405020304" pitchFamily="18" charset="0"/>
              </a:rPr>
              <a:t>calcimorphic</a:t>
            </a:r>
            <a:r>
              <a:rPr lang="en-US" sz="2400" dirty="0">
                <a:solidFill>
                  <a:srgbClr val="FF0000"/>
                </a:solidFill>
                <a:latin typeface="Times New Roman" panose="02020603050405020304" pitchFamily="18" charset="0"/>
                <a:cs typeface="Times New Roman" panose="02020603050405020304" pitchFamily="18" charset="0"/>
              </a:rPr>
              <a:t> and </a:t>
            </a:r>
            <a:r>
              <a:rPr lang="en-US" sz="2400" dirty="0" err="1">
                <a:solidFill>
                  <a:srgbClr val="FF0000"/>
                </a:solidFill>
                <a:latin typeface="Times New Roman" panose="02020603050405020304" pitchFamily="18" charset="0"/>
                <a:cs typeface="Times New Roman" panose="02020603050405020304" pitchFamily="18" charset="0"/>
              </a:rPr>
              <a:t>bydromorphic</a:t>
            </a:r>
            <a:r>
              <a:rPr lang="en-US" sz="2400" dirty="0">
                <a:solidFill>
                  <a:srgbClr val="FF0000"/>
                </a:solidFill>
                <a:latin typeface="Times New Roman" panose="02020603050405020304" pitchFamily="18" charset="0"/>
                <a:cs typeface="Times New Roman" panose="02020603050405020304" pitchFamily="18" charset="0"/>
              </a:rPr>
              <a:t> soils) while if the soils are formed mainly due to climate such type of soils are called "</a:t>
            </a:r>
            <a:r>
              <a:rPr lang="en-US" sz="2400" dirty="0" err="1">
                <a:solidFill>
                  <a:srgbClr val="FF0000"/>
                </a:solidFill>
                <a:latin typeface="Times New Roman" panose="02020603050405020304" pitchFamily="18" charset="0"/>
                <a:cs typeface="Times New Roman" panose="02020603050405020304" pitchFamily="18" charset="0"/>
              </a:rPr>
              <a:t>Ectodynamomorphic</a:t>
            </a:r>
            <a:r>
              <a:rPr lang="en-US" sz="2400" dirty="0">
                <a:solidFill>
                  <a:srgbClr val="FF0000"/>
                </a:solidFill>
                <a:latin typeface="Times New Roman" panose="02020603050405020304" pitchFamily="18" charset="0"/>
                <a:cs typeface="Times New Roman" panose="02020603050405020304" pitchFamily="18" charset="0"/>
              </a:rPr>
              <a:t> soils" (Podzol and Laterite soils). </a:t>
            </a:r>
          </a:p>
          <a:p>
            <a:endParaRPr lang="en-US" sz="24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683225962"/>
      </p:ext>
    </p:extLst>
  </p:cSld>
  <p:clrMapOvr>
    <a:masterClrMapping/>
  </p:clrMapOvr>
  <p:transition spd="slow">
    <p:split orient="ver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79FB7-9370-308A-C795-DA53ED47F2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60347E-EE83-0D0E-ED04-6EB5248DFCAE}"/>
              </a:ext>
            </a:extLst>
          </p:cNvPr>
          <p:cNvSpPr>
            <a:spLocks noGrp="1"/>
          </p:cNvSpPr>
          <p:nvPr>
            <p:ph idx="1"/>
          </p:nvPr>
        </p:nvSpPr>
        <p:spPr>
          <a:xfrm>
            <a:off x="973828" y="836712"/>
            <a:ext cx="10244344" cy="5400600"/>
          </a:xfrm>
        </p:spPr>
        <p:txBody>
          <a:bodyPr>
            <a:normAutofit/>
          </a:bodyPr>
          <a:lstStyle/>
          <a:p>
            <a:pPr marL="0" indent="0" algn="just">
              <a:lnSpc>
                <a:spcPct val="150000"/>
              </a:lnSpc>
              <a:buNone/>
            </a:pPr>
            <a:r>
              <a:rPr lang="en-US" sz="2400" b="1" i="0" dirty="0">
                <a:solidFill>
                  <a:srgbClr val="1F1F1F"/>
                </a:solidFill>
                <a:effectLst/>
                <a:latin typeface="Times New Roman" panose="02020603050405020304" pitchFamily="18" charset="0"/>
                <a:cs typeface="Times New Roman" panose="02020603050405020304" pitchFamily="18" charset="0"/>
              </a:rPr>
              <a:t>5. Time</a:t>
            </a:r>
            <a:r>
              <a:rPr lang="en-US" sz="2400" b="0" i="0" dirty="0">
                <a:solidFill>
                  <a:srgbClr val="1F1F1F"/>
                </a:solidFill>
                <a:effectLst/>
                <a:latin typeface="Times New Roman" panose="02020603050405020304" pitchFamily="18" charset="0"/>
                <a:cs typeface="Times New Roman" panose="02020603050405020304" pitchFamily="18" charset="0"/>
              </a:rPr>
              <a:t> </a:t>
            </a:r>
            <a:r>
              <a:rPr lang="en-US" sz="2400" b="1" i="0" dirty="0">
                <a:solidFill>
                  <a:srgbClr val="1F1F1F"/>
                </a:solidFill>
                <a:effectLst/>
                <a:latin typeface="Times New Roman" panose="02020603050405020304" pitchFamily="18" charset="0"/>
                <a:cs typeface="Times New Roman" panose="02020603050405020304" pitchFamily="18" charset="0"/>
              </a:rPr>
              <a:t>: </a:t>
            </a:r>
            <a:r>
              <a:rPr lang="en-US" sz="2400" b="0" i="0" dirty="0">
                <a:solidFill>
                  <a:srgbClr val="1F1F1F"/>
                </a:solidFill>
                <a:effectLst/>
                <a:latin typeface="Times New Roman" panose="02020603050405020304" pitchFamily="18" charset="0"/>
                <a:cs typeface="Times New Roman" panose="02020603050405020304" pitchFamily="18" charset="0"/>
              </a:rPr>
              <a:t>Soil formation is natural process which requires thousands of years to develop a mature </a:t>
            </a:r>
            <a:r>
              <a:rPr lang="en-US" sz="2400" b="0" i="0" dirty="0" err="1">
                <a:solidFill>
                  <a:srgbClr val="1F1F1F"/>
                </a:solidFill>
                <a:effectLst/>
                <a:latin typeface="Times New Roman" panose="02020603050405020304" pitchFamily="18" charset="0"/>
                <a:cs typeface="Times New Roman" panose="02020603050405020304" pitchFamily="18" charset="0"/>
              </a:rPr>
              <a:t>pedon</a:t>
            </a:r>
            <a:r>
              <a:rPr lang="en-US" sz="2400" b="0" i="0" dirty="0">
                <a:solidFill>
                  <a:srgbClr val="1F1F1F"/>
                </a:solidFill>
                <a:effectLst/>
                <a:latin typeface="Times New Roman" panose="02020603050405020304" pitchFamily="18" charset="0"/>
                <a:cs typeface="Times New Roman" panose="02020603050405020304" pitchFamily="18" charset="0"/>
              </a:rPr>
              <a:t>. The period of time devoted by the nature from the stage of parent material to the stage of soil formation is considered as "pedologic time". Rate of soil development (aging) varies among the soils. </a:t>
            </a:r>
            <a:r>
              <a:rPr lang="en-US" sz="2400" b="1" i="0" dirty="0">
                <a:effectLst/>
                <a:latin typeface="Times New Roman" panose="02020603050405020304" pitchFamily="18" charset="0"/>
                <a:cs typeface="Times New Roman" panose="02020603050405020304" pitchFamily="18" charset="0"/>
              </a:rPr>
              <a:t>The warm humid climate, flat to gently sloping topography, sandy parent materials are </a:t>
            </a:r>
            <a:r>
              <a:rPr lang="en-US" sz="2400" b="1" i="0" dirty="0" err="1">
                <a:effectLst/>
                <a:latin typeface="Times New Roman" panose="02020603050405020304" pitchFamily="18" charset="0"/>
                <a:cs typeface="Times New Roman" panose="02020603050405020304" pitchFamily="18" charset="0"/>
              </a:rPr>
              <a:t>favourable</a:t>
            </a:r>
            <a:r>
              <a:rPr lang="en-US" sz="2400" b="1" i="0" dirty="0">
                <a:effectLst/>
                <a:latin typeface="Times New Roman" panose="02020603050405020304" pitchFamily="18" charset="0"/>
                <a:cs typeface="Times New Roman" panose="02020603050405020304" pitchFamily="18" charset="0"/>
              </a:rPr>
              <a:t> for soil formation, whereas, cold and arid climate,</a:t>
            </a:r>
            <a:r>
              <a:rPr lang="en-US" sz="2400" b="0" i="0" dirty="0">
                <a:solidFill>
                  <a:srgbClr val="1F1F1F"/>
                </a:solidFill>
                <a:effectLst/>
                <a:latin typeface="Times New Roman" panose="02020603050405020304" pitchFamily="18" charset="0"/>
                <a:cs typeface="Times New Roman" panose="02020603050405020304" pitchFamily="18" charset="0"/>
              </a:rPr>
              <a:t> clayey parent material, steep slope, flood plains and activities of burrowing animals retard the pace of soil profile development. </a:t>
            </a:r>
          </a:p>
          <a:p>
            <a:pPr marL="0" indent="0" algn="just">
              <a:buNone/>
            </a:pPr>
            <a:endParaRPr lang="en-I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6700954"/>
      </p:ext>
    </p:extLst>
  </p:cSld>
  <p:clrMapOvr>
    <a:masterClrMapping/>
  </p:clrMapOvr>
  <p:transition spd="slow">
    <p:split orient="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6C560-B66D-51D3-8C41-759FB23CFD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2460A2-F641-3053-C3D0-FCB35F49ED69}"/>
              </a:ext>
            </a:extLst>
          </p:cNvPr>
          <p:cNvSpPr>
            <a:spLocks noGrp="1"/>
          </p:cNvSpPr>
          <p:nvPr>
            <p:ph idx="1"/>
          </p:nvPr>
        </p:nvSpPr>
        <p:spPr>
          <a:xfrm>
            <a:off x="983432" y="1124744"/>
            <a:ext cx="10244344" cy="5400600"/>
          </a:xfrm>
        </p:spPr>
        <p:txBody>
          <a:bodyPr>
            <a:normAutofit/>
          </a:bodyPr>
          <a:lstStyle/>
          <a:p>
            <a:pPr algn="just">
              <a:lnSpc>
                <a:spcPct val="150000"/>
              </a:lnSpc>
            </a:pPr>
            <a:r>
              <a:rPr lang="en-US" sz="2000" b="0" i="0" dirty="0">
                <a:effectLst/>
                <a:latin typeface="Times New Roman" panose="02020603050405020304" pitchFamily="18" charset="0"/>
                <a:cs typeface="Times New Roman" panose="02020603050405020304" pitchFamily="18" charset="0"/>
              </a:rPr>
              <a:t>The pedogenic processes are extremely complex and dynamic, involving many chemical and biological reactions and different processes or combination of processes operate under the influence of soil forming factors, The basic processes involved in operation of soil forming processes are (According to </a:t>
            </a:r>
            <a:r>
              <a:rPr lang="en-US" sz="2000" b="0" i="0" dirty="0" err="1">
                <a:effectLst/>
                <a:latin typeface="Times New Roman" panose="02020603050405020304" pitchFamily="18" charset="0"/>
                <a:cs typeface="Times New Roman" panose="02020603050405020304" pitchFamily="18" charset="0"/>
              </a:rPr>
              <a:t>simonson</a:t>
            </a:r>
            <a:r>
              <a:rPr lang="en-US" sz="2000" b="0" i="0" dirty="0">
                <a:effectLst/>
                <a:latin typeface="Times New Roman" panose="02020603050405020304" pitchFamily="18" charset="0"/>
                <a:cs typeface="Times New Roman" panose="02020603050405020304" pitchFamily="18" charset="0"/>
              </a:rPr>
              <a:t>) (SRF 2015) </a:t>
            </a:r>
          </a:p>
          <a:p>
            <a:pPr marL="342900" indent="-342900" algn="just">
              <a:lnSpc>
                <a:spcPct val="150000"/>
              </a:lnSpc>
              <a:buClrTx/>
              <a:buAutoNum type="arabicPeriod"/>
            </a:pPr>
            <a:r>
              <a:rPr lang="en-US" sz="2000" b="0" i="0" dirty="0">
                <a:effectLst/>
                <a:latin typeface="Times New Roman" panose="02020603050405020304" pitchFamily="18" charset="0"/>
                <a:cs typeface="Times New Roman" panose="02020603050405020304" pitchFamily="18" charset="0"/>
              </a:rPr>
              <a:t>Addition or gain of water, mineral and organic matter in the soil </a:t>
            </a:r>
          </a:p>
          <a:p>
            <a:pPr marL="342900" indent="-342900" algn="just">
              <a:lnSpc>
                <a:spcPct val="150000"/>
              </a:lnSpc>
              <a:buClrTx/>
              <a:buAutoNum type="arabicPeriod"/>
            </a:pPr>
            <a:r>
              <a:rPr lang="en-US" sz="2000" b="0" i="0" dirty="0">
                <a:effectLst/>
                <a:latin typeface="Times New Roman" panose="02020603050405020304" pitchFamily="18" charset="0"/>
                <a:cs typeface="Times New Roman" panose="02020603050405020304" pitchFamily="18" charset="0"/>
              </a:rPr>
              <a:t>Losses of the above materials from the soil </a:t>
            </a:r>
          </a:p>
          <a:p>
            <a:pPr marL="342900" indent="-342900" algn="just">
              <a:lnSpc>
                <a:spcPct val="150000"/>
              </a:lnSpc>
              <a:buClrTx/>
              <a:buAutoNum type="arabicPeriod"/>
            </a:pPr>
            <a:r>
              <a:rPr lang="en-US" sz="2000" b="0" i="0" dirty="0">
                <a:effectLst/>
                <a:latin typeface="Times New Roman" panose="02020603050405020304" pitchFamily="18" charset="0"/>
                <a:cs typeface="Times New Roman" panose="02020603050405020304" pitchFamily="18" charset="0"/>
              </a:rPr>
              <a:t>Transformation of mineral and organic materials with in the soil </a:t>
            </a:r>
          </a:p>
          <a:p>
            <a:pPr marL="342900" indent="-342900" algn="just">
              <a:lnSpc>
                <a:spcPct val="150000"/>
              </a:lnSpc>
              <a:buClrTx/>
              <a:buAutoNum type="arabicPeriod"/>
            </a:pPr>
            <a:r>
              <a:rPr lang="en-US" sz="2000" b="0" i="0" dirty="0">
                <a:effectLst/>
                <a:latin typeface="Times New Roman" panose="02020603050405020304" pitchFamily="18" charset="0"/>
                <a:cs typeface="Times New Roman" panose="02020603050405020304" pitchFamily="18" charset="0"/>
              </a:rPr>
              <a:t>Transfer of translocation of energy and matter (mineral or organic) </a:t>
            </a:r>
          </a:p>
        </p:txBody>
      </p:sp>
      <p:sp>
        <p:nvSpPr>
          <p:cNvPr id="6" name="TextBox 5">
            <a:extLst>
              <a:ext uri="{FF2B5EF4-FFF2-40B4-BE49-F238E27FC236}">
                <a16:creationId xmlns:a16="http://schemas.microsoft.com/office/drawing/2014/main" id="{D47B6233-7748-75C8-C252-F6F5F2D1F3EE}"/>
              </a:ext>
            </a:extLst>
          </p:cNvPr>
          <p:cNvSpPr txBox="1"/>
          <p:nvPr/>
        </p:nvSpPr>
        <p:spPr>
          <a:xfrm>
            <a:off x="0" y="148193"/>
            <a:ext cx="12192000"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dirty="0">
                <a:solidFill>
                  <a:prstClr val="black">
                    <a:lumMod val="85000"/>
                    <a:lumOff val="15000"/>
                  </a:prstClr>
                </a:solidFill>
              </a:rPr>
              <a:t>Pedological Process</a:t>
            </a:r>
            <a:r>
              <a:rPr lang="en-US" dirty="0">
                <a:latin typeface="Times New Roman" panose="02020603050405020304" pitchFamily="18" charset="0"/>
                <a:cs typeface="Times New Roman" panose="02020603050405020304" pitchFamily="18" charset="0"/>
              </a:rPr>
              <a:t> </a:t>
            </a:r>
            <a:r>
              <a:rPr lang="en-US" dirty="0">
                <a:cs typeface="Times New Roman" panose="02020603050405020304" pitchFamily="18" charset="0"/>
              </a:rPr>
              <a:t>(Soil Forming Processes) </a:t>
            </a:r>
            <a:endParaRPr kumimoji="0" lang="en-US" sz="2800" b="1" i="0" u="none" strike="noStrike" kern="0" cap="none" spc="200" normalizeH="0" baseline="0" noProof="0" dirty="0">
              <a:ln>
                <a:noFill/>
              </a:ln>
              <a:solidFill>
                <a:prstClr val="black">
                  <a:lumMod val="85000"/>
                  <a:lumOff val="15000"/>
                </a:prstClr>
              </a:solidFill>
              <a:effectLst/>
              <a:uLnTx/>
              <a:uFillTx/>
            </a:endParaRPr>
          </a:p>
        </p:txBody>
      </p:sp>
    </p:spTree>
    <p:extLst>
      <p:ext uri="{BB962C8B-B14F-4D97-AF65-F5344CB8AC3E}">
        <p14:creationId xmlns:p14="http://schemas.microsoft.com/office/powerpoint/2010/main" val="3695208701"/>
      </p:ext>
    </p:extLst>
  </p:cSld>
  <p:clrMapOvr>
    <a:masterClrMapping/>
  </p:clrMapOvr>
  <p:transition spd="slow">
    <p:split orient="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749BB-E5AA-3E14-677C-518846A1B06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4D9BB2-594D-C7CD-4387-A9D4897DB3BD}"/>
              </a:ext>
            </a:extLst>
          </p:cNvPr>
          <p:cNvSpPr>
            <a:spLocks noGrp="1"/>
          </p:cNvSpPr>
          <p:nvPr>
            <p:ph idx="1"/>
          </p:nvPr>
        </p:nvSpPr>
        <p:spPr>
          <a:xfrm>
            <a:off x="865816" y="980728"/>
            <a:ext cx="10460368" cy="5400600"/>
          </a:xfrm>
        </p:spPr>
        <p:txBody>
          <a:bodyPr>
            <a:normAutofit lnSpcReduction="10000"/>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F1F1F"/>
                </a:solidFill>
                <a:effectLst/>
                <a:uLnTx/>
                <a:uFillTx/>
                <a:latin typeface="Times New Roman" panose="02020603050405020304" pitchFamily="18" charset="0"/>
                <a:ea typeface="+mn-ea"/>
                <a:cs typeface="Times New Roman" panose="02020603050405020304" pitchFamily="18" charset="0"/>
              </a:rPr>
              <a:t>Pedogenic processes broadly classified into two groups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1F1F1F"/>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457200" rtl="0" eaLnBrk="1" fontAlgn="auto" latinLnBrk="0" hangingPunct="1">
              <a:lnSpc>
                <a:spcPct val="100000"/>
              </a:lnSpc>
              <a:spcBef>
                <a:spcPts val="0"/>
              </a:spcBef>
              <a:spcAft>
                <a:spcPts val="0"/>
              </a:spcAft>
              <a:buClrTx/>
              <a:buSzTx/>
              <a:buAutoNum type="arabicPeriod"/>
              <a:tabLst/>
              <a:defRPr/>
            </a:pPr>
            <a:r>
              <a:rPr kumimoji="0" lang="en-US" sz="2000" b="1" i="0" u="none" strike="noStrike" kern="1200" cap="none" spc="0" normalizeH="0" baseline="0" noProof="0" dirty="0">
                <a:ln>
                  <a:noFill/>
                </a:ln>
                <a:solidFill>
                  <a:srgbClr val="1F1F1F"/>
                </a:solidFill>
                <a:effectLst/>
                <a:uLnTx/>
                <a:uFillTx/>
                <a:latin typeface="Times New Roman" panose="02020603050405020304" pitchFamily="18" charset="0"/>
                <a:ea typeface="+mn-ea"/>
                <a:cs typeface="Times New Roman" panose="02020603050405020304" pitchFamily="18" charset="0"/>
              </a:rPr>
              <a:t>Fundamental Pedogenic Process</a:t>
            </a:r>
          </a:p>
          <a:p>
            <a:pPr marL="342900" lvl="0" indent="-342900" algn="just" defTabSz="457200">
              <a:lnSpc>
                <a:spcPct val="100000"/>
              </a:lnSpc>
              <a:spcBef>
                <a:spcPts val="0"/>
              </a:spcBef>
              <a:spcAft>
                <a:spcPts val="0"/>
              </a:spcAft>
              <a:buClrTx/>
              <a:buSzTx/>
              <a:buAutoNum type="alphaLcParenBoth"/>
              <a:defRPr/>
            </a:pPr>
            <a:r>
              <a:rPr lang="en-US" sz="2000" dirty="0">
                <a:solidFill>
                  <a:srgbClr val="1F1F1F"/>
                </a:solidFill>
                <a:latin typeface="Times New Roman" panose="02020603050405020304" pitchFamily="18" charset="0"/>
                <a:cs typeface="Times New Roman" panose="02020603050405020304" pitchFamily="18" charset="0"/>
              </a:rPr>
              <a:t>Humification</a:t>
            </a:r>
          </a:p>
          <a:p>
            <a:pPr marL="0" lvl="0" indent="0" algn="just" defTabSz="457200">
              <a:lnSpc>
                <a:spcPct val="100000"/>
              </a:lnSpc>
              <a:spcBef>
                <a:spcPts val="0"/>
              </a:spcBef>
              <a:spcAft>
                <a:spcPts val="0"/>
              </a:spcAft>
              <a:buClrTx/>
              <a:buSzTx/>
              <a:buNone/>
              <a:defRPr/>
            </a:pPr>
            <a:r>
              <a:rPr lang="en-US" sz="2000" dirty="0">
                <a:solidFill>
                  <a:srgbClr val="1F1F1F"/>
                </a:solidFill>
                <a:latin typeface="Times New Roman" panose="02020603050405020304" pitchFamily="18" charset="0"/>
                <a:cs typeface="Times New Roman" panose="02020603050405020304" pitchFamily="18" charset="0"/>
              </a:rPr>
              <a:t>(b) Eluviation (Emigration)</a:t>
            </a:r>
          </a:p>
          <a:p>
            <a:pPr marL="0" lvl="0" indent="0" algn="just" defTabSz="457200">
              <a:lnSpc>
                <a:spcPct val="100000"/>
              </a:lnSpc>
              <a:spcBef>
                <a:spcPts val="0"/>
              </a:spcBef>
              <a:spcAft>
                <a:spcPts val="0"/>
              </a:spcAft>
              <a:buClrTx/>
              <a:buSzTx/>
              <a:buNone/>
              <a:defRPr/>
            </a:pPr>
            <a:r>
              <a:rPr lang="en-US" sz="2000" dirty="0">
                <a:solidFill>
                  <a:srgbClr val="1F1F1F"/>
                </a:solidFill>
                <a:latin typeface="Times New Roman" panose="02020603050405020304" pitchFamily="18" charset="0"/>
                <a:cs typeface="Times New Roman" panose="02020603050405020304" pitchFamily="18" charset="0"/>
              </a:rPr>
              <a:t>(c) Illuviation (Immigration)</a:t>
            </a:r>
          </a:p>
          <a:p>
            <a:pPr marL="0" lvl="0" indent="0" algn="just" defTabSz="457200">
              <a:lnSpc>
                <a:spcPct val="100000"/>
              </a:lnSpc>
              <a:spcBef>
                <a:spcPts val="0"/>
              </a:spcBef>
              <a:spcAft>
                <a:spcPts val="0"/>
              </a:spcAft>
              <a:buClrTx/>
              <a:buSzTx/>
              <a:buNone/>
              <a:defRPr/>
            </a:pPr>
            <a:endParaRPr lang="en-US" sz="2000" b="1" dirty="0">
              <a:solidFill>
                <a:srgbClr val="1F1F1F"/>
              </a:solidFill>
              <a:latin typeface="Times New Roman" panose="02020603050405020304" pitchFamily="18" charset="0"/>
              <a:cs typeface="Times New Roman" panose="02020603050405020304" pitchFamily="18" charset="0"/>
            </a:endParaRPr>
          </a:p>
          <a:p>
            <a:pPr marL="0" lvl="0" indent="0" algn="just" defTabSz="457200">
              <a:lnSpc>
                <a:spcPct val="100000"/>
              </a:lnSpc>
              <a:spcBef>
                <a:spcPts val="0"/>
              </a:spcBef>
              <a:spcAft>
                <a:spcPts val="0"/>
              </a:spcAft>
              <a:buClrTx/>
              <a:buSzTx/>
              <a:buNone/>
              <a:defRPr/>
            </a:pPr>
            <a:r>
              <a:rPr lang="en-IN" sz="2000" b="1" dirty="0">
                <a:latin typeface="Times New Roman" panose="02020603050405020304" pitchFamily="18" charset="0"/>
                <a:cs typeface="Times New Roman" panose="02020603050405020304" pitchFamily="18" charset="0"/>
              </a:rPr>
              <a:t>2. Specific </a:t>
            </a:r>
            <a:r>
              <a:rPr lang="en-IN" sz="2000" b="1" dirty="0" err="1">
                <a:latin typeface="Times New Roman" panose="02020603050405020304" pitchFamily="18" charset="0"/>
                <a:cs typeface="Times New Roman" panose="02020603050405020304" pitchFamily="18" charset="0"/>
              </a:rPr>
              <a:t>Pedogenic</a:t>
            </a:r>
            <a:r>
              <a:rPr lang="en-IN" sz="2000" b="1" dirty="0">
                <a:latin typeface="Times New Roman" panose="02020603050405020304" pitchFamily="18" charset="0"/>
                <a:cs typeface="Times New Roman" panose="02020603050405020304" pitchFamily="18" charset="0"/>
              </a:rPr>
              <a:t> Process</a:t>
            </a:r>
          </a:p>
          <a:p>
            <a:pPr marL="342900" lvl="0" indent="-342900" algn="just" defTabSz="457200">
              <a:lnSpc>
                <a:spcPct val="100000"/>
              </a:lnSpc>
              <a:spcBef>
                <a:spcPts val="0"/>
              </a:spcBef>
              <a:spcAft>
                <a:spcPts val="0"/>
              </a:spcAft>
              <a:buClrTx/>
              <a:buSzTx/>
              <a:buAutoNum type="alphaLcParenBoth"/>
              <a:defRPr/>
            </a:pPr>
            <a:r>
              <a:rPr lang="en-IN" sz="2000" b="1" dirty="0">
                <a:latin typeface="Times New Roman" panose="02020603050405020304" pitchFamily="18" charset="0"/>
                <a:cs typeface="Times New Roman" panose="02020603050405020304" pitchFamily="18" charset="0"/>
              </a:rPr>
              <a:t>Zonal Soil Forming Processes</a:t>
            </a:r>
          </a:p>
          <a:p>
            <a:pPr marL="0" lvl="0" indent="0" algn="just" defTabSz="457200">
              <a:lnSpc>
                <a:spcPct val="100000"/>
              </a:lnSpc>
              <a:spcBef>
                <a:spcPts val="0"/>
              </a:spcBef>
              <a:spcAft>
                <a:spcPts val="0"/>
              </a:spcAft>
              <a:buClrTx/>
              <a:buSzTx/>
              <a:buNone/>
              <a:defRPr/>
            </a:pP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i</a:t>
            </a:r>
            <a:r>
              <a:rPr lang="en-IN" sz="2000" dirty="0">
                <a:latin typeface="Times New Roman" panose="02020603050405020304" pitchFamily="18" charset="0"/>
                <a:cs typeface="Times New Roman" panose="02020603050405020304" pitchFamily="18" charset="0"/>
              </a:rPr>
              <a:t>) Calcification</a:t>
            </a:r>
          </a:p>
          <a:p>
            <a:pPr marL="0" lvl="0" indent="0" algn="just" defTabSz="457200">
              <a:lnSpc>
                <a:spcPct val="100000"/>
              </a:lnSpc>
              <a:spcBef>
                <a:spcPts val="0"/>
              </a:spcBef>
              <a:spcAft>
                <a:spcPts val="0"/>
              </a:spcAft>
              <a:buClrTx/>
              <a:buSzTx/>
              <a:buNone/>
              <a:defRPr/>
            </a:pPr>
            <a:r>
              <a:rPr lang="en-IN" sz="2000" dirty="0">
                <a:latin typeface="Times New Roman" panose="02020603050405020304" pitchFamily="18" charset="0"/>
                <a:cs typeface="Times New Roman" panose="02020603050405020304" pitchFamily="18" charset="0"/>
              </a:rPr>
              <a:t>(ii) Decalcification</a:t>
            </a:r>
          </a:p>
          <a:p>
            <a:pPr marL="0" lvl="0" indent="0" algn="just" defTabSz="457200">
              <a:lnSpc>
                <a:spcPct val="100000"/>
              </a:lnSpc>
              <a:spcBef>
                <a:spcPts val="0"/>
              </a:spcBef>
              <a:spcAft>
                <a:spcPts val="0"/>
              </a:spcAft>
              <a:buClrTx/>
              <a:buSzTx/>
              <a:buNone/>
              <a:defRPr/>
            </a:pPr>
            <a:r>
              <a:rPr lang="en-IN" sz="2000" dirty="0">
                <a:latin typeface="Times New Roman" panose="02020603050405020304" pitchFamily="18" charset="0"/>
                <a:cs typeface="Times New Roman" panose="02020603050405020304" pitchFamily="18" charset="0"/>
              </a:rPr>
              <a:t>(iii) Podzolization (Acid hydrolysis)</a:t>
            </a:r>
          </a:p>
          <a:p>
            <a:pPr marL="0" lvl="0" indent="0" algn="just" defTabSz="457200">
              <a:lnSpc>
                <a:spcPct val="100000"/>
              </a:lnSpc>
              <a:spcBef>
                <a:spcPts val="0"/>
              </a:spcBef>
              <a:spcAft>
                <a:spcPts val="0"/>
              </a:spcAft>
              <a:buClrTx/>
              <a:buSzTx/>
              <a:buNone/>
              <a:defRPr/>
            </a:pPr>
            <a:r>
              <a:rPr lang="en-US" sz="2000" dirty="0">
                <a:latin typeface="Times New Roman" panose="02020603050405020304" pitchFamily="18" charset="0"/>
                <a:cs typeface="Times New Roman" panose="02020603050405020304" pitchFamily="18" charset="0"/>
              </a:rPr>
              <a:t>(iv) Laterization (Alkali hydrolysis)</a:t>
            </a:r>
          </a:p>
          <a:p>
            <a:pPr marL="0" lvl="0" indent="0" algn="just" defTabSz="457200">
              <a:lnSpc>
                <a:spcPct val="100000"/>
              </a:lnSpc>
              <a:spcBef>
                <a:spcPts val="0"/>
              </a:spcBef>
              <a:spcAft>
                <a:spcPts val="0"/>
              </a:spcAft>
              <a:buClrTx/>
              <a:buSzTx/>
              <a:buNone/>
              <a:defRPr/>
            </a:pPr>
            <a:endParaRPr lang="en-IN" sz="2000" b="1" dirty="0">
              <a:latin typeface="Times New Roman" panose="02020603050405020304" pitchFamily="18" charset="0"/>
              <a:cs typeface="Times New Roman" panose="02020603050405020304" pitchFamily="18" charset="0"/>
            </a:endParaRPr>
          </a:p>
          <a:p>
            <a:pPr marL="0" lvl="0" indent="0" algn="just" defTabSz="457200">
              <a:lnSpc>
                <a:spcPct val="100000"/>
              </a:lnSpc>
              <a:spcBef>
                <a:spcPts val="0"/>
              </a:spcBef>
              <a:spcAft>
                <a:spcPts val="0"/>
              </a:spcAft>
              <a:buClrTx/>
              <a:buSzTx/>
              <a:buNone/>
              <a:defRPr/>
            </a:pPr>
            <a:r>
              <a:rPr lang="en-IN" sz="2000" b="1" dirty="0">
                <a:latin typeface="Times New Roman" panose="02020603050405020304" pitchFamily="18" charset="0"/>
                <a:cs typeface="Times New Roman" panose="02020603050405020304" pitchFamily="18" charset="0"/>
              </a:rPr>
              <a:t>(b) </a:t>
            </a:r>
            <a:r>
              <a:rPr lang="en-US" sz="2000" b="1" dirty="0">
                <a:latin typeface="Times New Roman" panose="02020603050405020304" pitchFamily="18" charset="0"/>
                <a:cs typeface="Times New Roman" panose="02020603050405020304" pitchFamily="18" charset="0"/>
              </a:rPr>
              <a:t>Intrazonal Soil Forming Process</a:t>
            </a:r>
          </a:p>
          <a:p>
            <a:pPr marL="0" lvl="0" indent="0" algn="just" defTabSz="457200">
              <a:lnSpc>
                <a:spcPct val="100000"/>
              </a:lnSpc>
              <a:spcBef>
                <a:spcPts val="0"/>
              </a:spcBef>
              <a:spcAft>
                <a:spcPts val="0"/>
              </a:spcAft>
              <a:buClrTx/>
              <a:buSzTx/>
              <a:buNone/>
              <a:defRPr/>
            </a:pPr>
            <a:r>
              <a:rPr lang="en-IN" sz="2000" b="1" dirty="0">
                <a:latin typeface="Times New Roman" panose="02020603050405020304" pitchFamily="18" charset="0"/>
                <a:cs typeface="Times New Roman" panose="02020603050405020304" pitchFamily="18" charset="0"/>
              </a:rPr>
              <a:t>(</a:t>
            </a:r>
            <a:r>
              <a:rPr lang="en-IN" sz="2000" dirty="0">
                <a:latin typeface="Times New Roman" panose="02020603050405020304" pitchFamily="18" charset="0"/>
                <a:cs typeface="Times New Roman" panose="02020603050405020304" pitchFamily="18" charset="0"/>
              </a:rPr>
              <a:t>v)</a:t>
            </a:r>
            <a:r>
              <a:rPr lang="en-US" sz="2000">
                <a:latin typeface="Times New Roman" panose="02020603050405020304" pitchFamily="18" charset="0"/>
                <a:cs typeface="Times New Roman" panose="02020603050405020304" pitchFamily="18" charset="0"/>
              </a:rPr>
              <a:t>  Gleization</a:t>
            </a:r>
            <a:endParaRPr lang="en-US" sz="2000" dirty="0">
              <a:latin typeface="Times New Roman" panose="02020603050405020304" pitchFamily="18" charset="0"/>
              <a:cs typeface="Times New Roman" panose="02020603050405020304" pitchFamily="18" charset="0"/>
            </a:endParaRPr>
          </a:p>
          <a:p>
            <a:pPr marL="0" lvl="0" indent="0" algn="just" defTabSz="457200">
              <a:lnSpc>
                <a:spcPct val="100000"/>
              </a:lnSpc>
              <a:spcBef>
                <a:spcPts val="0"/>
              </a:spcBef>
              <a:spcAft>
                <a:spcPts val="0"/>
              </a:spcAft>
              <a:buClrTx/>
              <a:buSzTx/>
              <a:buNone/>
              <a:defRPr/>
            </a:pPr>
            <a:r>
              <a:rPr lang="en-US" sz="2000" dirty="0">
                <a:solidFill>
                  <a:srgbClr val="1F1F1F"/>
                </a:solidFill>
                <a:latin typeface="Times New Roman" panose="02020603050405020304" pitchFamily="18" charset="0"/>
                <a:cs typeface="Times New Roman" panose="02020603050405020304" pitchFamily="18" charset="0"/>
              </a:rPr>
              <a:t>(vi)  Salinization</a:t>
            </a:r>
          </a:p>
          <a:p>
            <a:pPr marL="0" lvl="0" indent="0" algn="just" defTabSz="457200">
              <a:lnSpc>
                <a:spcPct val="100000"/>
              </a:lnSpc>
              <a:spcBef>
                <a:spcPts val="0"/>
              </a:spcBef>
              <a:spcAft>
                <a:spcPts val="0"/>
              </a:spcAft>
              <a:buClrTx/>
              <a:buSzTx/>
              <a:buNone/>
              <a:defRPr/>
            </a:pPr>
            <a:r>
              <a:rPr kumimoji="0" lang="en-US" sz="2000" i="0" u="none" strike="noStrike" kern="1200" cap="none" spc="0" normalizeH="0" baseline="0" noProof="0" dirty="0">
                <a:ln>
                  <a:noFill/>
                </a:ln>
                <a:solidFill>
                  <a:srgbClr val="1F1F1F"/>
                </a:solidFill>
                <a:effectLst/>
                <a:uLnTx/>
                <a:uFillTx/>
                <a:latin typeface="Times New Roman" panose="02020603050405020304" pitchFamily="18" charset="0"/>
                <a:ea typeface="+mn-ea"/>
                <a:cs typeface="Times New Roman" panose="02020603050405020304" pitchFamily="18" charset="0"/>
              </a:rPr>
              <a:t>(vii)  Alkalization</a:t>
            </a:r>
          </a:p>
          <a:p>
            <a:pPr marL="0" lvl="0" indent="0" algn="just" defTabSz="457200">
              <a:lnSpc>
                <a:spcPct val="100000"/>
              </a:lnSpc>
              <a:spcBef>
                <a:spcPts val="0"/>
              </a:spcBef>
              <a:spcAft>
                <a:spcPts val="0"/>
              </a:spcAft>
              <a:buClrTx/>
              <a:buSzTx/>
              <a:buNone/>
              <a:defRPr/>
            </a:pPr>
            <a:r>
              <a:rPr kumimoji="0" lang="en-US" sz="2000" i="0" u="none" strike="noStrike" kern="1200" cap="none" spc="0" normalizeH="0" baseline="0" noProof="0" dirty="0">
                <a:ln>
                  <a:noFill/>
                </a:ln>
                <a:solidFill>
                  <a:srgbClr val="1F1F1F"/>
                </a:solidFill>
                <a:effectLst/>
                <a:uLnTx/>
                <a:uFillTx/>
                <a:latin typeface="Times New Roman" panose="02020603050405020304" pitchFamily="18" charset="0"/>
                <a:ea typeface="+mn-ea"/>
                <a:cs typeface="Times New Roman" panose="02020603050405020304" pitchFamily="18" charset="0"/>
              </a:rPr>
              <a:t>(viii) Pedoturbation</a:t>
            </a:r>
          </a:p>
        </p:txBody>
      </p:sp>
      <p:sp>
        <p:nvSpPr>
          <p:cNvPr id="6" name="TextBox 5">
            <a:extLst>
              <a:ext uri="{FF2B5EF4-FFF2-40B4-BE49-F238E27FC236}">
                <a16:creationId xmlns:a16="http://schemas.microsoft.com/office/drawing/2014/main" id="{4B51774E-208A-5DF6-6286-CB3F16279C6C}"/>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Classification of Pedological Process</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553643369"/>
      </p:ext>
    </p:extLst>
  </p:cSld>
  <p:clrMapOvr>
    <a:masterClrMapping/>
  </p:clrMapOvr>
  <p:transition spd="slow">
    <p:split orient="ver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4A0525-9B6F-E977-C646-9CD22F460F37}"/>
              </a:ext>
            </a:extLst>
          </p:cNvPr>
          <p:cNvSpPr>
            <a:spLocks noGrp="1"/>
          </p:cNvSpPr>
          <p:nvPr>
            <p:ph idx="1"/>
          </p:nvPr>
        </p:nvSpPr>
        <p:spPr>
          <a:xfrm>
            <a:off x="1024128" y="548680"/>
            <a:ext cx="9720073" cy="5760680"/>
          </a:xfrm>
        </p:spPr>
        <p:txBody>
          <a:bodyPr/>
          <a:lstStyle/>
          <a:p>
            <a:pPr algn="just">
              <a:lnSpc>
                <a:spcPct val="150000"/>
              </a:lnSpc>
            </a:pPr>
            <a:r>
              <a:rPr lang="en-US" sz="2400" b="1" dirty="0">
                <a:solidFill>
                  <a:srgbClr val="1F1F1F"/>
                </a:solidFill>
                <a:latin typeface="Times New Roman" panose="02020603050405020304" pitchFamily="18" charset="0"/>
                <a:cs typeface="Times New Roman" panose="02020603050405020304" pitchFamily="18" charset="0"/>
              </a:rPr>
              <a:t>1. Fundamental Pedogenic Process</a:t>
            </a:r>
          </a:p>
          <a:p>
            <a:pPr algn="just">
              <a:lnSpc>
                <a:spcPct val="150000"/>
              </a:lnSpc>
            </a:pPr>
            <a:r>
              <a:rPr lang="en-US" sz="2400" b="1" dirty="0">
                <a:solidFill>
                  <a:srgbClr val="1F1F1F"/>
                </a:solidFill>
                <a:latin typeface="Times New Roman" panose="02020603050405020304" pitchFamily="18" charset="0"/>
                <a:cs typeface="Times New Roman" panose="02020603050405020304" pitchFamily="18" charset="0"/>
              </a:rPr>
              <a:t>(a)  Humification : </a:t>
            </a:r>
          </a:p>
          <a:p>
            <a:pPr algn="just">
              <a:lnSpc>
                <a:spcPct val="150000"/>
              </a:lnSpc>
            </a:pPr>
            <a:r>
              <a:rPr lang="en-US" sz="2400" dirty="0">
                <a:solidFill>
                  <a:srgbClr val="1F1F1F"/>
                </a:solidFill>
                <a:latin typeface="Times New Roman" panose="02020603050405020304" pitchFamily="18" charset="0"/>
                <a:cs typeface="Times New Roman" panose="02020603050405020304" pitchFamily="18" charset="0"/>
              </a:rPr>
              <a:t>It is the process of transformation of raw organic matter into humus. When raw organic materials added in soil, their decomposition by various organisms produces simple organic acids. Further bacterial polymerization of these organic acids produces a dark brown colloidal substance resistant to microbial attack is called </a:t>
            </a:r>
            <a:r>
              <a:rPr lang="en-US" sz="2400" dirty="0">
                <a:solidFill>
                  <a:srgbClr val="FF0000"/>
                </a:solidFill>
                <a:latin typeface="Times New Roman" panose="02020603050405020304" pitchFamily="18" charset="0"/>
                <a:cs typeface="Times New Roman" panose="02020603050405020304" pitchFamily="18" charset="0"/>
              </a:rPr>
              <a:t>humus</a:t>
            </a:r>
            <a:r>
              <a:rPr lang="en-US" sz="2400" dirty="0">
                <a:solidFill>
                  <a:srgbClr val="1F1F1F"/>
                </a:solidFill>
                <a:latin typeface="Times New Roman" panose="02020603050405020304" pitchFamily="18" charset="0"/>
                <a:cs typeface="Times New Roman" panose="02020603050405020304" pitchFamily="18" charset="0"/>
              </a:rPr>
              <a:t>. The whole process may be about a decade to complete. </a:t>
            </a:r>
          </a:p>
          <a:p>
            <a:endParaRPr lang="en-IN" dirty="0"/>
          </a:p>
        </p:txBody>
      </p:sp>
    </p:spTree>
    <p:extLst>
      <p:ext uri="{BB962C8B-B14F-4D97-AF65-F5344CB8AC3E}">
        <p14:creationId xmlns:p14="http://schemas.microsoft.com/office/powerpoint/2010/main" val="268230468"/>
      </p:ext>
    </p:extLst>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1DDAD8-A8D6-A142-0465-1BA9673486A6}"/>
              </a:ext>
            </a:extLst>
          </p:cNvPr>
          <p:cNvSpPr>
            <a:spLocks noGrp="1"/>
          </p:cNvSpPr>
          <p:nvPr>
            <p:ph idx="1"/>
          </p:nvPr>
        </p:nvSpPr>
        <p:spPr>
          <a:xfrm>
            <a:off x="536362" y="1340768"/>
            <a:ext cx="11119276" cy="5400600"/>
          </a:xfrm>
        </p:spPr>
        <p:txBody>
          <a:bodyPr>
            <a:normAutofit/>
          </a:bodyPr>
          <a:lstStyle/>
          <a:p>
            <a:pPr marL="2601913" indent="-2601913" algn="just">
              <a:lnSpc>
                <a:spcPct val="150000"/>
              </a:lnSpc>
              <a:buNone/>
              <a:tabLst>
                <a:tab pos="2601913" algn="l"/>
              </a:tabLst>
            </a:pPr>
            <a:r>
              <a:rPr lang="en-IN" sz="1800" b="1" dirty="0">
                <a:solidFill>
                  <a:srgbClr val="C00000"/>
                </a:solidFill>
                <a:latin typeface="Times New Roman" panose="02020603050405020304" pitchFamily="18" charset="0"/>
                <a:cs typeface="Times New Roman" panose="02020603050405020304" pitchFamily="18" charset="0"/>
              </a:rPr>
              <a:t>1</a:t>
            </a:r>
            <a:r>
              <a:rPr lang="en-IN" sz="2000" b="1" dirty="0">
                <a:solidFill>
                  <a:srgbClr val="C00000"/>
                </a:solidFill>
                <a:latin typeface="Times New Roman" panose="02020603050405020304" pitchFamily="18" charset="0"/>
                <a:cs typeface="Times New Roman" panose="02020603050405020304" pitchFamily="18" charset="0"/>
              </a:rPr>
              <a:t>. V.V. </a:t>
            </a:r>
            <a:r>
              <a:rPr lang="en-IN" sz="2000" b="1" dirty="0" err="1">
                <a:solidFill>
                  <a:srgbClr val="C00000"/>
                </a:solidFill>
                <a:latin typeface="Times New Roman" panose="02020603050405020304" pitchFamily="18" charset="0"/>
                <a:cs typeface="Times New Roman" panose="02020603050405020304" pitchFamily="18" charset="0"/>
              </a:rPr>
              <a:t>Dokuchaev</a:t>
            </a:r>
            <a:r>
              <a:rPr lang="en-IN" sz="2000" b="1" dirty="0">
                <a:solidFill>
                  <a:srgbClr val="C00000"/>
                </a:solidFill>
                <a:latin typeface="Times New Roman" panose="02020603050405020304" pitchFamily="18" charset="0"/>
                <a:cs typeface="Times New Roman" panose="02020603050405020304" pitchFamily="18" charset="0"/>
              </a:rPr>
              <a:t> (1900): 	</a:t>
            </a:r>
            <a:r>
              <a:rPr lang="en-IN" sz="2000" dirty="0">
                <a:latin typeface="Times New Roman" panose="02020603050405020304" pitchFamily="18" charset="0"/>
                <a:cs typeface="Times New Roman" panose="02020603050405020304" pitchFamily="18" charset="0"/>
              </a:rPr>
              <a:t>Soil is a </a:t>
            </a:r>
            <a:r>
              <a:rPr lang="en-IN" sz="2000" b="1" dirty="0">
                <a:latin typeface="Times New Roman" panose="02020603050405020304" pitchFamily="18" charset="0"/>
                <a:cs typeface="Times New Roman" panose="02020603050405020304" pitchFamily="18" charset="0"/>
              </a:rPr>
              <a:t>natural body </a:t>
            </a:r>
            <a:r>
              <a:rPr lang="en-IN" sz="2000" dirty="0">
                <a:latin typeface="Times New Roman" panose="02020603050405020304" pitchFamily="18" charset="0"/>
                <a:cs typeface="Times New Roman" panose="02020603050405020304" pitchFamily="18" charset="0"/>
              </a:rPr>
              <a:t>composed of mineral and  organic constituents, 			having a definite genesis and a distinct nature of its own.</a:t>
            </a:r>
          </a:p>
          <a:p>
            <a:pPr marL="2601913" indent="-2601913" algn="just">
              <a:lnSpc>
                <a:spcPct val="150000"/>
              </a:lnSpc>
              <a:buNone/>
              <a:tabLst>
                <a:tab pos="2601913" algn="l"/>
              </a:tabLst>
            </a:pPr>
            <a:r>
              <a:rPr lang="en-IN" sz="2000" b="1" dirty="0">
                <a:solidFill>
                  <a:srgbClr val="C00000"/>
                </a:solidFill>
                <a:latin typeface="Times New Roman" panose="02020603050405020304" pitchFamily="18" charset="0"/>
                <a:cs typeface="Times New Roman" panose="02020603050405020304" pitchFamily="18" charset="0"/>
              </a:rPr>
              <a:t>2. Buckman and Brady (1969) : 	</a:t>
            </a:r>
            <a:r>
              <a:rPr lang="en-IN" sz="2000" dirty="0">
                <a:latin typeface="Times New Roman" panose="02020603050405020304" pitchFamily="18" charset="0"/>
                <a:cs typeface="Times New Roman" panose="02020603050405020304" pitchFamily="18" charset="0"/>
              </a:rPr>
              <a:t>Soil is a </a:t>
            </a:r>
            <a:r>
              <a:rPr lang="en-IN" sz="2000" b="1" dirty="0">
                <a:latin typeface="Times New Roman" panose="02020603050405020304" pitchFamily="18" charset="0"/>
                <a:cs typeface="Times New Roman" panose="02020603050405020304" pitchFamily="18" charset="0"/>
              </a:rPr>
              <a:t>dynamic natural body </a:t>
            </a:r>
            <a:r>
              <a:rPr lang="en-IN" sz="2000" dirty="0">
                <a:latin typeface="Times New Roman" panose="02020603050405020304" pitchFamily="18" charset="0"/>
                <a:cs typeface="Times New Roman" panose="02020603050405020304" pitchFamily="18" charset="0"/>
              </a:rPr>
              <a:t>on the surface of the earth in which 			plants grow, composed of mineral and organic materials and living 			forms.</a:t>
            </a:r>
          </a:p>
          <a:p>
            <a:pPr marL="2601913" indent="-2601913" algn="just">
              <a:lnSpc>
                <a:spcPct val="150000"/>
              </a:lnSpc>
              <a:buNone/>
              <a:tabLst>
                <a:tab pos="2601913" algn="l"/>
              </a:tabLst>
            </a:pPr>
            <a:r>
              <a:rPr lang="en-IN" sz="2000" dirty="0">
                <a:latin typeface="Times New Roman" panose="02020603050405020304" pitchFamily="18" charset="0"/>
                <a:cs typeface="Times New Roman" panose="02020603050405020304" pitchFamily="18" charset="0"/>
              </a:rPr>
              <a:t>  </a:t>
            </a:r>
            <a:r>
              <a:rPr lang="en-IN" sz="2000" b="1" dirty="0">
                <a:solidFill>
                  <a:srgbClr val="C00000"/>
                </a:solidFill>
                <a:latin typeface="Times New Roman" panose="02020603050405020304" pitchFamily="18" charset="0"/>
                <a:cs typeface="Times New Roman" panose="02020603050405020304" pitchFamily="18" charset="0"/>
              </a:rPr>
              <a:t>3.</a:t>
            </a:r>
            <a:r>
              <a:rPr lang="en-IN" sz="2000" dirty="0">
                <a:solidFill>
                  <a:srgbClr val="C00000"/>
                </a:solidFill>
                <a:latin typeface="Times New Roman" panose="02020603050405020304" pitchFamily="18" charset="0"/>
                <a:cs typeface="Times New Roman" panose="02020603050405020304" pitchFamily="18" charset="0"/>
              </a:rPr>
              <a:t> </a:t>
            </a:r>
            <a:r>
              <a:rPr lang="en-IN" sz="2000" b="1" dirty="0">
                <a:solidFill>
                  <a:srgbClr val="C00000"/>
                </a:solidFill>
                <a:latin typeface="Times New Roman" panose="02020603050405020304" pitchFamily="18" charset="0"/>
                <a:cs typeface="Times New Roman" panose="02020603050405020304" pitchFamily="18" charset="0"/>
              </a:rPr>
              <a:t>Jenny (1941): 			</a:t>
            </a:r>
            <a:r>
              <a:rPr lang="en-IN" sz="2000" dirty="0">
                <a:latin typeface="Times New Roman" panose="02020603050405020304" pitchFamily="18" charset="0"/>
                <a:cs typeface="Times New Roman" panose="02020603050405020304" pitchFamily="18" charset="0"/>
              </a:rPr>
              <a:t>Soil is a naturally occurring body that has been evolved owing to 			combined </a:t>
            </a:r>
            <a:r>
              <a:rPr lang="en-IN" sz="2000" b="1" dirty="0">
                <a:latin typeface="Times New Roman" panose="02020603050405020304" pitchFamily="18" charset="0"/>
                <a:cs typeface="Times New Roman" panose="02020603050405020304" pitchFamily="18" charset="0"/>
              </a:rPr>
              <a:t>Influence of climate and organism</a:t>
            </a:r>
            <a:r>
              <a:rPr lang="en-IN" sz="2000" dirty="0">
                <a:latin typeface="Times New Roman" panose="02020603050405020304" pitchFamily="18" charset="0"/>
                <a:cs typeface="Times New Roman" panose="02020603050405020304" pitchFamily="18" charset="0"/>
              </a:rPr>
              <a:t>, acting on parent 			material, as conditioned by relief over a period of time.</a:t>
            </a:r>
            <a:endParaRPr lang="en-IN" sz="105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F7B339F-B085-3D44-1305-2E3B9019B9C2}"/>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Definition of Soil Science</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390595873"/>
      </p:ext>
    </p:extLst>
  </p:cSld>
  <p:clrMapOvr>
    <a:masterClrMapping/>
  </p:clrMapOvr>
  <p:transition spd="slow">
    <p:split orient="ver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D2E96D-F47F-9222-45E7-BDD2B16D8A71}"/>
              </a:ext>
            </a:extLst>
          </p:cNvPr>
          <p:cNvSpPr>
            <a:spLocks noGrp="1"/>
          </p:cNvSpPr>
          <p:nvPr>
            <p:ph idx="1"/>
          </p:nvPr>
        </p:nvSpPr>
        <p:spPr>
          <a:xfrm>
            <a:off x="1055440" y="908700"/>
            <a:ext cx="10472472" cy="5040600"/>
          </a:xfrm>
        </p:spPr>
        <p:txBody>
          <a:bodyPr/>
          <a:lstStyle/>
          <a:p>
            <a:r>
              <a:rPr lang="en-US" sz="2400" b="1" dirty="0">
                <a:solidFill>
                  <a:srgbClr val="1F1F1F"/>
                </a:solidFill>
                <a:latin typeface="Times New Roman" panose="02020603050405020304" pitchFamily="18" charset="0"/>
                <a:cs typeface="Times New Roman" panose="02020603050405020304" pitchFamily="18" charset="0"/>
              </a:rPr>
              <a:t>(b) Eluviation (Emigration</a:t>
            </a:r>
            <a:r>
              <a:rPr lang="en-US" sz="2400" dirty="0">
                <a:solidFill>
                  <a:srgbClr val="1F1F1F"/>
                </a:solidFill>
                <a:latin typeface="Times New Roman" panose="02020603050405020304" pitchFamily="18" charset="0"/>
                <a:cs typeface="Times New Roman" panose="02020603050405020304" pitchFamily="18" charset="0"/>
              </a:rPr>
              <a:t>) </a:t>
            </a:r>
            <a:r>
              <a:rPr lang="en-US" sz="2400" b="1" dirty="0">
                <a:solidFill>
                  <a:srgbClr val="1F1F1F"/>
                </a:solidFill>
                <a:latin typeface="Times New Roman" panose="02020603050405020304" pitchFamily="18" charset="0"/>
                <a:cs typeface="Times New Roman" panose="02020603050405020304" pitchFamily="18" charset="0"/>
              </a:rPr>
              <a:t>:</a:t>
            </a:r>
          </a:p>
          <a:p>
            <a:pPr algn="just">
              <a:lnSpc>
                <a:spcPct val="150000"/>
              </a:lnSpc>
            </a:pPr>
            <a:r>
              <a:rPr lang="en-US" sz="2400" dirty="0">
                <a:solidFill>
                  <a:srgbClr val="1F1F1F"/>
                </a:solidFill>
                <a:latin typeface="Times New Roman" panose="02020603050405020304" pitchFamily="18" charset="0"/>
                <a:cs typeface="Times New Roman" panose="02020603050405020304" pitchFamily="18" charset="0"/>
              </a:rPr>
              <a:t>Process of </a:t>
            </a:r>
            <a:r>
              <a:rPr lang="en-US" sz="2400" dirty="0">
                <a:solidFill>
                  <a:srgbClr val="FF0000"/>
                </a:solidFill>
                <a:latin typeface="Times New Roman" panose="02020603050405020304" pitchFamily="18" charset="0"/>
                <a:cs typeface="Times New Roman" panose="02020603050405020304" pitchFamily="18" charset="0"/>
              </a:rPr>
              <a:t>removal (wash out) of soil constituents </a:t>
            </a:r>
            <a:r>
              <a:rPr lang="en-US" sz="2400" dirty="0">
                <a:solidFill>
                  <a:srgbClr val="1F1F1F"/>
                </a:solidFill>
                <a:latin typeface="Times New Roman" panose="02020603050405020304" pitchFamily="18" charset="0"/>
                <a:cs typeface="Times New Roman" panose="02020603050405020304" pitchFamily="18" charset="0"/>
              </a:rPr>
              <a:t>in suspension or solution by the percolating water from the upper to lower layers, resulting textural differences which leads to horizon differentiation or development of soil. This process occurs in </a:t>
            </a:r>
            <a:r>
              <a:rPr lang="en-US" sz="2400" dirty="0">
                <a:solidFill>
                  <a:srgbClr val="FF0000"/>
                </a:solidFill>
                <a:latin typeface="Times New Roman" panose="02020603050405020304" pitchFamily="18" charset="0"/>
                <a:cs typeface="Times New Roman" panose="02020603050405020304" pitchFamily="18" charset="0"/>
              </a:rPr>
              <a:t>E-horizon or A</a:t>
            </a:r>
            <a:r>
              <a:rPr lang="en-US" sz="2400" baseline="-25000" dirty="0">
                <a:solidFill>
                  <a:srgbClr val="FF0000"/>
                </a:solidFill>
                <a:latin typeface="Times New Roman" panose="02020603050405020304" pitchFamily="18" charset="0"/>
                <a:cs typeface="Times New Roman" panose="02020603050405020304" pitchFamily="18" charset="0"/>
              </a:rPr>
              <a:t>2 </a:t>
            </a:r>
            <a:r>
              <a:rPr lang="en-US" sz="2400" dirty="0">
                <a:solidFill>
                  <a:srgbClr val="FF0000"/>
                </a:solidFill>
                <a:latin typeface="Times New Roman" panose="02020603050405020304" pitchFamily="18" charset="0"/>
                <a:cs typeface="Times New Roman" panose="02020603050405020304" pitchFamily="18" charset="0"/>
              </a:rPr>
              <a:t>horizon </a:t>
            </a:r>
            <a:r>
              <a:rPr lang="en-US" sz="2400" dirty="0">
                <a:solidFill>
                  <a:srgbClr val="1F1F1F"/>
                </a:solidFill>
                <a:latin typeface="Times New Roman" panose="02020603050405020304" pitchFamily="18" charset="0"/>
                <a:cs typeface="Times New Roman" panose="02020603050405020304" pitchFamily="18" charset="0"/>
              </a:rPr>
              <a:t>of soil profile. Order of mobility of inorganic soil constituents expressed relative to Cl&gt;SO</a:t>
            </a:r>
            <a:r>
              <a:rPr lang="en-US" sz="2400" baseline="-25000" dirty="0">
                <a:solidFill>
                  <a:srgbClr val="1F1F1F"/>
                </a:solidFill>
                <a:latin typeface="Times New Roman" panose="02020603050405020304" pitchFamily="18" charset="0"/>
                <a:cs typeface="Times New Roman" panose="02020603050405020304" pitchFamily="18" charset="0"/>
              </a:rPr>
              <a:t>4</a:t>
            </a:r>
            <a:r>
              <a:rPr lang="en-US" sz="2400" dirty="0">
                <a:solidFill>
                  <a:srgbClr val="1F1F1F"/>
                </a:solidFill>
                <a:latin typeface="Times New Roman" panose="02020603050405020304" pitchFamily="18" charset="0"/>
                <a:cs typeface="Times New Roman" panose="02020603050405020304" pitchFamily="18" charset="0"/>
              </a:rPr>
              <a:t>&gt;Ca&gt;Na&gt;Mg&gt;K&gt;SiO</a:t>
            </a:r>
            <a:r>
              <a:rPr lang="en-US" sz="2400" baseline="-25000" dirty="0">
                <a:solidFill>
                  <a:srgbClr val="1F1F1F"/>
                </a:solidFill>
                <a:latin typeface="Times New Roman" panose="02020603050405020304" pitchFamily="18" charset="0"/>
                <a:cs typeface="Times New Roman" panose="02020603050405020304" pitchFamily="18" charset="0"/>
              </a:rPr>
              <a:t>2</a:t>
            </a:r>
            <a:r>
              <a:rPr lang="en-US" sz="2400" dirty="0">
                <a:solidFill>
                  <a:srgbClr val="1F1F1F"/>
                </a:solidFill>
                <a:latin typeface="Times New Roman" panose="02020603050405020304" pitchFamily="18" charset="0"/>
                <a:cs typeface="Times New Roman" panose="02020603050405020304" pitchFamily="18" charset="0"/>
              </a:rPr>
              <a:t>&gt;FeO</a:t>
            </a:r>
            <a:r>
              <a:rPr lang="en-US" sz="2400" baseline="-25000" dirty="0">
                <a:solidFill>
                  <a:srgbClr val="1F1F1F"/>
                </a:solidFill>
                <a:latin typeface="Times New Roman" panose="02020603050405020304" pitchFamily="18" charset="0"/>
                <a:cs typeface="Times New Roman" panose="02020603050405020304" pitchFamily="18" charset="0"/>
              </a:rPr>
              <a:t>3</a:t>
            </a:r>
            <a:r>
              <a:rPr lang="en-US" sz="2400" dirty="0">
                <a:solidFill>
                  <a:srgbClr val="1F1F1F"/>
                </a:solidFill>
                <a:latin typeface="Times New Roman" panose="02020603050405020304" pitchFamily="18" charset="0"/>
                <a:cs typeface="Times New Roman" panose="02020603050405020304" pitchFamily="18" charset="0"/>
              </a:rPr>
              <a:t>&gt;Al</a:t>
            </a:r>
            <a:r>
              <a:rPr lang="en-US" sz="2400" baseline="-25000" dirty="0">
                <a:solidFill>
                  <a:srgbClr val="1F1F1F"/>
                </a:solidFill>
                <a:latin typeface="Times New Roman" panose="02020603050405020304" pitchFamily="18" charset="0"/>
                <a:cs typeface="Times New Roman" panose="02020603050405020304" pitchFamily="18" charset="0"/>
              </a:rPr>
              <a:t>2</a:t>
            </a:r>
            <a:r>
              <a:rPr lang="en-US" sz="2400" dirty="0">
                <a:solidFill>
                  <a:srgbClr val="1F1F1F"/>
                </a:solidFill>
                <a:latin typeface="Times New Roman" panose="02020603050405020304" pitchFamily="18" charset="0"/>
                <a:cs typeface="Times New Roman" panose="02020603050405020304" pitchFamily="18" charset="0"/>
              </a:rPr>
              <a:t>O</a:t>
            </a:r>
            <a:r>
              <a:rPr lang="en-US" sz="2400" baseline="-25000" dirty="0">
                <a:solidFill>
                  <a:srgbClr val="1F1F1F"/>
                </a:solidFill>
                <a:latin typeface="Times New Roman" panose="02020603050405020304" pitchFamily="18" charset="0"/>
                <a:cs typeface="Times New Roman" panose="02020603050405020304" pitchFamily="18" charset="0"/>
              </a:rPr>
              <a:t>3</a:t>
            </a:r>
            <a:r>
              <a:rPr lang="en-US" sz="2400" dirty="0">
                <a:solidFill>
                  <a:srgbClr val="1F1F1F"/>
                </a:solidFill>
                <a:latin typeface="Times New Roman" panose="02020603050405020304" pitchFamily="18" charset="0"/>
                <a:cs typeface="Times New Roman" panose="02020603050405020304" pitchFamily="18" charset="0"/>
              </a:rPr>
              <a:t> (ARS &amp; NET 2017).</a:t>
            </a:r>
          </a:p>
          <a:p>
            <a:endParaRPr lang="en-IN" dirty="0"/>
          </a:p>
        </p:txBody>
      </p:sp>
    </p:spTree>
    <p:extLst>
      <p:ext uri="{BB962C8B-B14F-4D97-AF65-F5344CB8AC3E}">
        <p14:creationId xmlns:p14="http://schemas.microsoft.com/office/powerpoint/2010/main" val="1011580725"/>
      </p:ext>
    </p:extLst>
  </p:cSld>
  <p:clrMapOvr>
    <a:masterClrMapping/>
  </p:clrMapOvr>
  <p:transition spd="slow">
    <p:split orient="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BAE1EC-D678-1146-0F03-E1D16BF9E7C3}"/>
              </a:ext>
            </a:extLst>
          </p:cNvPr>
          <p:cNvSpPr>
            <a:spLocks noGrp="1"/>
          </p:cNvSpPr>
          <p:nvPr>
            <p:ph idx="1"/>
          </p:nvPr>
        </p:nvSpPr>
        <p:spPr>
          <a:xfrm>
            <a:off x="839416" y="836712"/>
            <a:ext cx="10657184" cy="4023360"/>
          </a:xfrm>
        </p:spPr>
        <p:txBody>
          <a:bodyPr/>
          <a:lstStyle/>
          <a:p>
            <a:pPr algn="just">
              <a:lnSpc>
                <a:spcPct val="150000"/>
              </a:lnSpc>
            </a:pPr>
            <a:r>
              <a:rPr lang="en-US" sz="2400" b="1" dirty="0">
                <a:solidFill>
                  <a:srgbClr val="1F1F1F"/>
                </a:solidFill>
                <a:latin typeface="Times New Roman" panose="02020603050405020304" pitchFamily="18" charset="0"/>
                <a:cs typeface="Times New Roman" panose="02020603050405020304" pitchFamily="18" charset="0"/>
              </a:rPr>
              <a:t>(c) Illuviation (Immigration) : </a:t>
            </a:r>
          </a:p>
          <a:p>
            <a:pPr algn="just">
              <a:lnSpc>
                <a:spcPct val="150000"/>
              </a:lnSpc>
            </a:pPr>
            <a:r>
              <a:rPr lang="en-US" sz="2400" dirty="0">
                <a:solidFill>
                  <a:srgbClr val="1F1F1F"/>
                </a:solidFill>
                <a:latin typeface="Times New Roman" panose="02020603050405020304" pitchFamily="18" charset="0"/>
                <a:cs typeface="Times New Roman" panose="02020603050405020304" pitchFamily="18" charset="0"/>
              </a:rPr>
              <a:t>Process of </a:t>
            </a:r>
            <a:r>
              <a:rPr lang="en-US" sz="2400" dirty="0">
                <a:solidFill>
                  <a:srgbClr val="FF0000"/>
                </a:solidFill>
                <a:latin typeface="Times New Roman" panose="02020603050405020304" pitchFamily="18" charset="0"/>
                <a:cs typeface="Times New Roman" panose="02020603050405020304" pitchFamily="18" charset="0"/>
              </a:rPr>
              <a:t>deposition of simpler soil constituents </a:t>
            </a:r>
            <a:r>
              <a:rPr lang="en-US" sz="2400" dirty="0">
                <a:solidFill>
                  <a:srgbClr val="1F1F1F"/>
                </a:solidFill>
                <a:latin typeface="Times New Roman" panose="02020603050405020304" pitchFamily="18" charset="0"/>
                <a:cs typeface="Times New Roman" panose="02020603050405020304" pitchFamily="18" charset="0"/>
              </a:rPr>
              <a:t>removed from upper layer (Eluvial zone) in to the lower layer (Zone of accumulation) is termed as Illuviation. This process occurs in </a:t>
            </a:r>
            <a:r>
              <a:rPr lang="en-US" sz="2400" dirty="0">
                <a:solidFill>
                  <a:srgbClr val="FF0000"/>
                </a:solidFill>
                <a:latin typeface="Times New Roman" panose="02020603050405020304" pitchFamily="18" charset="0"/>
                <a:cs typeface="Times New Roman" panose="02020603050405020304" pitchFamily="18" charset="0"/>
              </a:rPr>
              <a:t>B-horizon</a:t>
            </a:r>
            <a:r>
              <a:rPr lang="en-US" sz="2400" dirty="0">
                <a:solidFill>
                  <a:srgbClr val="1F1F1F"/>
                </a:solidFill>
                <a:latin typeface="Times New Roman" panose="02020603050405020304" pitchFamily="18" charset="0"/>
                <a:cs typeface="Times New Roman" panose="02020603050405020304" pitchFamily="18" charset="0"/>
              </a:rPr>
              <a:t> of soil profile (</a:t>
            </a:r>
            <a:r>
              <a:rPr lang="en-US" sz="2400" dirty="0">
                <a:solidFill>
                  <a:srgbClr val="FF0000"/>
                </a:solidFill>
                <a:latin typeface="Times New Roman" panose="02020603050405020304" pitchFamily="18" charset="0"/>
                <a:cs typeface="Times New Roman" panose="02020603050405020304" pitchFamily="18" charset="0"/>
              </a:rPr>
              <a:t>especially </a:t>
            </a:r>
            <a:r>
              <a:rPr lang="en-US" sz="2400" dirty="0" err="1">
                <a:solidFill>
                  <a:srgbClr val="FF0000"/>
                </a:solidFill>
                <a:latin typeface="Times New Roman" panose="02020603050405020304" pitchFamily="18" charset="0"/>
                <a:cs typeface="Times New Roman" panose="02020603050405020304" pitchFamily="18" charset="0"/>
              </a:rPr>
              <a:t>Bt</a:t>
            </a:r>
            <a:r>
              <a:rPr lang="en-US" sz="2400" dirty="0">
                <a:solidFill>
                  <a:srgbClr val="1F1F1F"/>
                </a:solidFill>
                <a:latin typeface="Times New Roman" panose="02020603050405020304" pitchFamily="18" charset="0"/>
                <a:cs typeface="Times New Roman" panose="02020603050405020304" pitchFamily="18" charset="0"/>
              </a:rPr>
              <a:t>).</a:t>
            </a:r>
            <a:endParaRPr lang="en-IN" sz="2400" dirty="0">
              <a:solidFill>
                <a:prstClr val="black"/>
              </a:solidFill>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173663739"/>
      </p:ext>
    </p:extLst>
  </p:cSld>
  <p:clrMapOvr>
    <a:masterClrMapping/>
  </p:clrMapOvr>
  <p:transition spd="slow">
    <p:split orient="ver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F515284-99DB-46AC-4148-34EB6F66100B}"/>
              </a:ext>
            </a:extLst>
          </p:cNvPr>
          <p:cNvSpPr txBox="1"/>
          <p:nvPr/>
        </p:nvSpPr>
        <p:spPr>
          <a:xfrm>
            <a:off x="839416" y="548680"/>
            <a:ext cx="10081120" cy="6217087"/>
          </a:xfrm>
          <a:prstGeom prst="rect">
            <a:avLst/>
          </a:prstGeom>
          <a:noFill/>
        </p:spPr>
        <p:txBody>
          <a:bodyPr wrap="square">
            <a:spAutoFit/>
          </a:bodyPr>
          <a:lstStyle/>
          <a:p>
            <a:pPr algn="just"/>
            <a:r>
              <a:rPr lang="en-IN" sz="2000" b="1" dirty="0">
                <a:latin typeface="Times New Roman" panose="02020603050405020304" pitchFamily="18" charset="0"/>
                <a:cs typeface="Times New Roman" panose="02020603050405020304" pitchFamily="18" charset="0"/>
              </a:rPr>
              <a:t>2. Specific </a:t>
            </a:r>
            <a:r>
              <a:rPr lang="en-IN" sz="2000" b="1" dirty="0" err="1">
                <a:latin typeface="Times New Roman" panose="02020603050405020304" pitchFamily="18" charset="0"/>
                <a:cs typeface="Times New Roman" panose="02020603050405020304" pitchFamily="18" charset="0"/>
              </a:rPr>
              <a:t>Pedogenic</a:t>
            </a:r>
            <a:r>
              <a:rPr lang="en-IN" sz="2000" b="1" dirty="0">
                <a:latin typeface="Times New Roman" panose="02020603050405020304" pitchFamily="18" charset="0"/>
                <a:cs typeface="Times New Roman" panose="02020603050405020304" pitchFamily="18" charset="0"/>
              </a:rPr>
              <a:t> Process : </a:t>
            </a:r>
            <a:r>
              <a:rPr lang="en-IN" sz="2000" dirty="0">
                <a:latin typeface="Times New Roman" panose="02020603050405020304" pitchFamily="18" charset="0"/>
                <a:cs typeface="Times New Roman" panose="02020603050405020304" pitchFamily="18" charset="0"/>
              </a:rPr>
              <a:t>These specific </a:t>
            </a:r>
            <a:r>
              <a:rPr lang="en-IN" sz="2000" dirty="0" err="1">
                <a:latin typeface="Times New Roman" panose="02020603050405020304" pitchFamily="18" charset="0"/>
                <a:cs typeface="Times New Roman" panose="02020603050405020304" pitchFamily="18" charset="0"/>
              </a:rPr>
              <a:t>pedogenic</a:t>
            </a:r>
            <a:r>
              <a:rPr lang="en-IN" sz="2000" dirty="0">
                <a:latin typeface="Times New Roman" panose="02020603050405020304" pitchFamily="18" charset="0"/>
                <a:cs typeface="Times New Roman" panose="02020603050405020304" pitchFamily="18" charset="0"/>
              </a:rPr>
              <a:t> processes can be categorised into two groups </a:t>
            </a:r>
          </a:p>
          <a:p>
            <a:pPr algn="just"/>
            <a:endParaRPr lang="en-IN" sz="2000" dirty="0">
              <a:latin typeface="Times New Roman" panose="02020603050405020304" pitchFamily="18" charset="0"/>
              <a:cs typeface="Times New Roman" panose="02020603050405020304" pitchFamily="18" charset="0"/>
            </a:endParaRPr>
          </a:p>
          <a:p>
            <a:pPr marL="342900" indent="-342900" algn="just">
              <a:buAutoNum type="alphaLcParenR"/>
            </a:pPr>
            <a:r>
              <a:rPr lang="en-IN" sz="2000" b="1" dirty="0">
                <a:latin typeface="Times New Roman" panose="02020603050405020304" pitchFamily="18" charset="0"/>
                <a:cs typeface="Times New Roman" panose="02020603050405020304" pitchFamily="18" charset="0"/>
              </a:rPr>
              <a:t>Zonal Soil Forming Processes: </a:t>
            </a:r>
            <a:r>
              <a:rPr lang="en-IN" sz="2000" dirty="0">
                <a:latin typeface="Times New Roman" panose="02020603050405020304" pitchFamily="18" charset="0"/>
                <a:cs typeface="Times New Roman" panose="02020603050405020304" pitchFamily="18" charset="0"/>
              </a:rPr>
              <a:t>The soil forming processes that are occurring under the prevailing conditions of climate and biosphere (active factors). These attain equilibrium with their environment in due to course of time. </a:t>
            </a:r>
          </a:p>
          <a:p>
            <a:pPr marL="342900" indent="-342900" algn="just">
              <a:buAutoNum type="alphaLcParenR"/>
            </a:pPr>
            <a:endParaRPr lang="en-IN" sz="2000" dirty="0">
              <a:latin typeface="Times New Roman" panose="02020603050405020304" pitchFamily="18" charset="0"/>
              <a:cs typeface="Times New Roman" panose="02020603050405020304" pitchFamily="18" charset="0"/>
            </a:endParaRPr>
          </a:p>
          <a:p>
            <a:pPr algn="just"/>
            <a:r>
              <a:rPr lang="en-IN" sz="2000" b="1" dirty="0">
                <a:latin typeface="Times New Roman" panose="02020603050405020304" pitchFamily="18" charset="0"/>
                <a:cs typeface="Times New Roman" panose="02020603050405020304" pitchFamily="18" charset="0"/>
              </a:rPr>
              <a:t>(</a:t>
            </a:r>
            <a:r>
              <a:rPr lang="en-IN" sz="2000" b="1" dirty="0" err="1">
                <a:latin typeface="Times New Roman" panose="02020603050405020304" pitchFamily="18" charset="0"/>
                <a:cs typeface="Times New Roman" panose="02020603050405020304" pitchFamily="18" charset="0"/>
              </a:rPr>
              <a:t>i</a:t>
            </a:r>
            <a:r>
              <a:rPr lang="en-IN" sz="2000" b="1" dirty="0">
                <a:latin typeface="Times New Roman" panose="02020603050405020304" pitchFamily="18" charset="0"/>
                <a:cs typeface="Times New Roman" panose="02020603050405020304" pitchFamily="18" charset="0"/>
              </a:rPr>
              <a:t>) Calcification :</a:t>
            </a:r>
            <a:r>
              <a:rPr lang="en-IN" sz="2000" dirty="0">
                <a:latin typeface="Times New Roman" panose="02020603050405020304" pitchFamily="18" charset="0"/>
                <a:cs typeface="Times New Roman" panose="02020603050405020304" pitchFamily="18" charset="0"/>
              </a:rPr>
              <a:t> Process of precipitation and accumulation of calcium carbonate (CaCO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 in some part of soil profile is called calcification. This process occurs in arid and semi arid climates. </a:t>
            </a:r>
          </a:p>
          <a:p>
            <a:pPr marL="342900" indent="-342900" algn="just">
              <a:buAutoNum type="arabicPeriod"/>
            </a:pPr>
            <a:endParaRPr lang="en-IN" sz="2000" dirty="0">
              <a:latin typeface="Times New Roman" panose="02020603050405020304" pitchFamily="18" charset="0"/>
              <a:cs typeface="Times New Roman" panose="02020603050405020304" pitchFamily="18" charset="0"/>
            </a:endParaRPr>
          </a:p>
          <a:p>
            <a:pPr algn="ctr"/>
            <a:r>
              <a:rPr lang="en-IN" sz="2000" dirty="0">
                <a:latin typeface="Times New Roman" panose="02020603050405020304" pitchFamily="18" charset="0"/>
                <a:cs typeface="Times New Roman" panose="02020603050405020304" pitchFamily="18" charset="0"/>
              </a:rPr>
              <a:t>H</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rPr>
              <a:t>O + CO</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sym typeface="Wingdings" panose="05000000000000000000" pitchFamily="2" charset="2"/>
              </a:rPr>
              <a:t></a:t>
            </a:r>
            <a:r>
              <a:rPr lang="en-IN" sz="2000" baseline="-25000" dirty="0">
                <a:latin typeface="Times New Roman" panose="02020603050405020304" pitchFamily="18" charset="0"/>
                <a:cs typeface="Times New Roman" panose="02020603050405020304" pitchFamily="18" charset="0"/>
                <a:sym typeface="Wingdings" panose="05000000000000000000" pitchFamily="2" charset="2"/>
              </a:rPr>
              <a:t> </a:t>
            </a:r>
            <a:r>
              <a:rPr lang="en-IN" sz="2000" dirty="0">
                <a:latin typeface="Times New Roman" panose="02020603050405020304" pitchFamily="18" charset="0"/>
                <a:cs typeface="Times New Roman" panose="02020603050405020304" pitchFamily="18" charset="0"/>
              </a:rPr>
              <a:t>H</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rPr>
              <a:t>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 </a:t>
            </a:r>
          </a:p>
          <a:p>
            <a:pPr algn="ctr"/>
            <a:r>
              <a:rPr lang="en-IN" sz="2000" dirty="0">
                <a:latin typeface="Times New Roman" panose="02020603050405020304" pitchFamily="18" charset="0"/>
                <a:cs typeface="Times New Roman" panose="02020603050405020304" pitchFamily="18" charset="0"/>
              </a:rPr>
              <a:t>                                (Carbonic acid) </a:t>
            </a:r>
          </a:p>
          <a:p>
            <a:pPr algn="ctr"/>
            <a:endParaRPr lang="en-IN" sz="2000" dirty="0">
              <a:latin typeface="Times New Roman" panose="02020603050405020304" pitchFamily="18" charset="0"/>
              <a:cs typeface="Times New Roman" panose="02020603050405020304" pitchFamily="18" charset="0"/>
            </a:endParaRPr>
          </a:p>
          <a:p>
            <a:pPr algn="ctr"/>
            <a:r>
              <a:rPr lang="en-IN" sz="2000" dirty="0">
                <a:latin typeface="Times New Roman" panose="02020603050405020304" pitchFamily="18" charset="0"/>
                <a:cs typeface="Times New Roman" panose="02020603050405020304" pitchFamily="18" charset="0"/>
              </a:rPr>
              <a:t>CaCO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 + H</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rPr>
              <a:t>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 → Ca(HCO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a:t>
            </a:r>
            <a:r>
              <a:rPr lang="en-IN" sz="2000" baseline="-25000" dirty="0">
                <a:latin typeface="Times New Roman" panose="02020603050405020304" pitchFamily="18" charset="0"/>
                <a:cs typeface="Times New Roman" panose="02020603050405020304" pitchFamily="18" charset="0"/>
              </a:rPr>
              <a:t>2</a:t>
            </a:r>
          </a:p>
          <a:p>
            <a:pPr algn="ctr"/>
            <a:r>
              <a:rPr lang="en-IN" sz="2000" dirty="0">
                <a:latin typeface="Times New Roman" panose="02020603050405020304" pitchFamily="18" charset="0"/>
                <a:cs typeface="Times New Roman" panose="02020603050405020304" pitchFamily="18" charset="0"/>
              </a:rPr>
              <a:t>                             Insoluble                 Calcium bicarbonate (Soluble)</a:t>
            </a:r>
          </a:p>
          <a:p>
            <a:r>
              <a:rPr lang="en-IN" sz="2000" dirty="0">
                <a:latin typeface="Times New Roman" panose="02020603050405020304" pitchFamily="18" charset="0"/>
                <a:cs typeface="Times New Roman" panose="02020603050405020304" pitchFamily="18" charset="0"/>
              </a:rPr>
              <a:t>								</a:t>
            </a:r>
          </a:p>
          <a:p>
            <a:r>
              <a:rPr lang="en-IN" sz="2000" dirty="0">
                <a:latin typeface="Times New Roman" panose="02020603050405020304" pitchFamily="18" charset="0"/>
                <a:cs typeface="Times New Roman" panose="02020603050405020304" pitchFamily="18" charset="0"/>
              </a:rPr>
              <a:t>										     temp</a:t>
            </a:r>
            <a:r>
              <a:rPr lang="en-IN" sz="2000" dirty="0">
                <a:latin typeface="Times New Roman" panose="02020603050405020304" pitchFamily="18" charset="0"/>
                <a:cs typeface="Times New Roman" panose="02020603050405020304" pitchFamily="18" charset="0"/>
                <a:sym typeface="Symbol" panose="05050102010706020507" pitchFamily="18" charset="2"/>
              </a:rPr>
              <a:t></a:t>
            </a:r>
          </a:p>
          <a:p>
            <a:r>
              <a:rPr lang="en-IN" sz="2000" dirty="0">
                <a:latin typeface="Times New Roman" panose="02020603050405020304" pitchFamily="18" charset="0"/>
                <a:cs typeface="Times New Roman" panose="02020603050405020304" pitchFamily="18" charset="0"/>
                <a:sym typeface="Symbol" panose="05050102010706020507" pitchFamily="18" charset="2"/>
              </a:rPr>
              <a:t>				</a:t>
            </a:r>
            <a:r>
              <a:rPr lang="en-IN" sz="2000" dirty="0">
                <a:latin typeface="Times New Roman" panose="02020603050405020304" pitchFamily="18" charset="0"/>
                <a:cs typeface="Times New Roman" panose="02020603050405020304" pitchFamily="18" charset="0"/>
              </a:rPr>
              <a:t>	        	Ca(HCO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rPr>
              <a:t>		→		 CaCO</a:t>
            </a:r>
            <a:r>
              <a:rPr lang="en-IN" sz="2000" baseline="-25000" dirty="0">
                <a:latin typeface="Times New Roman" panose="02020603050405020304" pitchFamily="18" charset="0"/>
                <a:cs typeface="Times New Roman" panose="02020603050405020304" pitchFamily="18" charset="0"/>
              </a:rPr>
              <a:t>3</a:t>
            </a:r>
            <a:r>
              <a:rPr lang="en-IN" sz="2000" dirty="0">
                <a:latin typeface="Times New Roman" panose="02020603050405020304" pitchFamily="18" charset="0"/>
                <a:cs typeface="Times New Roman" panose="02020603050405020304" pitchFamily="18" charset="0"/>
              </a:rPr>
              <a:t> + H</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rPr>
              <a:t>O + CO</a:t>
            </a:r>
            <a:r>
              <a:rPr lang="en-IN" sz="2000" baseline="-25000" dirty="0">
                <a:latin typeface="Times New Roman" panose="02020603050405020304" pitchFamily="18" charset="0"/>
                <a:cs typeface="Times New Roman" panose="02020603050405020304" pitchFamily="18" charset="0"/>
              </a:rPr>
              <a:t>2</a:t>
            </a:r>
            <a:r>
              <a:rPr lang="en-IN" sz="2000" dirty="0">
                <a:latin typeface="Times New Roman" panose="02020603050405020304" pitchFamily="18" charset="0"/>
                <a:cs typeface="Times New Roman" panose="02020603050405020304" pitchFamily="18" charset="0"/>
              </a:rPr>
              <a:t> </a:t>
            </a:r>
          </a:p>
          <a:p>
            <a:pPr algn="ctr"/>
            <a:r>
              <a:rPr lang="en-IN" sz="2000" dirty="0">
                <a:latin typeface="Times New Roman" panose="02020603050405020304" pitchFamily="18" charset="0"/>
                <a:cs typeface="Times New Roman" panose="02020603050405020304" pitchFamily="18" charset="0"/>
              </a:rPr>
              <a:t>         CO₂</a:t>
            </a:r>
            <a:r>
              <a:rPr lang="en-IN" sz="2000" dirty="0">
                <a:latin typeface="Times New Roman" panose="02020603050405020304" pitchFamily="18" charset="0"/>
                <a:cs typeface="Times New Roman" panose="02020603050405020304" pitchFamily="18" charset="0"/>
                <a:sym typeface="Symbol" panose="05050102010706020507" pitchFamily="18" charset="2"/>
              </a:rPr>
              <a:t></a:t>
            </a:r>
            <a:r>
              <a:rPr lang="en-IN" sz="2000" dirty="0">
                <a:latin typeface="Times New Roman" panose="02020603050405020304" pitchFamily="18" charset="0"/>
                <a:cs typeface="Times New Roman" panose="02020603050405020304" pitchFamily="18" charset="0"/>
              </a:rPr>
              <a:t> </a:t>
            </a:r>
          </a:p>
          <a:p>
            <a:pPr algn="ct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8254144"/>
      </p:ext>
    </p:extLst>
  </p:cSld>
  <p:clrMapOvr>
    <a:masterClrMapping/>
  </p:clrMapOvr>
  <p:transition spd="slow">
    <p:split orient="ver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C179B3-C48E-9C04-A0D8-DD1D4BB52048}"/>
              </a:ext>
            </a:extLst>
          </p:cNvPr>
          <p:cNvSpPr>
            <a:spLocks noGrp="1"/>
          </p:cNvSpPr>
          <p:nvPr>
            <p:ph idx="1"/>
          </p:nvPr>
        </p:nvSpPr>
        <p:spPr>
          <a:xfrm>
            <a:off x="911424" y="836712"/>
            <a:ext cx="10585176" cy="4896544"/>
          </a:xfrm>
        </p:spPr>
        <p:txBody>
          <a:bodyPr>
            <a:normAutofit lnSpcReduction="10000"/>
          </a:bodyPr>
          <a:lstStyle/>
          <a:p>
            <a:pPr algn="just"/>
            <a:r>
              <a:rPr lang="en-IN" b="1" dirty="0">
                <a:latin typeface="Times New Roman" panose="02020603050405020304" pitchFamily="18" charset="0"/>
                <a:cs typeface="Times New Roman" panose="02020603050405020304" pitchFamily="18" charset="0"/>
              </a:rPr>
              <a:t>(ii) Decalcification-</a:t>
            </a:r>
            <a:r>
              <a:rPr lang="en-IN" dirty="0">
                <a:latin typeface="Times New Roman" panose="02020603050405020304" pitchFamily="18" charset="0"/>
                <a:cs typeface="Times New Roman" panose="02020603050405020304" pitchFamily="18" charset="0"/>
              </a:rPr>
              <a:t> It is the reverse of calcification, which means process of removal of CaCO</a:t>
            </a:r>
            <a:r>
              <a:rPr lang="en-IN" baseline="-25000" dirty="0">
                <a:latin typeface="Times New Roman" panose="02020603050405020304" pitchFamily="18" charset="0"/>
                <a:cs typeface="Times New Roman" panose="02020603050405020304" pitchFamily="18" charset="0"/>
              </a:rPr>
              <a:t>3</a:t>
            </a:r>
            <a:r>
              <a:rPr lang="en-IN" dirty="0">
                <a:latin typeface="Times New Roman" panose="02020603050405020304" pitchFamily="18" charset="0"/>
                <a:cs typeface="Times New Roman" panose="02020603050405020304" pitchFamily="18" charset="0"/>
              </a:rPr>
              <a:t> or Ca ions from the soil by leaching. This process occurs in the humid climates. </a:t>
            </a:r>
          </a:p>
          <a:p>
            <a:pPr algn="ctr"/>
            <a:r>
              <a:rPr lang="en-IN" dirty="0">
                <a:latin typeface="Times New Roman" panose="02020603050405020304" pitchFamily="18" charset="0"/>
                <a:cs typeface="Times New Roman" panose="02020603050405020304" pitchFamily="18" charset="0"/>
              </a:rPr>
              <a:t>temp</a:t>
            </a:r>
            <a:r>
              <a:rPr lang="en-IN" dirty="0">
                <a:latin typeface="Times New Roman" panose="02020603050405020304" pitchFamily="18" charset="0"/>
                <a:cs typeface="Times New Roman" panose="02020603050405020304" pitchFamily="18" charset="0"/>
                <a:sym typeface="Symbol" panose="05050102010706020507" pitchFamily="18" charset="2"/>
              </a:rPr>
              <a:t></a:t>
            </a:r>
          </a:p>
          <a:p>
            <a:r>
              <a:rPr lang="en-IN" dirty="0">
                <a:latin typeface="Times New Roman" panose="02020603050405020304" pitchFamily="18" charset="0"/>
                <a:cs typeface="Times New Roman" panose="02020603050405020304" pitchFamily="18" charset="0"/>
              </a:rPr>
              <a:t>                                        CaCO</a:t>
            </a:r>
            <a:r>
              <a:rPr lang="en-IN" baseline="-25000" dirty="0">
                <a:latin typeface="Times New Roman" panose="02020603050405020304" pitchFamily="18" charset="0"/>
                <a:cs typeface="Times New Roman" panose="02020603050405020304" pitchFamily="18" charset="0"/>
              </a:rPr>
              <a:t>3</a:t>
            </a:r>
            <a:r>
              <a:rPr lang="en-IN" dirty="0">
                <a:latin typeface="Times New Roman" panose="02020603050405020304" pitchFamily="18" charset="0"/>
                <a:cs typeface="Times New Roman" panose="02020603050405020304" pitchFamily="18" charset="0"/>
              </a:rPr>
              <a:t> +H</a:t>
            </a:r>
            <a:r>
              <a:rPr lang="en-IN" baseline="-25000" dirty="0">
                <a:latin typeface="Times New Roman" panose="02020603050405020304" pitchFamily="18" charset="0"/>
                <a:cs typeface="Times New Roman" panose="02020603050405020304" pitchFamily="18" charset="0"/>
              </a:rPr>
              <a:t>2</a:t>
            </a:r>
            <a:r>
              <a:rPr lang="en-IN" dirty="0">
                <a:latin typeface="Times New Roman" panose="02020603050405020304" pitchFamily="18" charset="0"/>
                <a:cs typeface="Times New Roman" panose="02020603050405020304" pitchFamily="18" charset="0"/>
              </a:rPr>
              <a:t>O + CO</a:t>
            </a:r>
            <a:r>
              <a:rPr lang="en-IN" baseline="-25000" dirty="0">
                <a:latin typeface="Times New Roman" panose="02020603050405020304" pitchFamily="18" charset="0"/>
                <a:cs typeface="Times New Roman" panose="02020603050405020304" pitchFamily="18" charset="0"/>
              </a:rPr>
              <a:t>2</a:t>
            </a:r>
            <a:r>
              <a:rPr lang="en-IN" dirty="0">
                <a:latin typeface="Times New Roman" panose="02020603050405020304" pitchFamily="18" charset="0"/>
                <a:cs typeface="Times New Roman" panose="02020603050405020304" pitchFamily="18" charset="0"/>
              </a:rPr>
              <a:t>→ Ca (HCO</a:t>
            </a:r>
            <a:r>
              <a:rPr lang="en-IN" baseline="-25000" dirty="0">
                <a:latin typeface="Times New Roman" panose="02020603050405020304" pitchFamily="18" charset="0"/>
                <a:cs typeface="Times New Roman" panose="02020603050405020304" pitchFamily="18" charset="0"/>
              </a:rPr>
              <a:t>3</a:t>
            </a:r>
            <a:r>
              <a:rPr lang="en-IN" dirty="0">
                <a:latin typeface="Times New Roman" panose="02020603050405020304" pitchFamily="18" charset="0"/>
                <a:cs typeface="Times New Roman" panose="02020603050405020304" pitchFamily="18" charset="0"/>
              </a:rPr>
              <a:t>)</a:t>
            </a:r>
            <a:r>
              <a:rPr lang="en-IN" baseline="-25000" dirty="0">
                <a:latin typeface="Times New Roman" panose="02020603050405020304" pitchFamily="18" charset="0"/>
                <a:cs typeface="Times New Roman" panose="02020603050405020304" pitchFamily="18" charset="0"/>
              </a:rPr>
              <a:t>2</a:t>
            </a:r>
            <a:r>
              <a:rPr lang="en-IN" dirty="0">
                <a:latin typeface="Times New Roman" panose="02020603050405020304" pitchFamily="18" charset="0"/>
                <a:cs typeface="Times New Roman" panose="02020603050405020304" pitchFamily="18" charset="0"/>
              </a:rPr>
              <a:t> </a:t>
            </a:r>
          </a:p>
          <a:p>
            <a:pPr algn="ctr"/>
            <a:r>
              <a:rPr lang="en-IN" dirty="0">
                <a:latin typeface="Times New Roman" panose="02020603050405020304" pitchFamily="18" charset="0"/>
                <a:cs typeface="Times New Roman" panose="02020603050405020304" pitchFamily="18" charset="0"/>
              </a:rPr>
              <a:t>CO</a:t>
            </a:r>
            <a:r>
              <a:rPr lang="en-IN" baseline="-25000" dirty="0">
                <a:latin typeface="Times New Roman" panose="02020603050405020304" pitchFamily="18" charset="0"/>
                <a:cs typeface="Times New Roman" panose="02020603050405020304" pitchFamily="18" charset="0"/>
              </a:rPr>
              <a:t>2 </a:t>
            </a:r>
            <a:r>
              <a:rPr lang="en-IN" dirty="0">
                <a:latin typeface="Times New Roman" panose="02020603050405020304" pitchFamily="18" charset="0"/>
                <a:cs typeface="Times New Roman" panose="02020603050405020304" pitchFamily="18" charset="0"/>
                <a:sym typeface="Symbol" panose="05050102010706020507" pitchFamily="18" charset="2"/>
              </a:rPr>
              <a:t></a:t>
            </a:r>
            <a:endParaRPr lang="en-IN" baseline="-25000" dirty="0">
              <a:latin typeface="Times New Roman" panose="02020603050405020304" pitchFamily="18" charset="0"/>
              <a:cs typeface="Times New Roman" panose="02020603050405020304" pitchFamily="18" charset="0"/>
            </a:endParaRPr>
          </a:p>
          <a:p>
            <a:pPr algn="just"/>
            <a:r>
              <a:rPr lang="en-IN" b="1" dirty="0">
                <a:latin typeface="Times New Roman" panose="02020603050405020304" pitchFamily="18" charset="0"/>
                <a:cs typeface="Times New Roman" panose="02020603050405020304" pitchFamily="18" charset="0"/>
              </a:rPr>
              <a:t>(iii) Podzolization (Acid hydrolysis) - </a:t>
            </a:r>
            <a:r>
              <a:rPr lang="en-IN" dirty="0">
                <a:latin typeface="Times New Roman" panose="02020603050405020304" pitchFamily="18" charset="0"/>
                <a:cs typeface="Times New Roman" panose="02020603050405020304" pitchFamily="18" charset="0"/>
              </a:rPr>
              <a:t>The term podzol is derived from Russian word-Pod means under, Zola means ash like. </a:t>
            </a:r>
            <a:r>
              <a:rPr lang="en-IN" b="1" dirty="0">
                <a:latin typeface="Times New Roman" panose="02020603050405020304" pitchFamily="18" charset="0"/>
                <a:cs typeface="Times New Roman" panose="02020603050405020304" pitchFamily="18" charset="0"/>
              </a:rPr>
              <a:t>Podzolization is the process of accumulation of silica and removal </a:t>
            </a:r>
            <a:r>
              <a:rPr lang="en-IN" b="1" dirty="0" err="1">
                <a:latin typeface="Times New Roman" panose="02020603050405020304" pitchFamily="18" charset="0"/>
                <a:cs typeface="Times New Roman" panose="02020603050405020304" pitchFamily="18" charset="0"/>
              </a:rPr>
              <a:t>sesquioxides</a:t>
            </a:r>
            <a:r>
              <a:rPr lang="en-IN" b="1" dirty="0">
                <a:latin typeface="Times New Roman" panose="02020603050405020304" pitchFamily="18" charset="0"/>
                <a:cs typeface="Times New Roman" panose="02020603050405020304" pitchFamily="18" charset="0"/>
              </a:rPr>
              <a:t> (Fe and Al oxides)</a:t>
            </a:r>
            <a:r>
              <a:rPr lang="en-IN" dirty="0">
                <a:latin typeface="Times New Roman" panose="02020603050405020304" pitchFamily="18" charset="0"/>
                <a:cs typeface="Times New Roman" panose="02020603050405020304" pitchFamily="18" charset="0"/>
              </a:rPr>
              <a:t>. It is also called "acid hydrolysis". </a:t>
            </a:r>
          </a:p>
          <a:p>
            <a:pPr marL="90488" indent="2236788"/>
            <a:r>
              <a:rPr lang="en-IN" dirty="0">
                <a:latin typeface="Times New Roman" panose="02020603050405020304" pitchFamily="18" charset="0"/>
                <a:cs typeface="Times New Roman" panose="02020603050405020304" pitchFamily="18" charset="0"/>
              </a:rPr>
              <a:t>Climate Cold → humid </a:t>
            </a:r>
          </a:p>
          <a:p>
            <a:pPr marL="90488" indent="2236788"/>
            <a:r>
              <a:rPr lang="en-IN" dirty="0">
                <a:latin typeface="Times New Roman" panose="02020603050405020304" pitchFamily="18" charset="0"/>
                <a:cs typeface="Times New Roman" panose="02020603050405020304" pitchFamily="18" charset="0"/>
              </a:rPr>
              <a:t>Vegetation → Coniferous (acidic nature and narrow leaf) </a:t>
            </a:r>
          </a:p>
          <a:p>
            <a:pPr marL="90488" indent="2236788"/>
            <a:r>
              <a:rPr lang="en-IN" dirty="0">
                <a:latin typeface="Times New Roman" panose="02020603050405020304" pitchFamily="18" charset="0"/>
                <a:cs typeface="Times New Roman" panose="02020603050405020304" pitchFamily="18" charset="0"/>
              </a:rPr>
              <a:t>Parent material→ Sandy (siliceous) </a:t>
            </a:r>
          </a:p>
          <a:p>
            <a:pPr marL="90488" indent="2236788"/>
            <a:r>
              <a:rPr lang="en-IN" dirty="0">
                <a:latin typeface="Times New Roman" panose="02020603050405020304" pitchFamily="18" charset="0"/>
                <a:cs typeface="Times New Roman" panose="02020603050405020304" pitchFamily="18" charset="0"/>
              </a:rPr>
              <a:t>Dominant organism→ Fungi</a:t>
            </a:r>
          </a:p>
          <a:p>
            <a:endParaRPr lang="en-IN" dirty="0"/>
          </a:p>
        </p:txBody>
      </p:sp>
    </p:spTree>
    <p:extLst>
      <p:ext uri="{BB962C8B-B14F-4D97-AF65-F5344CB8AC3E}">
        <p14:creationId xmlns:p14="http://schemas.microsoft.com/office/powerpoint/2010/main" val="3238571039"/>
      </p:ext>
    </p:extLst>
  </p:cSld>
  <p:clrMapOvr>
    <a:masterClrMapping/>
  </p:clrMapOvr>
  <p:transition spd="slow">
    <p:split orient="ver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83229-C591-09DE-994B-C81D8A43C4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C46D0A-490B-475C-5762-64E23B1DE8DB}"/>
              </a:ext>
            </a:extLst>
          </p:cNvPr>
          <p:cNvSpPr>
            <a:spLocks noGrp="1"/>
          </p:cNvSpPr>
          <p:nvPr>
            <p:ph idx="1"/>
          </p:nvPr>
        </p:nvSpPr>
        <p:spPr>
          <a:xfrm>
            <a:off x="803412" y="908720"/>
            <a:ext cx="10585176" cy="4896544"/>
          </a:xfrm>
        </p:spPr>
        <p:txBody>
          <a:bodyPr>
            <a:normAutofit/>
          </a:bodyPr>
          <a:lstStyle/>
          <a:p>
            <a:pPr algn="just"/>
            <a:r>
              <a:rPr lang="en-US" b="1" dirty="0">
                <a:latin typeface="Times New Roman" panose="02020603050405020304" pitchFamily="18" charset="0"/>
                <a:cs typeface="Times New Roman" panose="02020603050405020304" pitchFamily="18" charset="0"/>
              </a:rPr>
              <a:t>(iv) Laterization (Alkali hydrolysis) : </a:t>
            </a:r>
            <a:r>
              <a:rPr lang="en-US" dirty="0">
                <a:latin typeface="Times New Roman" panose="02020603050405020304" pitchFamily="18" charset="0"/>
                <a:cs typeface="Times New Roman" panose="02020603050405020304" pitchFamily="18" charset="0"/>
              </a:rPr>
              <a:t>The term laterite derived from Latin word later means brick or tile</a:t>
            </a:r>
            <a:r>
              <a:rPr lang="en-US" b="1" dirty="0">
                <a:latin typeface="Times New Roman" panose="02020603050405020304" pitchFamily="18" charset="0"/>
                <a:cs typeface="Times New Roman" panose="02020603050405020304" pitchFamily="18" charset="0"/>
              </a:rPr>
              <a:t>. It is the process of accumulation of </a:t>
            </a:r>
            <a:r>
              <a:rPr lang="en-US" b="1" dirty="0" err="1">
                <a:latin typeface="Times New Roman" panose="02020603050405020304" pitchFamily="18" charset="0"/>
                <a:cs typeface="Times New Roman" panose="02020603050405020304" pitchFamily="18" charset="0"/>
              </a:rPr>
              <a:t>sesquioxides</a:t>
            </a:r>
            <a:r>
              <a:rPr lang="en-US" b="1" dirty="0">
                <a:latin typeface="Times New Roman" panose="02020603050405020304" pitchFamily="18" charset="0"/>
                <a:cs typeface="Times New Roman" panose="02020603050405020304" pitchFamily="18" charset="0"/>
              </a:rPr>
              <a:t> and removal of silica.</a:t>
            </a:r>
          </a:p>
          <a:p>
            <a:pPr algn="just"/>
            <a:endParaRPr lang="en-US" dirty="0">
              <a:latin typeface="Times New Roman" panose="02020603050405020304" pitchFamily="18" charset="0"/>
              <a:cs typeface="Times New Roman" panose="02020603050405020304" pitchFamily="18" charset="0"/>
            </a:endParaRPr>
          </a:p>
          <a:p>
            <a:pPr marL="90488" indent="1706563"/>
            <a:r>
              <a:rPr lang="en-IN" dirty="0">
                <a:latin typeface="Times New Roman" panose="02020603050405020304" pitchFamily="18" charset="0"/>
                <a:cs typeface="Times New Roman" panose="02020603050405020304" pitchFamily="18" charset="0"/>
              </a:rPr>
              <a:t>Climate → Warm-humid </a:t>
            </a:r>
          </a:p>
          <a:p>
            <a:pPr marL="90488" indent="1706563"/>
            <a:r>
              <a:rPr lang="en-IN" dirty="0">
                <a:latin typeface="Times New Roman" panose="02020603050405020304" pitchFamily="18" charset="0"/>
                <a:cs typeface="Times New Roman" panose="02020603050405020304" pitchFamily="18" charset="0"/>
              </a:rPr>
              <a:t>Vegetation → Broad leaf tropical vegetation (basic nature) </a:t>
            </a:r>
          </a:p>
          <a:p>
            <a:pPr marL="90488" indent="1706563"/>
            <a:r>
              <a:rPr lang="en-IN" dirty="0">
                <a:latin typeface="Times New Roman" panose="02020603050405020304" pitchFamily="18" charset="0"/>
                <a:cs typeface="Times New Roman" panose="02020603050405020304" pitchFamily="18" charset="0"/>
              </a:rPr>
              <a:t>Parent material → Basic parent materials that contain high Fe 						     (Ferromagnesian minerals) </a:t>
            </a:r>
          </a:p>
          <a:p>
            <a:pPr marL="90488" indent="1706563"/>
            <a:r>
              <a:rPr lang="en-IN" dirty="0">
                <a:latin typeface="Times New Roman" panose="02020603050405020304" pitchFamily="18" charset="0"/>
                <a:cs typeface="Times New Roman" panose="02020603050405020304" pitchFamily="18" charset="0"/>
              </a:rPr>
              <a:t>Dominant organism → Bacteria </a:t>
            </a:r>
          </a:p>
        </p:txBody>
      </p:sp>
    </p:spTree>
    <p:extLst>
      <p:ext uri="{BB962C8B-B14F-4D97-AF65-F5344CB8AC3E}">
        <p14:creationId xmlns:p14="http://schemas.microsoft.com/office/powerpoint/2010/main" val="3958316694"/>
      </p:ext>
    </p:extLst>
  </p:cSld>
  <p:clrMapOvr>
    <a:masterClrMapping/>
  </p:clrMapOvr>
  <p:transition spd="slow">
    <p:split orient="ver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7D00C-0B30-888B-D48D-E0E36E8226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9863BC-08AB-1E3B-CB63-504A9C528C9D}"/>
              </a:ext>
            </a:extLst>
          </p:cNvPr>
          <p:cNvSpPr>
            <a:spLocks noGrp="1"/>
          </p:cNvSpPr>
          <p:nvPr>
            <p:ph idx="1"/>
          </p:nvPr>
        </p:nvSpPr>
        <p:spPr>
          <a:xfrm>
            <a:off x="911424" y="836712"/>
            <a:ext cx="10585176" cy="4896544"/>
          </a:xfrm>
        </p:spPr>
        <p:txBody>
          <a:bodyPr>
            <a:normAutofit/>
          </a:bodyPr>
          <a:lstStyle/>
          <a:p>
            <a:pPr algn="just">
              <a:lnSpc>
                <a:spcPct val="160000"/>
              </a:lnSpc>
            </a:pPr>
            <a:r>
              <a:rPr lang="en-IN" sz="2000" b="1" dirty="0">
                <a:latin typeface="Times New Roman" panose="02020603050405020304" pitchFamily="18" charset="0"/>
                <a:cs typeface="Times New Roman" panose="02020603050405020304" pitchFamily="18" charset="0"/>
              </a:rPr>
              <a:t>b) </a:t>
            </a:r>
            <a:r>
              <a:rPr lang="en-US" sz="2000" b="1" dirty="0">
                <a:latin typeface="Times New Roman" panose="02020603050405020304" pitchFamily="18" charset="0"/>
                <a:cs typeface="Times New Roman" panose="02020603050405020304" pitchFamily="18" charset="0"/>
              </a:rPr>
              <a:t>Intrazonal Soil Forming Process: </a:t>
            </a:r>
            <a:r>
              <a:rPr lang="en-US" sz="2000" dirty="0">
                <a:latin typeface="Times New Roman" panose="02020603050405020304" pitchFamily="18" charset="0"/>
                <a:cs typeface="Times New Roman" panose="02020603050405020304" pitchFamily="18" charset="0"/>
              </a:rPr>
              <a:t>These pedogenic processes are more</a:t>
            </a:r>
            <a:r>
              <a:rPr lang="en-US" sz="2000" b="1" dirty="0">
                <a:latin typeface="Times New Roman" panose="02020603050405020304" pitchFamily="18" charset="0"/>
                <a:cs typeface="Times New Roman" panose="02020603050405020304" pitchFamily="18" charset="0"/>
              </a:rPr>
              <a:t> influenced by certain local conditions such as relief or parent material than climate and vegetation</a:t>
            </a:r>
            <a:r>
              <a:rPr lang="en-US" sz="2000" dirty="0">
                <a:latin typeface="Times New Roman" panose="02020603050405020304" pitchFamily="18" charset="0"/>
                <a:cs typeface="Times New Roman" panose="02020603050405020304" pitchFamily="18" charset="0"/>
              </a:rPr>
              <a:t>. Ex: Hydromorphic, </a:t>
            </a:r>
            <a:r>
              <a:rPr lang="en-US" sz="2000" dirty="0" err="1">
                <a:latin typeface="Times New Roman" panose="02020603050405020304" pitchFamily="18" charset="0"/>
                <a:cs typeface="Times New Roman" panose="02020603050405020304" pitchFamily="18" charset="0"/>
              </a:rPr>
              <a:t>halomorphic</a:t>
            </a:r>
            <a:r>
              <a:rPr lang="en-US" sz="2000" dirty="0">
                <a:latin typeface="Times New Roman" panose="02020603050405020304" pitchFamily="18" charset="0"/>
                <a:cs typeface="Times New Roman" panose="02020603050405020304" pitchFamily="18" charset="0"/>
              </a:rPr>
              <a:t> and </a:t>
            </a:r>
            <a:r>
              <a:rPr lang="en-US" sz="2000" dirty="0" err="1">
                <a:latin typeface="Times New Roman" panose="02020603050405020304" pitchFamily="18" charset="0"/>
                <a:cs typeface="Times New Roman" panose="02020603050405020304" pitchFamily="18" charset="0"/>
              </a:rPr>
              <a:t>Calcimorphic</a:t>
            </a:r>
            <a:r>
              <a:rPr lang="en-US" sz="2000" dirty="0">
                <a:latin typeface="Times New Roman" panose="02020603050405020304" pitchFamily="18" charset="0"/>
                <a:cs typeface="Times New Roman" panose="02020603050405020304" pitchFamily="18" charset="0"/>
              </a:rPr>
              <a:t> soils</a:t>
            </a:r>
          </a:p>
          <a:p>
            <a:pPr algn="just">
              <a:lnSpc>
                <a:spcPct val="160000"/>
              </a:lnSpc>
            </a:pPr>
            <a:endParaRPr lang="en-US" sz="2000" dirty="0">
              <a:latin typeface="Times New Roman" panose="02020603050405020304" pitchFamily="18" charset="0"/>
              <a:cs typeface="Times New Roman" panose="02020603050405020304" pitchFamily="18" charset="0"/>
            </a:endParaRPr>
          </a:p>
          <a:p>
            <a:pPr algn="just">
              <a:lnSpc>
                <a:spcPct val="160000"/>
              </a:lnSpc>
            </a:pPr>
            <a:r>
              <a:rPr lang="en-US" sz="2000" b="1" dirty="0">
                <a:latin typeface="Times New Roman" panose="02020603050405020304" pitchFamily="18" charset="0"/>
                <a:cs typeface="Times New Roman" panose="02020603050405020304" pitchFamily="18" charset="0"/>
              </a:rPr>
              <a:t>(v) Gleization : </a:t>
            </a:r>
            <a:r>
              <a:rPr lang="en-US" sz="2000" dirty="0">
                <a:latin typeface="Times New Roman" panose="02020603050405020304" pitchFamily="18" charset="0"/>
                <a:cs typeface="Times New Roman" panose="02020603050405020304" pitchFamily="18" charset="0"/>
              </a:rPr>
              <a:t>Glei (Russian word) refers to blue, grey, green clay. This process results in the </a:t>
            </a:r>
            <a:r>
              <a:rPr lang="en-US" sz="2000" b="1" dirty="0">
                <a:latin typeface="Times New Roman" panose="02020603050405020304" pitchFamily="18" charset="0"/>
                <a:cs typeface="Times New Roman" panose="02020603050405020304" pitchFamily="18" charset="0"/>
              </a:rPr>
              <a:t>development of a </a:t>
            </a:r>
            <a:r>
              <a:rPr lang="en-US" sz="2000" b="1" dirty="0" err="1">
                <a:latin typeface="Times New Roman" panose="02020603050405020304" pitchFamily="18" charset="0"/>
                <a:cs typeface="Times New Roman" panose="02020603050405020304" pitchFamily="18" charset="0"/>
              </a:rPr>
              <a:t>gley</a:t>
            </a:r>
            <a:r>
              <a:rPr lang="en-US" sz="2000" b="1" dirty="0">
                <a:latin typeface="Times New Roman" panose="02020603050405020304" pitchFamily="18" charset="0"/>
                <a:cs typeface="Times New Roman" panose="02020603050405020304" pitchFamily="18" charset="0"/>
              </a:rPr>
              <a:t> horizon (g) in some part of profile due to poor drainage condition, impervious soil parent material, lack of aeration etc. </a:t>
            </a:r>
            <a:r>
              <a:rPr lang="en-US" sz="2000" dirty="0">
                <a:latin typeface="Times New Roman" panose="02020603050405020304" pitchFamily="18" charset="0"/>
                <a:cs typeface="Times New Roman" panose="02020603050405020304" pitchFamily="18" charset="0"/>
              </a:rPr>
              <a:t>Hydromorphic soils will be developed due to Gleization process. </a:t>
            </a:r>
          </a:p>
          <a:p>
            <a:pPr algn="just">
              <a:lnSpc>
                <a:spcPct val="160000"/>
              </a:lnSpc>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769773"/>
      </p:ext>
    </p:extLst>
  </p:cSld>
  <p:clrMapOvr>
    <a:masterClrMapping/>
  </p:clrMapOvr>
  <p:transition spd="slow">
    <p:split orient="ver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E6170-525E-B767-190D-D411E15E2E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E44D79-3A7E-03EE-B531-14B948D219B9}"/>
              </a:ext>
            </a:extLst>
          </p:cNvPr>
          <p:cNvSpPr>
            <a:spLocks noGrp="1"/>
          </p:cNvSpPr>
          <p:nvPr>
            <p:ph idx="1"/>
          </p:nvPr>
        </p:nvSpPr>
        <p:spPr>
          <a:xfrm>
            <a:off x="911424" y="836712"/>
            <a:ext cx="10585176" cy="4896544"/>
          </a:xfrm>
        </p:spPr>
        <p:txBody>
          <a:bodyPr>
            <a:normAutofit/>
          </a:bodyPr>
          <a:lstStyle/>
          <a:p>
            <a:pPr algn="just">
              <a:lnSpc>
                <a:spcPct val="160000"/>
              </a:lnSpc>
            </a:pPr>
            <a:r>
              <a:rPr lang="en-US" sz="2000" b="1" dirty="0">
                <a:solidFill>
                  <a:srgbClr val="1F1F1F"/>
                </a:solidFill>
                <a:latin typeface="Times New Roman" panose="02020603050405020304" pitchFamily="18" charset="0"/>
                <a:cs typeface="Times New Roman" panose="02020603050405020304" pitchFamily="18" charset="0"/>
              </a:rPr>
              <a:t>(vi) </a:t>
            </a:r>
            <a:r>
              <a:rPr lang="en-US" sz="2000" b="1" i="0" dirty="0">
                <a:solidFill>
                  <a:srgbClr val="1F1F1F"/>
                </a:solidFill>
                <a:effectLst/>
                <a:latin typeface="Times New Roman" panose="02020603050405020304" pitchFamily="18" charset="0"/>
                <a:cs typeface="Times New Roman" panose="02020603050405020304" pitchFamily="18" charset="0"/>
              </a:rPr>
              <a:t>Salinization:  </a:t>
            </a:r>
            <a:r>
              <a:rPr lang="en-US" sz="2000" b="0" i="0" dirty="0">
                <a:solidFill>
                  <a:srgbClr val="1F1F1F"/>
                </a:solidFill>
                <a:effectLst/>
                <a:latin typeface="Times New Roman" panose="02020603050405020304" pitchFamily="18" charset="0"/>
                <a:cs typeface="Times New Roman" panose="02020603050405020304" pitchFamily="18" charset="0"/>
              </a:rPr>
              <a:t>The process of </a:t>
            </a:r>
            <a:r>
              <a:rPr lang="en-US" sz="2000" b="1" i="0" dirty="0">
                <a:solidFill>
                  <a:srgbClr val="1F1F1F"/>
                </a:solidFill>
                <a:effectLst/>
                <a:latin typeface="Times New Roman" panose="02020603050405020304" pitchFamily="18" charset="0"/>
                <a:cs typeface="Times New Roman" panose="02020603050405020304" pitchFamily="18" charset="0"/>
              </a:rPr>
              <a:t>accumulation of salts such as SO</a:t>
            </a:r>
            <a:r>
              <a:rPr lang="en-US" sz="2000" b="1" i="0" baseline="-25000" dirty="0">
                <a:solidFill>
                  <a:srgbClr val="1F1F1F"/>
                </a:solidFill>
                <a:effectLst/>
                <a:latin typeface="Times New Roman" panose="02020603050405020304" pitchFamily="18" charset="0"/>
                <a:cs typeface="Times New Roman" panose="02020603050405020304" pitchFamily="18" charset="0"/>
              </a:rPr>
              <a:t>4</a:t>
            </a:r>
            <a:r>
              <a:rPr lang="en-US" sz="2000" b="1" i="0" baseline="30000" dirty="0">
                <a:solidFill>
                  <a:srgbClr val="1F1F1F"/>
                </a:solidFill>
                <a:effectLst/>
                <a:latin typeface="Times New Roman" panose="02020603050405020304" pitchFamily="18" charset="0"/>
                <a:cs typeface="Times New Roman" panose="02020603050405020304" pitchFamily="18" charset="0"/>
              </a:rPr>
              <a:t>-2</a:t>
            </a:r>
            <a:r>
              <a:rPr lang="en-US" sz="2000" b="1" i="0" dirty="0">
                <a:solidFill>
                  <a:srgbClr val="1F1F1F"/>
                </a:solidFill>
                <a:effectLst/>
                <a:latin typeface="Times New Roman" panose="02020603050405020304" pitchFamily="18" charset="0"/>
                <a:cs typeface="Times New Roman" panose="02020603050405020304" pitchFamily="18" charset="0"/>
              </a:rPr>
              <a:t> and Cl</a:t>
            </a:r>
            <a:r>
              <a:rPr lang="en-US" sz="3200" b="1" i="0" baseline="30000" dirty="0">
                <a:solidFill>
                  <a:srgbClr val="1F1F1F"/>
                </a:solidFill>
                <a:effectLst/>
                <a:latin typeface="Times New Roman" panose="02020603050405020304" pitchFamily="18" charset="0"/>
                <a:cs typeface="Times New Roman" panose="02020603050405020304" pitchFamily="18" charset="0"/>
              </a:rPr>
              <a:t>-</a:t>
            </a:r>
            <a:r>
              <a:rPr lang="en-US" sz="2000" b="1" i="0" dirty="0">
                <a:solidFill>
                  <a:srgbClr val="1F1F1F"/>
                </a:solidFill>
                <a:effectLst/>
                <a:latin typeface="Times New Roman" panose="02020603050405020304" pitchFamily="18" charset="0"/>
                <a:cs typeface="Times New Roman" panose="02020603050405020304" pitchFamily="18" charset="0"/>
              </a:rPr>
              <a:t>(sulphates and chlorides) of Ca, and Mg </a:t>
            </a:r>
            <a:r>
              <a:rPr lang="en-US" sz="2000" b="0" i="0" dirty="0">
                <a:solidFill>
                  <a:srgbClr val="1F1F1F"/>
                </a:solidFill>
                <a:effectLst/>
                <a:latin typeface="Times New Roman" panose="02020603050405020304" pitchFamily="18" charset="0"/>
                <a:cs typeface="Times New Roman" panose="02020603050405020304" pitchFamily="18" charset="0"/>
              </a:rPr>
              <a:t>in soil in the form of a salic </a:t>
            </a:r>
            <a:r>
              <a:rPr lang="en-US" sz="2000" dirty="0">
                <a:solidFill>
                  <a:srgbClr val="1F1F1F"/>
                </a:solidFill>
                <a:latin typeface="Times New Roman" panose="02020603050405020304" pitchFamily="18" charset="0"/>
                <a:cs typeface="Times New Roman" panose="02020603050405020304" pitchFamily="18" charset="0"/>
              </a:rPr>
              <a:t>h</a:t>
            </a:r>
            <a:r>
              <a:rPr lang="en-US" sz="2000" b="0" i="0" dirty="0">
                <a:solidFill>
                  <a:srgbClr val="1F1F1F"/>
                </a:solidFill>
                <a:effectLst/>
                <a:latin typeface="Times New Roman" panose="02020603050405020304" pitchFamily="18" charset="0"/>
                <a:cs typeface="Times New Roman" panose="02020603050405020304" pitchFamily="18" charset="0"/>
              </a:rPr>
              <a:t>orizon (z) leading to formation of saline soil. These soils are formed under arid and semi arid climate where evaporation losses are more than precipitation. Area having more brackish ground water, depression lands and poor drainage condition also leads to the formation of saline soils. If ground water table is under capillary fringe, upward movement of capillary water followed by evaporation results in accumulation of salts at soil surface or in root zones. </a:t>
            </a:r>
            <a:endParaRPr lang="en-US" sz="2000" dirty="0">
              <a:latin typeface="Times New Roman" panose="02020603050405020304" pitchFamily="18" charset="0"/>
              <a:cs typeface="Times New Roman" panose="02020603050405020304" pitchFamily="18" charset="0"/>
            </a:endParaRPr>
          </a:p>
          <a:p>
            <a:pPr algn="just">
              <a:lnSpc>
                <a:spcPct val="160000"/>
              </a:lnSpc>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4969485"/>
      </p:ext>
    </p:extLst>
  </p:cSld>
  <p:clrMapOvr>
    <a:masterClrMapping/>
  </p:clrMapOvr>
  <p:transition spd="slow">
    <p:split orient="ver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DF197-F495-051C-470A-1E1C170790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5889C9-26F2-178C-96D4-8D7DCAC77932}"/>
              </a:ext>
            </a:extLst>
          </p:cNvPr>
          <p:cNvSpPr>
            <a:spLocks noGrp="1"/>
          </p:cNvSpPr>
          <p:nvPr>
            <p:ph idx="1"/>
          </p:nvPr>
        </p:nvSpPr>
        <p:spPr>
          <a:xfrm>
            <a:off x="803412" y="764704"/>
            <a:ext cx="10585176" cy="4896544"/>
          </a:xfrm>
        </p:spPr>
        <p:txBody>
          <a:bodyPr>
            <a:normAutofit/>
          </a:bodyPr>
          <a:lstStyle/>
          <a:p>
            <a:pPr algn="just"/>
            <a:r>
              <a:rPr lang="en-US" b="1" dirty="0">
                <a:solidFill>
                  <a:srgbClr val="1F1F1F"/>
                </a:solidFill>
                <a:latin typeface="Times New Roman" panose="02020603050405020304" pitchFamily="18" charset="0"/>
                <a:cs typeface="Times New Roman" panose="02020603050405020304" pitchFamily="18" charset="0"/>
              </a:rPr>
              <a:t>vii</a:t>
            </a:r>
            <a:r>
              <a:rPr lang="en-US" b="1" i="0" dirty="0">
                <a:solidFill>
                  <a:srgbClr val="1F1F1F"/>
                </a:solidFill>
                <a:effectLst/>
                <a:latin typeface="Times New Roman" panose="02020603050405020304" pitchFamily="18" charset="0"/>
                <a:cs typeface="Times New Roman" panose="02020603050405020304" pitchFamily="18" charset="0"/>
              </a:rPr>
              <a:t>. Alkalization : </a:t>
            </a:r>
            <a:r>
              <a:rPr lang="en-US" b="0" i="0" dirty="0">
                <a:solidFill>
                  <a:srgbClr val="1F1F1F"/>
                </a:solidFill>
                <a:effectLst/>
                <a:latin typeface="Times New Roman" panose="02020603050405020304" pitchFamily="18" charset="0"/>
                <a:cs typeface="Times New Roman" panose="02020603050405020304" pitchFamily="18" charset="0"/>
              </a:rPr>
              <a:t>The process of </a:t>
            </a:r>
            <a:r>
              <a:rPr lang="en-US" b="1" i="0" dirty="0">
                <a:solidFill>
                  <a:srgbClr val="1F1F1F"/>
                </a:solidFill>
                <a:effectLst/>
                <a:latin typeface="Times New Roman" panose="02020603050405020304" pitchFamily="18" charset="0"/>
                <a:cs typeface="Times New Roman" panose="02020603050405020304" pitchFamily="18" charset="0"/>
              </a:rPr>
              <a:t>accumulation of sodium ions on exchange complex of the clay</a:t>
            </a:r>
            <a:r>
              <a:rPr lang="en-US" b="0" i="0" dirty="0">
                <a:solidFill>
                  <a:srgbClr val="1F1F1F"/>
                </a:solidFill>
                <a:effectLst/>
                <a:latin typeface="Times New Roman" panose="02020603050405020304" pitchFamily="18" charset="0"/>
                <a:cs typeface="Times New Roman" panose="02020603050405020304" pitchFamily="18" charset="0"/>
              </a:rPr>
              <a:t>, resulting in the formation of alkali soils (sodic/solonetz). These soils are also called black alkali soils and contain mostly CO, and HCO, of Na and less amounts of Cl and SO, of Ca and Mg.) </a:t>
            </a:r>
          </a:p>
          <a:p>
            <a:pPr algn="just"/>
            <a:endParaRPr lang="en-US" dirty="0">
              <a:solidFill>
                <a:srgbClr val="1F1F1F"/>
              </a:solidFill>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viii. Pedoturbation : </a:t>
            </a:r>
            <a:r>
              <a:rPr lang="en-US" dirty="0">
                <a:latin typeface="Times New Roman" panose="02020603050405020304" pitchFamily="18" charset="0"/>
                <a:cs typeface="Times New Roman" panose="02020603050405020304" pitchFamily="18" charset="0"/>
              </a:rPr>
              <a:t>Process of mixing of soil materials not by the Illuviation. </a:t>
            </a:r>
          </a:p>
          <a:p>
            <a:pPr algn="just"/>
            <a:r>
              <a:rPr lang="en-US" dirty="0">
                <a:latin typeface="Times New Roman" panose="02020603050405020304" pitchFamily="18" charset="0"/>
                <a:cs typeface="Times New Roman" panose="02020603050405020304" pitchFamily="18" charset="0"/>
              </a:rPr>
              <a:t>1) Faunal Pedoturbation - 	Mixing of soil by </a:t>
            </a:r>
            <a:r>
              <a:rPr lang="en-US" b="1" dirty="0">
                <a:latin typeface="Times New Roman" panose="02020603050405020304" pitchFamily="18" charset="0"/>
                <a:cs typeface="Times New Roman" panose="02020603050405020304" pitchFamily="18" charset="0"/>
              </a:rPr>
              <a:t>animals </a:t>
            </a:r>
          </a:p>
          <a:p>
            <a:pPr algn="just"/>
            <a:r>
              <a:rPr lang="en-US" dirty="0">
                <a:latin typeface="Times New Roman" panose="02020603050405020304" pitchFamily="18" charset="0"/>
                <a:cs typeface="Times New Roman" panose="02020603050405020304" pitchFamily="18" charset="0"/>
              </a:rPr>
              <a:t>2) Floral Pedoturbation - 	Mixing of soil by </a:t>
            </a:r>
            <a:r>
              <a:rPr lang="en-US" b="1" dirty="0">
                <a:latin typeface="Times New Roman" panose="02020603050405020304" pitchFamily="18" charset="0"/>
                <a:cs typeface="Times New Roman" panose="02020603050405020304" pitchFamily="18" charset="0"/>
              </a:rPr>
              <a:t>plants </a:t>
            </a:r>
          </a:p>
          <a:p>
            <a:pPr algn="just"/>
            <a:r>
              <a:rPr lang="en-US" dirty="0">
                <a:latin typeface="Times New Roman" panose="02020603050405020304" pitchFamily="18" charset="0"/>
                <a:cs typeface="Times New Roman" panose="02020603050405020304" pitchFamily="18" charset="0"/>
              </a:rPr>
              <a:t>3) </a:t>
            </a:r>
            <a:r>
              <a:rPr lang="en-US" dirty="0" err="1">
                <a:latin typeface="Times New Roman" panose="02020603050405020304" pitchFamily="18" charset="0"/>
                <a:cs typeface="Times New Roman" panose="02020603050405020304" pitchFamily="18" charset="0"/>
              </a:rPr>
              <a:t>Argillo</a:t>
            </a:r>
            <a:r>
              <a:rPr lang="en-US" dirty="0">
                <a:latin typeface="Times New Roman" panose="02020603050405020304" pitchFamily="18" charset="0"/>
                <a:cs typeface="Times New Roman" panose="02020603050405020304" pitchFamily="18" charset="0"/>
              </a:rPr>
              <a:t> Pedoturbation - 	Mixing of soil by </a:t>
            </a:r>
            <a:r>
              <a:rPr lang="en-US" b="1" dirty="0">
                <a:latin typeface="Times New Roman" panose="02020603050405020304" pitchFamily="18" charset="0"/>
                <a:cs typeface="Times New Roman" panose="02020603050405020304" pitchFamily="18" charset="0"/>
              </a:rPr>
              <a:t>churning process caused</a:t>
            </a:r>
          </a:p>
          <a:p>
            <a:pPr marL="0" indent="0" algn="just">
              <a:buNone/>
            </a:pPr>
            <a:r>
              <a:rPr lang="en-US" b="1" dirty="0">
                <a:latin typeface="Times New Roman" panose="02020603050405020304" pitchFamily="18" charset="0"/>
                <a:cs typeface="Times New Roman" panose="02020603050405020304" pitchFamily="18" charset="0"/>
              </a:rPr>
              <a:t>				by swell shrinking of clays </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151047"/>
      </p:ext>
    </p:extLst>
  </p:cSld>
  <p:clrMapOvr>
    <a:masterClrMapping/>
  </p:clrMapOvr>
  <p:transition spd="slow">
    <p:split orient="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C38AC-88F3-3145-B75F-79C1B42D6C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00F356-513E-A33A-A630-78246892D918}"/>
              </a:ext>
            </a:extLst>
          </p:cNvPr>
          <p:cNvSpPr>
            <a:spLocks noGrp="1"/>
          </p:cNvSpPr>
          <p:nvPr>
            <p:ph idx="1"/>
          </p:nvPr>
        </p:nvSpPr>
        <p:spPr>
          <a:xfrm>
            <a:off x="911424" y="1052736"/>
            <a:ext cx="10585176" cy="5369039"/>
          </a:xfrm>
        </p:spPr>
        <p:txBody>
          <a:bodyPr>
            <a:normAutofit fontScale="92500"/>
          </a:bodyPr>
          <a:lstStyle/>
          <a:p>
            <a:pPr marL="0" marR="0"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A vertical section of soil which is showing all its horizons is called soil profile. Horizon is defined as a layer approximately parallel to the surface of soil. Soil profile is vertical section of soil up to a depth of 1.5 to 2.0 meters in deep soils. In the case of shallow soils, the vertical cut is made up to bedrock or up to water table in the case of waterlogged soils. Width of profile ranges from 1 metre to several meters.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just">
              <a:lnSpc>
                <a:spcPct val="107000"/>
              </a:lnSpc>
              <a:spcAft>
                <a:spcPts val="800"/>
              </a:spcAf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Soil horizons are two types </a:t>
            </a:r>
            <a:endParaRPr lang="en-IN" sz="2000" b="1" kern="100" dirty="0">
              <a:effectLst/>
              <a:latin typeface="Calibri" panose="020F0502020204030204" pitchFamily="34" charset="0"/>
              <a:ea typeface="Calibri" panose="020F0502020204030204" pitchFamily="34" charset="0"/>
              <a:cs typeface="Mangal" panose="02040503050203030202" pitchFamily="18" charset="0"/>
            </a:endParaRPr>
          </a:p>
          <a:p>
            <a:pPr marL="539750" marR="0" indent="-90488"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1) Genetic Horizons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539750" marR="0" indent="-90488"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2) Diagnostic Horizons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just">
              <a:lnSpc>
                <a:spcPct val="107000"/>
              </a:lnSpc>
              <a:spcAft>
                <a:spcPts val="800"/>
              </a:spcAf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Genetic horizons are again broadly classified into three categories </a:t>
            </a:r>
            <a:endParaRPr lang="en-IN" sz="2000" b="1" kern="100" dirty="0">
              <a:effectLst/>
              <a:latin typeface="Calibri" panose="020F0502020204030204" pitchFamily="34" charset="0"/>
              <a:ea typeface="Calibri" panose="020F0502020204030204" pitchFamily="34" charset="0"/>
              <a:cs typeface="Mangal" panose="02040503050203030202" pitchFamily="18" charset="0"/>
            </a:endParaRPr>
          </a:p>
          <a:p>
            <a:pPr marL="536575" marR="0" indent="-627063"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a) Master Horizons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536575" marR="0" indent="-627063"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b) Transitional Horizons and Combination Horizons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536575" marR="0" indent="-627063"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c) Subordinate distinction within master horizons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TextBox 3">
            <a:extLst>
              <a:ext uri="{FF2B5EF4-FFF2-40B4-BE49-F238E27FC236}">
                <a16:creationId xmlns:a16="http://schemas.microsoft.com/office/drawing/2014/main" id="{5CC044C1-87DA-45A4-4181-34B9C711C43E}"/>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Profile </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732623692"/>
      </p:ext>
    </p:extLst>
  </p:cSld>
  <p:clrMapOvr>
    <a:masterClrMapping/>
  </p:clrMapOvr>
  <p:transition spd="slow">
    <p:split orient="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1D76A-214E-939E-E227-D7F257E9FF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D5DEC4-6EC9-6A06-17C1-5F0B2D5543E3}"/>
              </a:ext>
            </a:extLst>
          </p:cNvPr>
          <p:cNvSpPr>
            <a:spLocks noGrp="1"/>
          </p:cNvSpPr>
          <p:nvPr>
            <p:ph idx="1"/>
          </p:nvPr>
        </p:nvSpPr>
        <p:spPr>
          <a:xfrm>
            <a:off x="911424" y="1052736"/>
            <a:ext cx="10585176" cy="5369039"/>
          </a:xfrm>
        </p:spPr>
        <p:txBody>
          <a:bodyPr>
            <a:normAutofit fontScale="92500" lnSpcReduction="20000"/>
          </a:bodyPr>
          <a:lstStyle/>
          <a:p>
            <a:pPr marL="269875" marR="0" indent="-269875" algn="just">
              <a:lnSpc>
                <a:spcPct val="107000"/>
              </a:lnSpc>
              <a:spcAft>
                <a:spcPts val="800"/>
              </a:spcAft>
              <a:buNone/>
              <a:tabLst>
                <a:tab pos="269875" algn="l"/>
              </a:tabLs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a) 	</a:t>
            </a: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Master Horizons -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The capital letters are used to represent the master horizons. Earlier there were only six (6) master horizons (O, A, E, B, C and R), later on Soil Survey Staff added three more (L, M and W) horizons. A brief description of master horizons as under-</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269875" marR="0" indent="-269875" algn="just">
              <a:lnSpc>
                <a:spcPct val="107000"/>
              </a:lnSpc>
              <a:spcAft>
                <a:spcPts val="800"/>
              </a:spcAft>
              <a:buNone/>
              <a:tabLst>
                <a:tab pos="269875" algn="l"/>
              </a:tabLs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1. </a:t>
            </a: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O Horizon (Organic horizon):</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A layer dominated by organic material. O - horizon present in forest land and absent in grass lands.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269875" marR="0" indent="-269875" algn="just">
              <a:lnSpc>
                <a:spcPct val="107000"/>
              </a:lnSpc>
              <a:spcAft>
                <a:spcPts val="800"/>
              </a:spcAft>
              <a:buNone/>
              <a:tabLst>
                <a:tab pos="269875" algn="l"/>
              </a:tabLs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2. </a:t>
            </a: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A-Horizon (Top most mineral horizon)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Mineral horizon that has formed at the surface or below an O-horizon. This horizon shows accumulation of organic matter closely mixed with the mineral fractions and due to this A- horizon is darker in nature.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269875" marR="0" indent="-269875" algn="just">
              <a:lnSpc>
                <a:spcPct val="107000"/>
              </a:lnSpc>
              <a:spcAft>
                <a:spcPts val="800"/>
              </a:spcAft>
              <a:buNone/>
              <a:tabLst>
                <a:tab pos="269875" algn="l"/>
              </a:tabLs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3. </a:t>
            </a: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E-Horizon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Main feature of E horizon is the loss of silicate clay, iron and aluminium). E-horizon most commonly differentiated from an underlying B- horizon by a colour of high value or lower chroma, or both. This horizon is lighter in colour and has less organic matter than the A-horizon. This horizon also called as a horizon of</a:t>
            </a:r>
            <a:r>
              <a:rPr lang="en-IN" sz="2000" kern="100" dirty="0">
                <a:effectLst/>
                <a:highlight>
                  <a:srgbClr val="FFFF00"/>
                </a:highlight>
                <a:latin typeface="Times New Roman" panose="02020603050405020304" pitchFamily="18" charset="0"/>
                <a:ea typeface="Calibri" panose="020F0502020204030204" pitchFamily="34" charset="0"/>
                <a:cs typeface="Mangal" panose="02040503050203030202" pitchFamily="18" charset="0"/>
              </a:rPr>
              <a:t> eluviation</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a:t>
            </a:r>
          </a:p>
          <a:p>
            <a:pPr marL="269875" indent="-269875" algn="just">
              <a:lnSpc>
                <a:spcPct val="107000"/>
              </a:lnSpc>
              <a:spcAft>
                <a:spcPts val="800"/>
              </a:spcAft>
              <a:buNone/>
              <a:tabLst>
                <a:tab pos="269875" algn="l"/>
              </a:tabLst>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4. </a:t>
            </a: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B-Horizon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Horizon that has formed below an A, E or O- horizon. This horizon shows one more soil characteristics like: accumulation of clay, humus, iron, aluminium, carbonates, gypsum, strong </a:t>
            </a:r>
            <a:r>
              <a:rPr lang="en-IN" sz="2000" kern="100" dirty="0" err="1">
                <a:effectLst/>
                <a:latin typeface="Times New Roman" panose="02020603050405020304" pitchFamily="18" charset="0"/>
                <a:ea typeface="Calibri" panose="020F0502020204030204" pitchFamily="34" charset="0"/>
                <a:cs typeface="Mangal" panose="02040503050203030202" pitchFamily="18" charset="0"/>
              </a:rPr>
              <a:t>gleying</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low chroma </a:t>
            </a:r>
            <a:r>
              <a:rPr lang="en-IN" sz="2000" kern="100" dirty="0" err="1">
                <a:effectLst/>
                <a:latin typeface="Times New Roman" panose="02020603050405020304" pitchFamily="18" charset="0"/>
                <a:ea typeface="Calibri" panose="020F0502020204030204" pitchFamily="34" charset="0"/>
                <a:cs typeface="Mangal" panose="02040503050203030202" pitchFamily="18" charset="0"/>
              </a:rPr>
              <a:t>mortles</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and alterations associated with formation of granular, blocky or prismatic structure. This horizon can be generally considered as a layer of accumulation or</a:t>
            </a:r>
            <a:r>
              <a:rPr lang="en-IN" sz="2000" kern="100" dirty="0">
                <a:effectLst/>
                <a:highlight>
                  <a:srgbClr val="FFFF00"/>
                </a:highlight>
                <a:latin typeface="Times New Roman" panose="02020603050405020304" pitchFamily="18" charset="0"/>
                <a:ea typeface="Calibri" panose="020F0502020204030204" pitchFamily="34" charset="0"/>
                <a:cs typeface="Mangal" panose="02040503050203030202" pitchFamily="18" charset="0"/>
              </a:rPr>
              <a:t> Illuviation</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0" marR="0" algn="just">
              <a:lnSpc>
                <a:spcPct val="107000"/>
              </a:lnSpc>
              <a:spcAft>
                <a:spcPts val="800"/>
              </a:spcAft>
            </a:pP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TextBox 3">
            <a:extLst>
              <a:ext uri="{FF2B5EF4-FFF2-40B4-BE49-F238E27FC236}">
                <a16:creationId xmlns:a16="http://schemas.microsoft.com/office/drawing/2014/main" id="{E490B071-5E37-625C-DF91-206BEDB26FA2}"/>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Profile </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23879292"/>
      </p:ext>
    </p:extLst>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28225E-853C-7D75-E126-50D094C49F69}"/>
              </a:ext>
            </a:extLst>
          </p:cNvPr>
          <p:cNvSpPr>
            <a:spLocks noGrp="1"/>
          </p:cNvSpPr>
          <p:nvPr>
            <p:ph idx="1"/>
          </p:nvPr>
        </p:nvSpPr>
        <p:spPr>
          <a:xfrm>
            <a:off x="623392" y="1268760"/>
            <a:ext cx="11270983" cy="4812650"/>
          </a:xfrm>
        </p:spPr>
        <p:txBody>
          <a:bodyPr>
            <a:noAutofit/>
          </a:bodyPr>
          <a:lstStyle/>
          <a:p>
            <a:pPr marL="0" indent="0">
              <a:lnSpc>
                <a:spcPct val="100000"/>
              </a:lnSpc>
              <a:buNone/>
            </a:pPr>
            <a:endParaRPr lang="en-IN" sz="2000" dirty="0">
              <a:latin typeface="Times New Roman" panose="02020603050405020304" pitchFamily="18" charset="0"/>
              <a:cs typeface="Times New Roman" panose="02020603050405020304" pitchFamily="18" charset="0"/>
            </a:endParaRPr>
          </a:p>
          <a:p>
            <a:pPr marL="0" indent="0">
              <a:lnSpc>
                <a:spcPct val="150000"/>
              </a:lnSpc>
              <a:buNone/>
            </a:pPr>
            <a:r>
              <a:rPr lang="en-IN" sz="2000" b="1" dirty="0">
                <a:solidFill>
                  <a:srgbClr val="C00000"/>
                </a:solidFill>
                <a:latin typeface="Times New Roman" panose="02020603050405020304" pitchFamily="18" charset="0"/>
                <a:cs typeface="Times New Roman" panose="02020603050405020304" pitchFamily="18" charset="0"/>
              </a:rPr>
              <a:t>4. Hilgard (1892):</a:t>
            </a:r>
            <a:r>
              <a:rPr lang="en-IN" sz="2000" dirty="0">
                <a:solidFill>
                  <a:srgbClr val="C00000"/>
                </a:solidFill>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Soil is more or less a </a:t>
            </a:r>
            <a:r>
              <a:rPr lang="en-IN" sz="2000" b="1" dirty="0">
                <a:latin typeface="Times New Roman" panose="02020603050405020304" pitchFamily="18" charset="0"/>
                <a:cs typeface="Times New Roman" panose="02020603050405020304" pitchFamily="18" charset="0"/>
              </a:rPr>
              <a:t>loose and friable material </a:t>
            </a:r>
            <a:r>
              <a:rPr lang="en-IN" sz="2000" dirty="0">
                <a:latin typeface="Times New Roman" panose="02020603050405020304" pitchFamily="18" charset="0"/>
                <a:cs typeface="Times New Roman" panose="02020603050405020304" pitchFamily="18" charset="0"/>
              </a:rPr>
              <a:t>in which plants, by 				               means of their roots, finds a foothold for nourishment as well as for 			                             other conditions of growth.</a:t>
            </a:r>
          </a:p>
          <a:p>
            <a:pPr marL="0" indent="0">
              <a:lnSpc>
                <a:spcPct val="150000"/>
              </a:lnSpc>
              <a:buNone/>
            </a:pPr>
            <a:r>
              <a:rPr lang="en-IN" sz="2000" b="1" dirty="0">
                <a:solidFill>
                  <a:srgbClr val="C00000"/>
                </a:solidFill>
                <a:latin typeface="Times New Roman" panose="02020603050405020304" pitchFamily="18" charset="0"/>
                <a:cs typeface="Times New Roman" panose="02020603050405020304" pitchFamily="18" charset="0"/>
              </a:rPr>
              <a:t>5. Joffe and Marbut (1936):  	</a:t>
            </a:r>
            <a:r>
              <a:rPr lang="en-IN" sz="2000" dirty="0">
                <a:latin typeface="Times New Roman" panose="02020603050405020304" pitchFamily="18" charset="0"/>
                <a:cs typeface="Times New Roman" panose="02020603050405020304" pitchFamily="18" charset="0"/>
              </a:rPr>
              <a:t>Soil is a natural body developed by </a:t>
            </a:r>
            <a:r>
              <a:rPr lang="en-IN" sz="2000" b="1" dirty="0">
                <a:latin typeface="Times New Roman" panose="02020603050405020304" pitchFamily="18" charset="0"/>
                <a:cs typeface="Times New Roman" panose="02020603050405020304" pitchFamily="18" charset="0"/>
              </a:rPr>
              <a:t>natural force acting on natural 				               material.</a:t>
            </a:r>
          </a:p>
          <a:p>
            <a:pPr marL="0" indent="0">
              <a:lnSpc>
                <a:spcPct val="150000"/>
              </a:lnSpc>
              <a:buNone/>
            </a:pPr>
            <a:r>
              <a:rPr lang="en-IN" sz="2000" b="1" dirty="0">
                <a:solidFill>
                  <a:srgbClr val="C00000"/>
                </a:solidFill>
                <a:latin typeface="Times New Roman" panose="02020603050405020304" pitchFamily="18" charset="0"/>
                <a:cs typeface="Times New Roman" panose="02020603050405020304" pitchFamily="18" charset="0"/>
              </a:rPr>
              <a:t>6. Ruffin (1968):       		</a:t>
            </a:r>
            <a:r>
              <a:rPr lang="en-IN" sz="2000" dirty="0">
                <a:latin typeface="Times New Roman" panose="02020603050405020304" pitchFamily="18" charset="0"/>
                <a:cs typeface="Times New Roman" panose="02020603050405020304" pitchFamily="18" charset="0"/>
              </a:rPr>
              <a:t>Soil is a mixture of earth's </a:t>
            </a:r>
            <a:r>
              <a:rPr lang="en-IN" sz="2000" b="1" dirty="0">
                <a:latin typeface="Times New Roman" panose="02020603050405020304" pitchFamily="18" charset="0"/>
                <a:cs typeface="Times New Roman" panose="02020603050405020304" pitchFamily="18" charset="0"/>
              </a:rPr>
              <a:t>uppermost mantle of weathered rock 				              </a:t>
            </a:r>
            <a:r>
              <a:rPr lang="en-IN" sz="2000" dirty="0">
                <a:latin typeface="Times New Roman" panose="02020603050405020304" pitchFamily="18" charset="0"/>
                <a:cs typeface="Times New Roman" panose="02020603050405020304" pitchFamily="18" charset="0"/>
              </a:rPr>
              <a:t>and organic matter. The deeper parts of this mantle (the </a:t>
            </a:r>
            <a:r>
              <a:rPr lang="en-IN" sz="2000" dirty="0" err="1">
                <a:latin typeface="Times New Roman" panose="02020603050405020304" pitchFamily="18" charset="0"/>
                <a:cs typeface="Times New Roman" panose="02020603050405020304" pitchFamily="18" charset="0"/>
              </a:rPr>
              <a:t>regolith</a:t>
            </a:r>
            <a:r>
              <a:rPr lang="en-IN" sz="2000" dirty="0">
                <a:latin typeface="Times New Roman" panose="02020603050405020304" pitchFamily="18" charset="0"/>
                <a:cs typeface="Times New Roman" panose="02020603050405020304" pitchFamily="18" charset="0"/>
              </a:rPr>
              <a:t>) were not   </a:t>
            </a:r>
          </a:p>
          <a:p>
            <a:pPr marL="0" indent="0">
              <a:lnSpc>
                <a:spcPct val="150000"/>
              </a:lnSpc>
              <a:buNone/>
            </a:pPr>
            <a:r>
              <a:rPr lang="en-IN" sz="2000" dirty="0">
                <a:latin typeface="Times New Roman" panose="02020603050405020304" pitchFamily="18" charset="0"/>
                <a:cs typeface="Times New Roman" panose="02020603050405020304" pitchFamily="18" charset="0"/>
              </a:rPr>
              <a:t>                                                         considered soil.  </a:t>
            </a:r>
          </a:p>
          <a:p>
            <a:pPr marL="0" indent="0">
              <a:lnSpc>
                <a:spcPct val="150000"/>
              </a:lnSpc>
              <a:buNone/>
            </a:pPr>
            <a:r>
              <a:rPr lang="en-IN" sz="2000" dirty="0">
                <a:latin typeface="Times New Roman" panose="02020603050405020304" pitchFamily="18" charset="0"/>
                <a:cs typeface="Times New Roman" panose="02020603050405020304" pitchFamily="18" charset="0"/>
              </a:rPr>
              <a:t>                                                          </a:t>
            </a:r>
          </a:p>
          <a:p>
            <a:pPr marL="0" indent="0">
              <a:lnSpc>
                <a:spcPct val="150000"/>
              </a:lnSpc>
              <a:buNone/>
            </a:pPr>
            <a:r>
              <a:rPr lang="en-IN" sz="2000" dirty="0">
                <a:latin typeface="Times New Roman" panose="02020603050405020304" pitchFamily="18" charset="0"/>
                <a:cs typeface="Times New Roman" panose="02020603050405020304" pitchFamily="18" charset="0"/>
              </a:rPr>
              <a:t>    </a:t>
            </a:r>
          </a:p>
          <a:p>
            <a:pPr marL="0" indent="0">
              <a:lnSpc>
                <a:spcPct val="150000"/>
              </a:lnSpc>
              <a:buNone/>
            </a:pPr>
            <a:r>
              <a:rPr lang="en-IN" sz="2000" dirty="0">
                <a:latin typeface="Times New Roman" panose="02020603050405020304" pitchFamily="18" charset="0"/>
                <a:cs typeface="Times New Roman" panose="02020603050405020304" pitchFamily="18" charset="0"/>
              </a:rPr>
              <a:t>                                                          </a:t>
            </a:r>
          </a:p>
          <a:p>
            <a:endParaRPr lang="en-IN" sz="2000" dirty="0"/>
          </a:p>
        </p:txBody>
      </p:sp>
      <p:sp>
        <p:nvSpPr>
          <p:cNvPr id="6" name="TextBox 5">
            <a:extLst>
              <a:ext uri="{FF2B5EF4-FFF2-40B4-BE49-F238E27FC236}">
                <a16:creationId xmlns:a16="http://schemas.microsoft.com/office/drawing/2014/main" id="{13A1B765-E00D-3794-AC15-C53A74035439}"/>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Definition of Soil Science</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394891727"/>
      </p:ext>
    </p:extLst>
  </p:cSld>
  <p:clrMapOvr>
    <a:masterClrMapping/>
  </p:clrMapOvr>
  <p:transition spd="slow">
    <p:split orient="vert"/>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B3778-4FEF-40FC-3200-B505FD9742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7144FB-D80B-1226-43E9-9856E3BCEB74}"/>
              </a:ext>
            </a:extLst>
          </p:cNvPr>
          <p:cNvSpPr>
            <a:spLocks noGrp="1"/>
          </p:cNvSpPr>
          <p:nvPr>
            <p:ph idx="1"/>
          </p:nvPr>
        </p:nvSpPr>
        <p:spPr>
          <a:xfrm>
            <a:off x="911424" y="1488961"/>
            <a:ext cx="10585176" cy="5369039"/>
          </a:xfrm>
        </p:spPr>
        <p:txBody>
          <a:bodyPr>
            <a:normAutofit/>
          </a:bodyPr>
          <a:lstStyle/>
          <a:p>
            <a:pPr marL="0" marR="0" indent="0" algn="just">
              <a:lnSpc>
                <a:spcPct val="107000"/>
              </a:lnSpc>
              <a:spcAft>
                <a:spcPts val="800"/>
              </a:spcAft>
              <a:buNone/>
              <a:tabLst>
                <a:tab pos="176213" algn="l"/>
              </a:tabLs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5. C-Horizon (Parent material)-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This horizon ideally represents the parent material from which the soil above is formed.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176213" marR="0" indent="-176213" algn="just">
              <a:lnSpc>
                <a:spcPct val="107000"/>
              </a:lnSpc>
              <a:spcAft>
                <a:spcPts val="800"/>
              </a:spcAft>
              <a:buNone/>
              <a:tabLst>
                <a:tab pos="176213" algn="l"/>
              </a:tabLs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6. R-Layer -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Strongly cemented to indurate bedrocks such as granite, basalt, quartzite, limestone and sandstone.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176213" marR="0" indent="-176213" algn="just">
              <a:lnSpc>
                <a:spcPct val="107000"/>
              </a:lnSpc>
              <a:spcAft>
                <a:spcPts val="800"/>
              </a:spcAft>
              <a:buNone/>
              <a:tabLst>
                <a:tab pos="176213" algn="l"/>
              </a:tabLs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7. L-Horizon-</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It includes both organic and mineral limnic materials that are deposited in water by precipitation or through the action of algae and diatoms. This layer only found in Histosols.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176213" marR="0" indent="-176213" algn="just">
              <a:lnSpc>
                <a:spcPct val="107000"/>
              </a:lnSpc>
              <a:spcAft>
                <a:spcPts val="800"/>
              </a:spcAft>
              <a:buNone/>
              <a:tabLst>
                <a:tab pos="176213" algn="l"/>
              </a:tabLs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8. M layer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Root limiting subsoil layers. Example of the materials designated by M are geotextile liners, asphalt, concrete, rubber and plastic.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176213" marR="0" indent="-176213" algn="just">
              <a:lnSpc>
                <a:spcPct val="107000"/>
              </a:lnSpc>
              <a:spcAft>
                <a:spcPts val="800"/>
              </a:spcAft>
              <a:buNone/>
              <a:tabLst>
                <a:tab pos="176213" algn="l"/>
              </a:tabLs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9. W-Layer-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It is water layer within or beneath the soil. The water layer is designated as </a:t>
            </a:r>
            <a:r>
              <a:rPr lang="en-IN" sz="2000" kern="100" dirty="0" err="1">
                <a:effectLst/>
                <a:latin typeface="Times New Roman" panose="02020603050405020304" pitchFamily="18" charset="0"/>
                <a:ea typeface="Calibri" panose="020F0502020204030204" pitchFamily="34" charset="0"/>
                <a:cs typeface="Mangal" panose="02040503050203030202" pitchFamily="18" charset="0"/>
              </a:rPr>
              <a:t>Wf</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if it is permanently frozen. </a:t>
            </a:r>
          </a:p>
        </p:txBody>
      </p:sp>
      <p:sp>
        <p:nvSpPr>
          <p:cNvPr id="4" name="TextBox 3">
            <a:extLst>
              <a:ext uri="{FF2B5EF4-FFF2-40B4-BE49-F238E27FC236}">
                <a16:creationId xmlns:a16="http://schemas.microsoft.com/office/drawing/2014/main" id="{D66D9E55-DBD2-1C8E-4852-DEEE8304A641}"/>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Profile </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4131624220"/>
      </p:ext>
    </p:extLst>
  </p:cSld>
  <p:clrMapOvr>
    <a:masterClrMapping/>
  </p:clrMapOvr>
  <p:transition spd="slow">
    <p:split orient="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1365C-63CA-DC18-2F5F-917244CB612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64A15A-FAE0-EBF4-7171-A6C2D1A83C1F}"/>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Profile </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pic>
        <p:nvPicPr>
          <p:cNvPr id="7" name="Picture 6">
            <a:extLst>
              <a:ext uri="{FF2B5EF4-FFF2-40B4-BE49-F238E27FC236}">
                <a16:creationId xmlns:a16="http://schemas.microsoft.com/office/drawing/2014/main" id="{6E2B19A1-6328-C3BC-62C2-D123C3447D0F}"/>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1631504" y="1052736"/>
            <a:ext cx="8468907" cy="5410955"/>
          </a:xfrm>
          <a:prstGeom prst="rect">
            <a:avLst/>
          </a:prstGeom>
        </p:spPr>
      </p:pic>
    </p:spTree>
    <p:extLst>
      <p:ext uri="{BB962C8B-B14F-4D97-AF65-F5344CB8AC3E}">
        <p14:creationId xmlns:p14="http://schemas.microsoft.com/office/powerpoint/2010/main" val="1002325550"/>
      </p:ext>
    </p:extLst>
  </p:cSld>
  <p:clrMapOvr>
    <a:masterClrMapping/>
  </p:clrMapOvr>
  <p:transition spd="slow">
    <p:split orient="ver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66ADCC-8EE3-4BF7-9C6A-E8393E65B30F}"/>
              </a:ext>
            </a:extLst>
          </p:cNvPr>
          <p:cNvSpPr>
            <a:spLocks noGrp="1"/>
          </p:cNvSpPr>
          <p:nvPr>
            <p:ph idx="1"/>
          </p:nvPr>
        </p:nvSpPr>
        <p:spPr>
          <a:xfrm>
            <a:off x="1101551" y="1417320"/>
            <a:ext cx="9720073" cy="4023360"/>
          </a:xfrm>
        </p:spPr>
        <p:txBody>
          <a:bodyPr/>
          <a:lstStyle/>
          <a:p>
            <a:r>
              <a:rPr lang="en-IN" dirty="0">
                <a:latin typeface="Times New Roman" panose="02020603050405020304" pitchFamily="18" charset="0"/>
                <a:cs typeface="Times New Roman" panose="02020603050405020304" pitchFamily="18" charset="0"/>
              </a:rPr>
              <a:t>A+ B horizons = Solum</a:t>
            </a:r>
          </a:p>
          <a:p>
            <a:r>
              <a:rPr lang="en-IN" dirty="0">
                <a:latin typeface="Times New Roman" panose="02020603050405020304" pitchFamily="18" charset="0"/>
                <a:cs typeface="Times New Roman" panose="02020603050405020304" pitchFamily="18" charset="0"/>
              </a:rPr>
              <a:t>A+ B+ C horizons = </a:t>
            </a:r>
            <a:r>
              <a:rPr lang="en-IN" dirty="0" err="1">
                <a:latin typeface="Times New Roman" panose="02020603050405020304" pitchFamily="18" charset="0"/>
                <a:cs typeface="Times New Roman" panose="02020603050405020304" pitchFamily="18" charset="0"/>
              </a:rPr>
              <a:t>Regolith</a:t>
            </a: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 Notes: </a:t>
            </a:r>
          </a:p>
          <a:p>
            <a:pPr>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B horizon </a:t>
            </a:r>
            <a:r>
              <a:rPr lang="en-IN" dirty="0">
                <a:latin typeface="Times New Roman" panose="02020603050405020304" pitchFamily="18" charset="0"/>
                <a:cs typeface="Times New Roman" panose="02020603050405020304" pitchFamily="18" charset="0"/>
              </a:rPr>
              <a:t>of soil profile can't be cultivated by tillage.</a:t>
            </a:r>
          </a:p>
          <a:p>
            <a:pPr>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 Dark coloured horizon in soil profile is </a:t>
            </a:r>
            <a:r>
              <a:rPr lang="en-IN" b="1" dirty="0">
                <a:latin typeface="Times New Roman" panose="02020603050405020304" pitchFamily="18" charset="0"/>
                <a:cs typeface="Times New Roman" panose="02020603050405020304" pitchFamily="18" charset="0"/>
              </a:rPr>
              <a:t>A horizon</a:t>
            </a:r>
            <a:r>
              <a:rPr lang="en-IN" dirty="0">
                <a:latin typeface="Times New Roman" panose="02020603050405020304" pitchFamily="18" charset="0"/>
                <a:cs typeface="Times New Roman" panose="02020603050405020304" pitchFamily="18" charset="0"/>
              </a:rPr>
              <a:t>.</a:t>
            </a:r>
          </a:p>
          <a:p>
            <a:endParaRPr lang="en-IN" dirty="0"/>
          </a:p>
        </p:txBody>
      </p:sp>
      <p:sp>
        <p:nvSpPr>
          <p:cNvPr id="4" name="TextBox 3">
            <a:extLst>
              <a:ext uri="{FF2B5EF4-FFF2-40B4-BE49-F238E27FC236}">
                <a16:creationId xmlns:a16="http://schemas.microsoft.com/office/drawing/2014/main" id="{BA50767D-86EC-8683-59D5-EE2942FD601A}"/>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Profile </a:t>
            </a:r>
            <a:endPar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1368328220"/>
      </p:ext>
    </p:extLst>
  </p:cSld>
  <p:clrMapOvr>
    <a:masterClrMapping/>
  </p:clrMapOvr>
  <p:transition spd="slow">
    <p:split orient="ver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0BF99-2EA9-43F6-9964-61D18E2380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E05035-8A5D-C90F-40B8-D36781296341}"/>
              </a:ext>
            </a:extLst>
          </p:cNvPr>
          <p:cNvSpPr>
            <a:spLocks noGrp="1"/>
          </p:cNvSpPr>
          <p:nvPr>
            <p:ph idx="1"/>
          </p:nvPr>
        </p:nvSpPr>
        <p:spPr>
          <a:xfrm>
            <a:off x="911424" y="1052736"/>
            <a:ext cx="10585176" cy="5369039"/>
          </a:xfrm>
        </p:spPr>
        <p:txBody>
          <a:bodyPr>
            <a:normAutofit/>
          </a:bodyPr>
          <a:lstStyle/>
          <a:p>
            <a:pPr marL="0" marR="0" indent="0" algn="just">
              <a:lnSpc>
                <a:spcPct val="107000"/>
              </a:lnSpc>
              <a:spcAft>
                <a:spcPts val="800"/>
              </a:spcAft>
              <a:buNone/>
            </a:pP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1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 relative proportion of sand, silt and clay is called soil texture. It cannot be altered or changed. That is why it is basic or permanent property of soil.</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 Soil particles of size less than 2 mm in diameter are included in the classification and these are considered as soil material normally used in soil analysis. Several systems exist for classification of soil particles but International Society of Soil Science (ISSS), renamed as the International Union of Soil Sciences (IUSS) and the United States Department of Agriculture (USDA) are widely in use. </a:t>
            </a:r>
          </a:p>
          <a:p>
            <a:pPr marL="0" marR="0" indent="0" algn="just">
              <a:lnSpc>
                <a:spcPct val="107000"/>
              </a:lnSpc>
              <a:spcAft>
                <a:spcPts val="800"/>
              </a:spcAft>
              <a:buNone/>
            </a:pPr>
            <a:r>
              <a:rPr lang="en-IN" sz="2100" b="1" kern="100" dirty="0">
                <a:effectLst/>
                <a:latin typeface="Times New Roman" panose="02020603050405020304" pitchFamily="18" charset="0"/>
                <a:ea typeface="Calibri" panose="020F0502020204030204" pitchFamily="34" charset="0"/>
                <a:cs typeface="Times New Roman" panose="02020603050405020304" pitchFamily="18" charset="0"/>
              </a:rPr>
              <a:t>Soil Textural Classes : </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The three broad and fundamental groups of soil textural classes namely </a:t>
            </a:r>
            <a:r>
              <a:rPr lang="en-IN" sz="21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sandy soils, loamy soils and clayey soils and </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one more medium textured soil namely </a:t>
            </a:r>
            <a:r>
              <a:rPr lang="en-IN" sz="21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silty soil </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described below. </a:t>
            </a:r>
          </a:p>
          <a:p>
            <a:pPr marL="1797050" marR="0" indent="-1797050" algn="just">
              <a:lnSpc>
                <a:spcPct val="107000"/>
              </a:lnSpc>
              <a:spcAft>
                <a:spcPts val="800"/>
              </a:spcAft>
              <a:buNone/>
            </a:pPr>
            <a:r>
              <a:rPr lang="en-IN" sz="2100" b="1" kern="100" dirty="0">
                <a:effectLst/>
                <a:latin typeface="Times New Roman" panose="02020603050405020304" pitchFamily="18" charset="0"/>
                <a:ea typeface="Calibri" panose="020F0502020204030204" pitchFamily="34" charset="0"/>
                <a:cs typeface="Times New Roman" panose="02020603050405020304" pitchFamily="18" charset="0"/>
              </a:rPr>
              <a:t>1. Sandy Soils : </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The group includes soils having </a:t>
            </a:r>
            <a:r>
              <a:rPr lang="en-IN" sz="2100" kern="100" dirty="0" err="1">
                <a:effectLst/>
                <a:latin typeface="Times New Roman" panose="02020603050405020304" pitchFamily="18" charset="0"/>
                <a:ea typeface="Calibri" panose="020F0502020204030204" pitchFamily="34" charset="0"/>
                <a:cs typeface="Times New Roman" panose="02020603050405020304" pitchFamily="18" charset="0"/>
              </a:rPr>
              <a:t>atleast</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1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70% sand </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separates and </a:t>
            </a:r>
            <a:r>
              <a:rPr lang="en-IN" sz="21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15%</a:t>
            </a:r>
            <a:r>
              <a:rPr lang="en-IN" sz="2100" kern="100" dirty="0">
                <a:effectLst/>
                <a:latin typeface="Times New Roman" panose="02020603050405020304" pitchFamily="18" charset="0"/>
                <a:ea typeface="Calibri" panose="020F0502020204030204" pitchFamily="34" charset="0"/>
                <a:cs typeface="Times New Roman" panose="02020603050405020304" pitchFamily="18" charset="0"/>
              </a:rPr>
              <a:t> or less clay particles by weight. These soils are coarse in texture. </a:t>
            </a:r>
          </a:p>
        </p:txBody>
      </p:sp>
      <p:sp>
        <p:nvSpPr>
          <p:cNvPr id="4" name="TextBox 3">
            <a:extLst>
              <a:ext uri="{FF2B5EF4-FFF2-40B4-BE49-F238E27FC236}">
                <a16:creationId xmlns:a16="http://schemas.microsoft.com/office/drawing/2014/main" id="{C9A497CA-7290-9384-00E2-2DC3F22F553E}"/>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Soil Texture</a:t>
            </a:r>
          </a:p>
        </p:txBody>
      </p:sp>
    </p:spTree>
    <p:extLst>
      <p:ext uri="{BB962C8B-B14F-4D97-AF65-F5344CB8AC3E}">
        <p14:creationId xmlns:p14="http://schemas.microsoft.com/office/powerpoint/2010/main" val="2861941803"/>
      </p:ext>
    </p:extLst>
  </p:cSld>
  <p:clrMapOvr>
    <a:masterClrMapping/>
  </p:clrMapOvr>
  <p:transition spd="slow">
    <p:split orient="ver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18D4F-651C-7C76-947F-25FDE99012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6E731C-D403-3D6C-0167-01FB70CDC969}"/>
              </a:ext>
            </a:extLst>
          </p:cNvPr>
          <p:cNvSpPr>
            <a:spLocks noGrp="1"/>
          </p:cNvSpPr>
          <p:nvPr>
            <p:ph idx="1"/>
          </p:nvPr>
        </p:nvSpPr>
        <p:spPr>
          <a:xfrm>
            <a:off x="803412" y="836712"/>
            <a:ext cx="10585176" cy="5369039"/>
          </a:xfrm>
        </p:spPr>
        <p:txBody>
          <a:bodyPr>
            <a:normAutofit/>
          </a:bodyPr>
          <a:lstStyle/>
          <a:p>
            <a:pPr marL="0" marR="0" algn="just">
              <a:lnSpc>
                <a:spcPct val="107000"/>
              </a:lnSpc>
              <a:spcAft>
                <a:spcPts val="800"/>
              </a:spcAft>
            </a:pPr>
            <a:r>
              <a:rPr lang="en-IN" sz="2000" b="1" kern="100" dirty="0">
                <a:effectLst/>
                <a:latin typeface="Times New Roman" panose="02020603050405020304" pitchFamily="18" charset="0"/>
                <a:ea typeface="Calibri" panose="020F0502020204030204" pitchFamily="34" charset="0"/>
                <a:cs typeface="Mangal" panose="02040503050203030202" pitchFamily="18" charset="0"/>
              </a:rPr>
              <a:t>2. Loamy Soils -</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An ideal loamy soil may be defined as mixture of </a:t>
            </a:r>
            <a:r>
              <a:rPr lang="en-IN" sz="2000" kern="100"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sand, silt and clay separates in about equal proportions</a:t>
            </a:r>
            <a:r>
              <a:rPr lang="en-IN" sz="2000" kern="100" dirty="0">
                <a:effectLst/>
                <a:latin typeface="Times New Roman" panose="02020603050405020304" pitchFamily="18" charset="0"/>
                <a:ea typeface="Calibri" panose="020F0502020204030204" pitchFamily="34" charset="0"/>
                <a:cs typeface="Mangal" panose="02040503050203030202" pitchFamily="18" charset="0"/>
              </a:rPr>
              <a:t>. An ideal loamy soil feels gritty and cohesive. This is the ideal soil for crop production. </a:t>
            </a:r>
          </a:p>
          <a:p>
            <a:pPr marL="0" algn="just">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[NOTE: Loamy soil does not contain equal percentages of sand, silt and clay but which exhibit approximately equal properties of sand, silt and clay and from </a:t>
            </a:r>
            <a:r>
              <a:rPr lang="en-IN"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agriculture point of view, loam soil is most favourable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as its capacity to retain water and nutrients is better than sandy while its drainage, aeration and tillage properties are more favourable than clayey soils] </a:t>
            </a:r>
          </a:p>
          <a:p>
            <a:pPr marL="0" algn="just">
              <a:lnSpc>
                <a:spcPct val="107000"/>
              </a:lnSpc>
              <a:spcAft>
                <a:spcPts val="800"/>
              </a:spcAft>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3. Clayey Soils Clayey</a:t>
            </a:r>
            <a:r>
              <a:rPr lang="en-IN" sz="2000" b="1" kern="100" dirty="0">
                <a:latin typeface="Times New Roman" panose="02020603050405020304" pitchFamily="18" charset="0"/>
                <a:ea typeface="Calibri" panose="020F0502020204030204" pitchFamily="34" charset="0"/>
                <a:cs typeface="Times New Roman" panose="02020603050405020304" pitchFamily="18" charset="0"/>
              </a:rPr>
              <a:t>-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soils must contain </a:t>
            </a:r>
            <a:r>
              <a:rPr lang="en-IN"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35% of clay separate and in most cases not less than 40% of clay separate</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These soils are fine in texture. As these soils contain high amount of clay, their specific surface and cation exchange capacity are very high and because of these, their capacity for adsorption of water and nutrients is high. It is difficult to till these soils.</a:t>
            </a:r>
            <a:endParaRPr lang="en-IN" sz="2000" kern="100" dirty="0">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Aft>
                <a:spcPts val="800"/>
              </a:spcAft>
            </a:pP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297384700"/>
      </p:ext>
    </p:extLst>
  </p:cSld>
  <p:clrMapOvr>
    <a:masterClrMapping/>
  </p:clrMapOvr>
  <p:transition spd="slow">
    <p:split orient="ver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D6608-C23B-3C6A-E446-65D88BE0A1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5874BB-A12D-7F0A-B8A3-1FCE61E61319}"/>
              </a:ext>
            </a:extLst>
          </p:cNvPr>
          <p:cNvSpPr>
            <a:spLocks noGrp="1"/>
          </p:cNvSpPr>
          <p:nvPr>
            <p:ph idx="1"/>
          </p:nvPr>
        </p:nvSpPr>
        <p:spPr>
          <a:xfrm>
            <a:off x="911424" y="744480"/>
            <a:ext cx="10585176" cy="5369039"/>
          </a:xfrm>
        </p:spPr>
        <p:txBody>
          <a:bodyPr>
            <a:normAutofit/>
          </a:bodyPr>
          <a:lstStyle/>
          <a:p>
            <a:pPr marL="0" marR="0" indent="0" algn="just">
              <a:lnSpc>
                <a:spcPct val="150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4. Silty Soils -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This group includes soils which have </a:t>
            </a:r>
            <a:r>
              <a:rPr lang="en-IN" sz="2000" kern="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atleast</a:t>
            </a:r>
            <a:r>
              <a:rPr lang="en-IN"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80% of silt and 12% or less clay</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50000"/>
              </a:lnSpc>
              <a:spcAft>
                <a:spcPts val="800"/>
              </a:spcAf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Heavy and Light soils-Sometimes fine textured soils (e.g., clayey soils) are termed as heavy soils and coarse textured soils (e.g., sandy soils) are termed as light soils. Heavy and light soils do not reflect the weight of the soils. As relatively more power is needed to plough fine textured soil e.g., clayey soils because they become plastic and sticky when wet, hard and coherent when dry and difficult to cultivate, they are called heavy soils. As relatively, less power is needed to plough coarse textured soils i.e., sandy soils because they are loose and easy to cultivate, they are called light soils. Clayey soils have more total pore space and less bulk density than those of sandy soils. So clayey soils are actually lighter in weight than sandy soils i.e., the weight of clayey soils is less than that of equal volume of sandy soils. </a:t>
            </a:r>
          </a:p>
        </p:txBody>
      </p:sp>
    </p:spTree>
    <p:extLst>
      <p:ext uri="{BB962C8B-B14F-4D97-AF65-F5344CB8AC3E}">
        <p14:creationId xmlns:p14="http://schemas.microsoft.com/office/powerpoint/2010/main" val="3950139134"/>
      </p:ext>
    </p:extLst>
  </p:cSld>
  <p:clrMapOvr>
    <a:masterClrMapping/>
  </p:clrMapOvr>
  <p:transition spd="slow">
    <p:split orient="ver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AB37F-3AEF-547E-8691-0014020D554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E307D7A-29BB-F04D-6D83-CF898E95A19C}"/>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endParaRPr lang="en-US" kern="0" dirty="0">
              <a:solidFill>
                <a:prstClr val="black">
                  <a:lumMod val="85000"/>
                  <a:lumOff val="15000"/>
                </a:prstClr>
              </a:solidFill>
            </a:endParaRPr>
          </a:p>
        </p:txBody>
      </p:sp>
      <p:pic>
        <p:nvPicPr>
          <p:cNvPr id="2" name="Picture 1">
            <a:extLst>
              <a:ext uri="{FF2B5EF4-FFF2-40B4-BE49-F238E27FC236}">
                <a16:creationId xmlns:a16="http://schemas.microsoft.com/office/drawing/2014/main" id="{BE565F80-38AF-B6CC-3109-2B8EDDBF7DB1}"/>
              </a:ext>
            </a:extLst>
          </p:cNvPr>
          <p:cNvPicPr>
            <a:picLocks noChangeAspect="1"/>
          </p:cNvPicPr>
          <p:nvPr/>
        </p:nvPicPr>
        <p:blipFill rotWithShape="1">
          <a:blip r:embed="rId2" cstate="print">
            <a:clrChange>
              <a:clrFrom>
                <a:srgbClr val="D3D2CD"/>
              </a:clrFrom>
              <a:clrTo>
                <a:srgbClr val="D3D2CD">
                  <a:alpha val="0"/>
                </a:srgbClr>
              </a:clrTo>
            </a:clrChange>
            <a:extLst>
              <a:ext uri="{28A0092B-C50C-407E-A947-70E740481C1C}">
                <a14:useLocalDpi xmlns:a14="http://schemas.microsoft.com/office/drawing/2010/main" val="0"/>
              </a:ext>
            </a:extLst>
          </a:blip>
          <a:srcRect t="11584" b="42948"/>
          <a:stretch/>
        </p:blipFill>
        <p:spPr bwMode="auto">
          <a:xfrm>
            <a:off x="1631504" y="836712"/>
            <a:ext cx="8424936" cy="58916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39464602"/>
      </p:ext>
    </p:extLst>
  </p:cSld>
  <p:clrMapOvr>
    <a:masterClrMapping/>
  </p:clrMapOvr>
  <p:transition spd="slow">
    <p:split orient="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D2EAB7-E2D5-B9D8-8AFF-111C409220D1}"/>
              </a:ext>
            </a:extLst>
          </p:cNvPr>
          <p:cNvSpPr>
            <a:spLocks noGrp="1"/>
          </p:cNvSpPr>
          <p:nvPr>
            <p:ph idx="1"/>
          </p:nvPr>
        </p:nvSpPr>
        <p:spPr>
          <a:xfrm>
            <a:off x="1024128" y="1052736"/>
            <a:ext cx="9720073" cy="5256624"/>
          </a:xfrm>
        </p:spPr>
        <p:txBody>
          <a:bodyPr>
            <a:normAutofit fontScale="85000" lnSpcReduction="20000"/>
          </a:bodyPr>
          <a:lstStyle/>
          <a:p>
            <a:pPr algn="just">
              <a:lnSpc>
                <a:spcPct val="120000"/>
              </a:lnSpc>
            </a:pPr>
            <a:r>
              <a:rPr lang="en-US" dirty="0">
                <a:latin typeface="Times New Roman" panose="02020603050405020304" pitchFamily="18" charset="0"/>
                <a:cs typeface="Times New Roman" panose="02020603050405020304" pitchFamily="18" charset="0"/>
              </a:rPr>
              <a:t>It is one of the most important physical properties because it affects almost every other soil characteristic. The major importance of soil texture is given below:</a:t>
            </a:r>
          </a:p>
          <a:p>
            <a:pPr marL="0" indent="0" algn="just">
              <a:lnSpc>
                <a:spcPct val="120000"/>
              </a:lnSpc>
              <a:buNone/>
            </a:pPr>
            <a:r>
              <a:rPr lang="en-US" b="1" dirty="0">
                <a:latin typeface="Times New Roman" panose="02020603050405020304" pitchFamily="18" charset="0"/>
                <a:cs typeface="Times New Roman" panose="02020603050405020304" pitchFamily="18" charset="0"/>
              </a:rPr>
              <a:t>  </a:t>
            </a:r>
          </a:p>
          <a:p>
            <a:pPr marL="0" indent="0" algn="just">
              <a:lnSpc>
                <a:spcPct val="120000"/>
              </a:lnSpc>
              <a:buNone/>
            </a:pPr>
            <a:r>
              <a:rPr lang="en-US" b="1" dirty="0">
                <a:latin typeface="Times New Roman" panose="02020603050405020304" pitchFamily="18" charset="0"/>
                <a:cs typeface="Times New Roman" panose="02020603050405020304" pitchFamily="18" charset="0"/>
              </a:rPr>
              <a:t>1. Water-Holding Capacity</a:t>
            </a:r>
          </a:p>
          <a:p>
            <a:pPr algn="just">
              <a:lnSpc>
                <a:spcPct val="12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Fine-textured (clay) soils hold more water due to small pores.</a:t>
            </a:r>
          </a:p>
          <a:p>
            <a:pPr algn="just">
              <a:lnSpc>
                <a:spcPct val="12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Coarse-textured (sandy) soils hold less water and drain quickly.</a:t>
            </a:r>
          </a:p>
          <a:p>
            <a:pPr algn="just">
              <a:lnSpc>
                <a:spcPct val="120000"/>
              </a:lnSpc>
              <a:buFont typeface="Wingdings" panose="05000000000000000000" pitchFamily="2" charset="2"/>
              <a:buChar char="Ø"/>
            </a:pPr>
            <a:r>
              <a:rPr lang="en-US" dirty="0">
                <a:solidFill>
                  <a:srgbClr val="FF0000"/>
                </a:solidFill>
                <a:latin typeface="Times New Roman" panose="02020603050405020304" pitchFamily="18" charset="0"/>
                <a:cs typeface="Times New Roman" panose="02020603050405020304" pitchFamily="18" charset="0"/>
              </a:rPr>
              <a:t>Loamy soils have balanced water retention, ideal for crop growth</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2. Water Movement (Infiltration &amp; Percolation)</a:t>
            </a:r>
          </a:p>
          <a:p>
            <a:pPr algn="just">
              <a:lnSpc>
                <a:spcPct val="12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Sandy soils: fast infiltration and high percolation.</a:t>
            </a:r>
          </a:p>
          <a:p>
            <a:pPr algn="just">
              <a:lnSpc>
                <a:spcPct val="12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Clay soils: slow infiltration, prone to waterlogging.</a:t>
            </a:r>
          </a:p>
          <a:p>
            <a:pPr algn="just">
              <a:lnSpc>
                <a:spcPct val="120000"/>
              </a:lnSpc>
              <a:buFont typeface="Wingdings" panose="05000000000000000000" pitchFamily="2" charset="2"/>
              <a:buChar char="Ø"/>
            </a:pPr>
            <a:r>
              <a:rPr lang="en-US" dirty="0">
                <a:solidFill>
                  <a:srgbClr val="FF0000"/>
                </a:solidFill>
                <a:latin typeface="Times New Roman" panose="02020603050405020304" pitchFamily="18" charset="0"/>
                <a:cs typeface="Times New Roman" panose="02020603050405020304" pitchFamily="18" charset="0"/>
              </a:rPr>
              <a:t>Texture helps determine irrigation needs and scheduling</a:t>
            </a:r>
            <a:r>
              <a:rPr lang="en-US" dirty="0">
                <a:latin typeface="Times New Roman" panose="02020603050405020304" pitchFamily="18" charset="0"/>
                <a:cs typeface="Times New Roman" panose="02020603050405020304" pitchFamily="18" charset="0"/>
              </a:rPr>
              <a:t>.</a:t>
            </a:r>
          </a:p>
          <a:p>
            <a:endParaRPr lang="en-IN" dirty="0"/>
          </a:p>
        </p:txBody>
      </p:sp>
      <p:sp>
        <p:nvSpPr>
          <p:cNvPr id="4" name="TextBox 3">
            <a:extLst>
              <a:ext uri="{FF2B5EF4-FFF2-40B4-BE49-F238E27FC236}">
                <a16:creationId xmlns:a16="http://schemas.microsoft.com/office/drawing/2014/main" id="{711406B0-AF5B-F406-B4D9-F8E6B94B59C5}"/>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lang="en-US" kern="0" dirty="0">
                <a:solidFill>
                  <a:prstClr val="black">
                    <a:lumMod val="85000"/>
                    <a:lumOff val="15000"/>
                  </a:prstClr>
                </a:solidFill>
              </a:rPr>
              <a:t> Importance OF Soil Texture</a:t>
            </a:r>
          </a:p>
        </p:txBody>
      </p:sp>
    </p:spTree>
    <p:extLst>
      <p:ext uri="{BB962C8B-B14F-4D97-AF65-F5344CB8AC3E}">
        <p14:creationId xmlns:p14="http://schemas.microsoft.com/office/powerpoint/2010/main" val="3812066534"/>
      </p:ext>
    </p:extLst>
  </p:cSld>
  <p:clrMapOvr>
    <a:masterClrMapping/>
  </p:clrMapOvr>
  <p:transition spd="slow">
    <p:split orient="ver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767D9C-A2D5-FE3F-2D41-936CC7E851D1}"/>
              </a:ext>
            </a:extLst>
          </p:cNvPr>
          <p:cNvSpPr>
            <a:spLocks noGrp="1"/>
          </p:cNvSpPr>
          <p:nvPr>
            <p:ph idx="1"/>
          </p:nvPr>
        </p:nvSpPr>
        <p:spPr>
          <a:xfrm>
            <a:off x="839416" y="908720"/>
            <a:ext cx="9721080" cy="5256584"/>
          </a:xfrm>
        </p:spPr>
        <p:txBody>
          <a:bodyPr>
            <a:normAutofit/>
          </a:bodyPr>
          <a:lstStyle/>
          <a:p>
            <a:pPr>
              <a:lnSpc>
                <a:spcPct val="100000"/>
              </a:lnSpc>
            </a:pPr>
            <a:r>
              <a:rPr lang="en-US" b="1" dirty="0">
                <a:latin typeface="Times New Roman" panose="02020603050405020304" pitchFamily="18" charset="0"/>
                <a:cs typeface="Times New Roman" panose="02020603050405020304" pitchFamily="18" charset="0"/>
              </a:rPr>
              <a:t>3. Soil Aeration</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Sandy soils provide good aeration.</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Clay soils have poor aeration because of compact particles.</a:t>
            </a:r>
          </a:p>
          <a:p>
            <a:pPr>
              <a:lnSpc>
                <a:spcPct val="100000"/>
              </a:lnSpc>
              <a:buFont typeface="Wingdings" panose="05000000000000000000" pitchFamily="2" charset="2"/>
              <a:buChar char="Ø"/>
            </a:pPr>
            <a:r>
              <a:rPr lang="en-US" dirty="0">
                <a:solidFill>
                  <a:srgbClr val="FF0000"/>
                </a:solidFill>
                <a:latin typeface="Times New Roman" panose="02020603050405020304" pitchFamily="18" charset="0"/>
                <a:cs typeface="Times New Roman" panose="02020603050405020304" pitchFamily="18" charset="0"/>
              </a:rPr>
              <a:t>Adequate aeration is essential for root respiration and microbial activity.</a:t>
            </a:r>
          </a:p>
          <a:p>
            <a:pPr>
              <a:lnSpc>
                <a:spcPct val="100000"/>
              </a:lnSpc>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4. Soil Fertility and Nutrient Retention</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Clay soils have high cation exchange capacity (CEC) → hold more nutrients.</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Sandy soils have low CEC → nutrients easily leach.</a:t>
            </a:r>
          </a:p>
          <a:p>
            <a:pPr>
              <a:lnSpc>
                <a:spcPct val="100000"/>
              </a:lnSpc>
              <a:buFont typeface="Wingdings" panose="05000000000000000000" pitchFamily="2" charset="2"/>
              <a:buChar char="Ø"/>
            </a:pPr>
            <a:r>
              <a:rPr lang="en-US" dirty="0">
                <a:solidFill>
                  <a:srgbClr val="FF0000"/>
                </a:solidFill>
                <a:latin typeface="Times New Roman" panose="02020603050405020304" pitchFamily="18" charset="0"/>
                <a:cs typeface="Times New Roman" panose="02020603050405020304" pitchFamily="18" charset="0"/>
              </a:rPr>
              <a:t>Texture affects fertilizer requirement and efficiency</a:t>
            </a:r>
            <a:r>
              <a:rPr lang="en-US" dirty="0">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4023193632"/>
      </p:ext>
    </p:extLst>
  </p:cSld>
  <p:clrMapOvr>
    <a:masterClrMapping/>
  </p:clrMapOvr>
  <p:transition spd="slow">
    <p:split orient="ver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2AC16-E033-0109-05DF-F877DF233608}"/>
              </a:ext>
            </a:extLst>
          </p:cNvPr>
          <p:cNvSpPr>
            <a:spLocks noGrp="1"/>
          </p:cNvSpPr>
          <p:nvPr>
            <p:ph idx="1"/>
          </p:nvPr>
        </p:nvSpPr>
        <p:spPr>
          <a:xfrm>
            <a:off x="911424" y="908720"/>
            <a:ext cx="9865096" cy="5184576"/>
          </a:xfrm>
        </p:spPr>
        <p:txBody>
          <a:bodyPr>
            <a:normAutofit/>
          </a:bodyPr>
          <a:lstStyle/>
          <a:p>
            <a:r>
              <a:rPr lang="en-US" b="1" dirty="0">
                <a:latin typeface="Times New Roman" panose="02020603050405020304" pitchFamily="18" charset="0"/>
                <a:cs typeface="Times New Roman" panose="02020603050405020304" pitchFamily="18" charset="0"/>
              </a:rPr>
              <a:t>5. Root Penetration and Plant Growth</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Loose sandy soils allow easy root penetration.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Clay soils can become hard, restricting root growth.</a:t>
            </a:r>
          </a:p>
          <a:p>
            <a:pPr>
              <a:buFont typeface="Wingdings" panose="05000000000000000000" pitchFamily="2" charset="2"/>
              <a:buChar char="Ø"/>
            </a:pPr>
            <a:r>
              <a:rPr lang="en-US" dirty="0">
                <a:solidFill>
                  <a:srgbClr val="FF0000"/>
                </a:solidFill>
                <a:latin typeface="Times New Roman" panose="02020603050405020304" pitchFamily="18" charset="0"/>
                <a:cs typeface="Times New Roman" panose="02020603050405020304" pitchFamily="18" charset="0"/>
              </a:rPr>
              <a:t>Loam soils are ideal for most crops.</a:t>
            </a:r>
          </a:p>
          <a:p>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6. Soil Structure Development</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Clay helps form stable aggregates.</a:t>
            </a:r>
          </a:p>
          <a:p>
            <a:pPr>
              <a:lnSpc>
                <a:spcPct val="10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Sandy soils lack cohesion and form weak structure.</a:t>
            </a:r>
          </a:p>
          <a:p>
            <a:pPr>
              <a:lnSpc>
                <a:spcPct val="100000"/>
              </a:lnSpc>
              <a:buFont typeface="Wingdings" panose="05000000000000000000" pitchFamily="2" charset="2"/>
              <a:buChar char="Ø"/>
            </a:pPr>
            <a:r>
              <a:rPr lang="en-US" dirty="0">
                <a:solidFill>
                  <a:srgbClr val="FF0000"/>
                </a:solidFill>
                <a:latin typeface="Times New Roman" panose="02020603050405020304" pitchFamily="18" charset="0"/>
                <a:cs typeface="Times New Roman" panose="02020603050405020304" pitchFamily="18" charset="0"/>
              </a:rPr>
              <a:t>Good structure improves tilth and reduces erosion.</a:t>
            </a:r>
          </a:p>
          <a:p>
            <a:endParaRPr lang="en-IN" dirty="0"/>
          </a:p>
        </p:txBody>
      </p:sp>
    </p:spTree>
    <p:extLst>
      <p:ext uri="{BB962C8B-B14F-4D97-AF65-F5344CB8AC3E}">
        <p14:creationId xmlns:p14="http://schemas.microsoft.com/office/powerpoint/2010/main" val="1361115440"/>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ADB0F1-DD29-80E7-322E-82D9DC01710B}"/>
              </a:ext>
            </a:extLst>
          </p:cNvPr>
          <p:cNvSpPr>
            <a:spLocks noGrp="1"/>
          </p:cNvSpPr>
          <p:nvPr>
            <p:ph idx="1"/>
          </p:nvPr>
        </p:nvSpPr>
        <p:spPr>
          <a:xfrm>
            <a:off x="1775520" y="1628800"/>
            <a:ext cx="9720073" cy="4023360"/>
          </a:xfrm>
        </p:spPr>
        <p:txBody>
          <a:bodyPr>
            <a:normAutofit fontScale="92500" lnSpcReduction="20000"/>
          </a:bodyPr>
          <a:lstStyle/>
          <a:p>
            <a:pPr marL="0" indent="0">
              <a:lnSpc>
                <a:spcPct val="150000"/>
              </a:lnSpc>
              <a:buNone/>
            </a:pPr>
            <a:r>
              <a:rPr lang="en-IN" sz="2800" dirty="0">
                <a:latin typeface="Times New Roman" panose="02020603050405020304" pitchFamily="18" charset="0"/>
                <a:cs typeface="Times New Roman" panose="02020603050405020304" pitchFamily="18" charset="0"/>
              </a:rPr>
              <a:t>1. Soil </a:t>
            </a:r>
            <a:r>
              <a:rPr lang="en-IN" sz="2800" dirty="0" err="1">
                <a:latin typeface="Times New Roman" panose="02020603050405020304" pitchFamily="18" charset="0"/>
                <a:cs typeface="Times New Roman" panose="02020603050405020304" pitchFamily="18" charset="0"/>
              </a:rPr>
              <a:t>Pedology</a:t>
            </a:r>
            <a:endParaRPr lang="en-IN" sz="2800" dirty="0">
              <a:latin typeface="Times New Roman" panose="02020603050405020304" pitchFamily="18" charset="0"/>
              <a:cs typeface="Times New Roman" panose="02020603050405020304" pitchFamily="18" charset="0"/>
            </a:endParaRPr>
          </a:p>
          <a:p>
            <a:pPr marL="0" indent="0">
              <a:lnSpc>
                <a:spcPct val="150000"/>
              </a:lnSpc>
              <a:buNone/>
            </a:pPr>
            <a:r>
              <a:rPr lang="en-IN" sz="2800" dirty="0">
                <a:latin typeface="Times New Roman" panose="02020603050405020304" pitchFamily="18" charset="0"/>
                <a:cs typeface="Times New Roman" panose="02020603050405020304" pitchFamily="18" charset="0"/>
              </a:rPr>
              <a:t>2. Soil Physics</a:t>
            </a:r>
          </a:p>
          <a:p>
            <a:pPr marL="0" indent="0">
              <a:lnSpc>
                <a:spcPct val="150000"/>
              </a:lnSpc>
              <a:buNone/>
            </a:pPr>
            <a:r>
              <a:rPr lang="en-IN" sz="2800" dirty="0">
                <a:latin typeface="Times New Roman" panose="02020603050405020304" pitchFamily="18" charset="0"/>
                <a:cs typeface="Times New Roman" panose="02020603050405020304" pitchFamily="18" charset="0"/>
              </a:rPr>
              <a:t>3. Soil Chemistry</a:t>
            </a:r>
          </a:p>
          <a:p>
            <a:pPr marL="0" indent="0">
              <a:lnSpc>
                <a:spcPct val="150000"/>
              </a:lnSpc>
              <a:buNone/>
            </a:pPr>
            <a:r>
              <a:rPr lang="en-IN" sz="2800" dirty="0">
                <a:latin typeface="Times New Roman" panose="02020603050405020304" pitchFamily="18" charset="0"/>
                <a:cs typeface="Times New Roman" panose="02020603050405020304" pitchFamily="18" charset="0"/>
              </a:rPr>
              <a:t>4. Soil Fertility</a:t>
            </a:r>
          </a:p>
          <a:p>
            <a:pPr marL="0" indent="0">
              <a:lnSpc>
                <a:spcPct val="150000"/>
              </a:lnSpc>
              <a:buNone/>
            </a:pPr>
            <a:r>
              <a:rPr lang="en-IN" sz="2800" dirty="0">
                <a:latin typeface="Times New Roman" panose="02020603050405020304" pitchFamily="18" charset="0"/>
                <a:cs typeface="Times New Roman" panose="02020603050405020304" pitchFamily="18" charset="0"/>
              </a:rPr>
              <a:t>5. Soil Microbiology</a:t>
            </a:r>
          </a:p>
          <a:p>
            <a:pPr marL="0" indent="0">
              <a:lnSpc>
                <a:spcPct val="150000"/>
              </a:lnSpc>
              <a:buNone/>
            </a:pPr>
            <a:r>
              <a:rPr lang="en-IN" sz="2800" dirty="0">
                <a:latin typeface="Times New Roman" panose="02020603050405020304" pitchFamily="18" charset="0"/>
                <a:cs typeface="Times New Roman" panose="02020603050405020304" pitchFamily="18" charset="0"/>
              </a:rPr>
              <a:t>6. Soil Conservation</a:t>
            </a:r>
          </a:p>
        </p:txBody>
      </p:sp>
      <p:sp>
        <p:nvSpPr>
          <p:cNvPr id="4" name="TextBox 3">
            <a:extLst>
              <a:ext uri="{FF2B5EF4-FFF2-40B4-BE49-F238E27FC236}">
                <a16:creationId xmlns:a16="http://schemas.microsoft.com/office/drawing/2014/main" id="{B5C9CA6C-F8DB-1CA1-BAB4-EAAB9CFDB989}"/>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Branches of Soil Science </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038268697"/>
      </p:ext>
    </p:extLst>
  </p:cSld>
  <p:clrMapOvr>
    <a:masterClrMapping/>
  </p:clrMapOvr>
  <p:transition spd="slow">
    <p:split orient="vert"/>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1B8042-9B76-B252-5B42-1018683AF2EC}"/>
              </a:ext>
            </a:extLst>
          </p:cNvPr>
          <p:cNvSpPr>
            <a:spLocks noGrp="1"/>
          </p:cNvSpPr>
          <p:nvPr>
            <p:ph idx="1"/>
          </p:nvPr>
        </p:nvSpPr>
        <p:spPr>
          <a:xfrm>
            <a:off x="983432" y="908720"/>
            <a:ext cx="9937104" cy="4896544"/>
          </a:xfrm>
        </p:spPr>
        <p:txBody>
          <a:bodyPr>
            <a:normAutofit/>
          </a:bodyPr>
          <a:lstStyle/>
          <a:p>
            <a:r>
              <a:rPr lang="en-IN" b="1" dirty="0">
                <a:latin typeface="Times New Roman" panose="02020603050405020304" pitchFamily="18" charset="0"/>
                <a:cs typeface="Times New Roman" panose="02020603050405020304" pitchFamily="18" charset="0"/>
              </a:rPr>
              <a:t>7. Soil Temperature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Sandy soils warm up quickly → good for early sowing.</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Clay soils warm slowly due to higher moisture.</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8. Erosion Susceptibility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Sandy soils: high risk of wind erosion.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Silty soils: high risk of water erosion.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Clay soils: less erodible but can disperse under heavy rain.</a:t>
            </a:r>
          </a:p>
          <a:p>
            <a:endParaRPr lang="en-IN" dirty="0"/>
          </a:p>
        </p:txBody>
      </p:sp>
    </p:spTree>
    <p:extLst>
      <p:ext uri="{BB962C8B-B14F-4D97-AF65-F5344CB8AC3E}">
        <p14:creationId xmlns:p14="http://schemas.microsoft.com/office/powerpoint/2010/main" val="805036312"/>
      </p:ext>
    </p:extLst>
  </p:cSld>
  <p:clrMapOvr>
    <a:masterClrMapping/>
  </p:clrMapOvr>
  <p:transition spd="slow">
    <p:split orient="ver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64704E-3A7D-4194-1712-445FFCE974A0}"/>
              </a:ext>
            </a:extLst>
          </p:cNvPr>
          <p:cNvSpPr>
            <a:spLocks noGrp="1"/>
          </p:cNvSpPr>
          <p:nvPr>
            <p:ph idx="1"/>
          </p:nvPr>
        </p:nvSpPr>
        <p:spPr>
          <a:xfrm>
            <a:off x="839416" y="908720"/>
            <a:ext cx="9720073" cy="5256584"/>
          </a:xfrm>
        </p:spPr>
        <p:txBody>
          <a:bodyPr>
            <a:normAutofit fontScale="92500" lnSpcReduction="10000"/>
          </a:bodyPr>
          <a:lstStyle/>
          <a:p>
            <a:r>
              <a:rPr lang="en-IN" b="1" dirty="0">
                <a:latin typeface="Times New Roman" panose="02020603050405020304" pitchFamily="18" charset="0"/>
                <a:cs typeface="Times New Roman" panose="02020603050405020304" pitchFamily="18" charset="0"/>
              </a:rPr>
              <a:t>9. Suitability for Crops</a:t>
            </a:r>
          </a:p>
          <a:p>
            <a:r>
              <a:rPr lang="en-IN" dirty="0">
                <a:latin typeface="Times New Roman" panose="02020603050405020304" pitchFamily="18" charset="0"/>
                <a:cs typeface="Times New Roman" panose="02020603050405020304" pitchFamily="18" charset="0"/>
              </a:rPr>
              <a:t>Different textures support different crops:</a:t>
            </a:r>
          </a:p>
          <a:p>
            <a:pPr>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Sandy soils:</a:t>
            </a:r>
            <a:r>
              <a:rPr lang="en-IN" dirty="0">
                <a:latin typeface="Times New Roman" panose="02020603050405020304" pitchFamily="18" charset="0"/>
                <a:cs typeface="Times New Roman" panose="02020603050405020304" pitchFamily="18" charset="0"/>
              </a:rPr>
              <a:t> Groundnut, watermelon, cotton.</a:t>
            </a:r>
          </a:p>
          <a:p>
            <a:pPr>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Clay soils:</a:t>
            </a:r>
            <a:r>
              <a:rPr lang="en-IN" dirty="0">
                <a:latin typeface="Times New Roman" panose="02020603050405020304" pitchFamily="18" charset="0"/>
                <a:cs typeface="Times New Roman" panose="02020603050405020304" pitchFamily="18" charset="0"/>
              </a:rPr>
              <a:t> Rice, wheat, jute.</a:t>
            </a:r>
          </a:p>
          <a:p>
            <a:pPr>
              <a:buFont typeface="Wingdings" panose="05000000000000000000" pitchFamily="2" charset="2"/>
              <a:buChar char="Ø"/>
            </a:pPr>
            <a:r>
              <a:rPr lang="en-IN" b="1" dirty="0">
                <a:solidFill>
                  <a:srgbClr val="FF0000"/>
                </a:solidFill>
                <a:latin typeface="Times New Roman" panose="02020603050405020304" pitchFamily="18" charset="0"/>
                <a:cs typeface="Times New Roman" panose="02020603050405020304" pitchFamily="18" charset="0"/>
              </a:rPr>
              <a:t>Loamy soils:</a:t>
            </a:r>
            <a:r>
              <a:rPr lang="en-IN" dirty="0">
                <a:solidFill>
                  <a:srgbClr val="FF0000"/>
                </a:solidFill>
                <a:latin typeface="Times New Roman" panose="02020603050405020304" pitchFamily="18" charset="0"/>
                <a:cs typeface="Times New Roman" panose="02020603050405020304" pitchFamily="18" charset="0"/>
              </a:rPr>
              <a:t> Suitable for most crops</a:t>
            </a:r>
            <a:r>
              <a:rPr lang="en-IN" dirty="0">
                <a:latin typeface="Times New Roman" panose="02020603050405020304" pitchFamily="18" charset="0"/>
                <a:cs typeface="Times New Roman" panose="02020603050405020304" pitchFamily="18" charset="0"/>
              </a:rPr>
              <a:t>.</a:t>
            </a:r>
          </a:p>
          <a:p>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10. Tillage and Cultivation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Sandy soils are easy to till.</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Clay soils are hard when dry and sticky when wet.</a:t>
            </a:r>
          </a:p>
          <a:p>
            <a:pPr>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Texture helps determine the best time and method for land preparation</a:t>
            </a:r>
            <a:r>
              <a:rPr lang="en-IN" dirty="0">
                <a:latin typeface="Times New Roman" panose="02020603050405020304" pitchFamily="18" charset="0"/>
                <a:cs typeface="Times New Roman" panose="02020603050405020304" pitchFamily="18" charset="0"/>
              </a:rPr>
              <a:t>.</a:t>
            </a:r>
          </a:p>
          <a:p>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788903087"/>
      </p:ext>
    </p:extLst>
  </p:cSld>
  <p:clrMapOvr>
    <a:masterClrMapping/>
  </p:clrMapOvr>
  <p:transition spd="slow">
    <p:split orient="ver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9A1157-8F01-7CB8-E6AB-8F5B567DA369}"/>
              </a:ext>
            </a:extLst>
          </p:cNvPr>
          <p:cNvSpPr>
            <a:spLocks noGrp="1"/>
          </p:cNvSpPr>
          <p:nvPr>
            <p:ph idx="1"/>
          </p:nvPr>
        </p:nvSpPr>
        <p:spPr>
          <a:xfrm>
            <a:off x="911424" y="908720"/>
            <a:ext cx="9720073" cy="4023360"/>
          </a:xfrm>
        </p:spPr>
        <p:txBody>
          <a:bodyPr/>
          <a:lstStyle/>
          <a:p>
            <a:r>
              <a:rPr lang="en-IN" b="1" dirty="0">
                <a:latin typeface="Times New Roman" panose="02020603050405020304" pitchFamily="18" charset="0"/>
                <a:cs typeface="Times New Roman" panose="02020603050405020304" pitchFamily="18" charset="0"/>
              </a:rPr>
              <a:t>11. Microbial Activity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Aerated sandy soils favour aerobic microbes.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Wet clay soils promote anaerobic conditions.</a:t>
            </a:r>
          </a:p>
          <a:p>
            <a:pPr>
              <a:buFont typeface="Wingdings" panose="05000000000000000000" pitchFamily="2" charset="2"/>
              <a:buChar char="Ø"/>
            </a:pPr>
            <a:r>
              <a:rPr lang="en-IN" dirty="0">
                <a:solidFill>
                  <a:srgbClr val="FF0000"/>
                </a:solidFill>
                <a:latin typeface="Times New Roman" panose="02020603050405020304" pitchFamily="18" charset="0"/>
                <a:cs typeface="Times New Roman" panose="02020603050405020304" pitchFamily="18" charset="0"/>
              </a:rPr>
              <a:t>Microbial activity affects nutrient cycling</a:t>
            </a:r>
            <a:r>
              <a:rPr lang="en-IN" dirty="0">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599850236"/>
      </p:ext>
    </p:extLst>
  </p:cSld>
  <p:clrMapOvr>
    <a:masterClrMapping/>
  </p:clrMapOvr>
  <p:transition spd="slow">
    <p:split orient="ver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1918DE-3678-9DCF-21F7-951FC6F0B38F}"/>
              </a:ext>
            </a:extLst>
          </p:cNvPr>
          <p:cNvSpPr>
            <a:spLocks noGrp="1"/>
          </p:cNvSpPr>
          <p:nvPr>
            <p:ph idx="1"/>
          </p:nvPr>
        </p:nvSpPr>
        <p:spPr>
          <a:xfrm>
            <a:off x="1024128" y="1556792"/>
            <a:ext cx="10400464" cy="4752568"/>
          </a:xfrm>
        </p:spPr>
        <p:txBody>
          <a:bodyPr/>
          <a:lstStyle/>
          <a:p>
            <a:pPr algn="just">
              <a:lnSpc>
                <a:spcPct val="150000"/>
              </a:lnSpc>
            </a:pPr>
            <a:r>
              <a:rPr lang="en-US" dirty="0">
                <a:latin typeface="Times New Roman" panose="02020603050405020304" pitchFamily="18" charset="0"/>
                <a:cs typeface="Times New Roman" panose="02020603050405020304" pitchFamily="18" charset="0"/>
              </a:rPr>
              <a:t>Soil structure may be defined as the arrangement of primary soil particles such as sand, silt and clay in to a stable aggregate. In the broad sense Soil Structure denotes: a) the size, shape and arrangement of particles and aggregates; b) the size, shape and arrangement of the voids or spaces separating the particles and aggregates; and c) the combination of voids and aggregates in to various types of structures.</a:t>
            </a:r>
            <a:endParaRPr lang="en-IN"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02D1A72-2FB6-FA7F-CDAA-90AF5C3FF621}"/>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a:solidFill>
                  <a:prstClr val="black">
                    <a:lumMod val="85000"/>
                    <a:lumOff val="15000"/>
                  </a:prstClr>
                </a:solidFill>
              </a:rPr>
              <a:t>Soil structure</a:t>
            </a:r>
            <a:endParaRPr lang="en-US" kern="0" dirty="0">
              <a:solidFill>
                <a:prstClr val="black">
                  <a:lumMod val="85000"/>
                  <a:lumOff val="15000"/>
                </a:prstClr>
              </a:solidFill>
            </a:endParaRPr>
          </a:p>
        </p:txBody>
      </p:sp>
    </p:spTree>
    <p:extLst>
      <p:ext uri="{BB962C8B-B14F-4D97-AF65-F5344CB8AC3E}">
        <p14:creationId xmlns:p14="http://schemas.microsoft.com/office/powerpoint/2010/main" val="4274261141"/>
      </p:ext>
    </p:extLst>
  </p:cSld>
  <p:clrMapOvr>
    <a:masterClrMapping/>
  </p:clrMapOvr>
  <p:transition spd="slow">
    <p:split orient="ver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6767A-418C-5BFD-7952-A310EC45CB8E}"/>
              </a:ext>
            </a:extLst>
          </p:cNvPr>
          <p:cNvSpPr>
            <a:spLocks noGrp="1"/>
          </p:cNvSpPr>
          <p:nvPr>
            <p:ph idx="1"/>
          </p:nvPr>
        </p:nvSpPr>
        <p:spPr>
          <a:xfrm>
            <a:off x="965743" y="1700808"/>
            <a:ext cx="9882785" cy="4320480"/>
          </a:xfrm>
        </p:spPr>
        <p:txBody>
          <a:bodyPr>
            <a:noAutofit/>
          </a:bodyPr>
          <a:lstStyle/>
          <a:p>
            <a:r>
              <a:rPr lang="en-US" sz="2000" b="1" dirty="0">
                <a:latin typeface="Times New Roman" panose="02020603050405020304" pitchFamily="18" charset="0"/>
                <a:cs typeface="Times New Roman" panose="02020603050405020304" pitchFamily="18" charset="0"/>
              </a:rPr>
              <a:t>Peds </a:t>
            </a:r>
            <a:r>
              <a:rPr lang="en-US" sz="2000" dirty="0">
                <a:latin typeface="Times New Roman" panose="02020603050405020304" pitchFamily="18" charset="0"/>
                <a:cs typeface="Times New Roman" panose="02020603050405020304" pitchFamily="18" charset="0"/>
              </a:rPr>
              <a:t>– Natural aggregates which vary in their water stability.</a:t>
            </a:r>
          </a:p>
          <a:p>
            <a:endParaRPr lang="en-US"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Clod </a:t>
            </a:r>
            <a:r>
              <a:rPr lang="en-US" sz="2000" dirty="0">
                <a:latin typeface="Times New Roman" panose="02020603050405020304" pitchFamily="18" charset="0"/>
                <a:cs typeface="Times New Roman" panose="02020603050405020304" pitchFamily="18" charset="0"/>
              </a:rPr>
              <a:t>– It is used for a coherent mass of soil broken in to any shape by artificial means such</a:t>
            </a:r>
          </a:p>
          <a:p>
            <a:pPr algn="just"/>
            <a:r>
              <a:rPr lang="en-US" sz="2000" dirty="0">
                <a:latin typeface="Times New Roman" panose="02020603050405020304" pitchFamily="18" charset="0"/>
                <a:cs typeface="Times New Roman" panose="02020603050405020304" pitchFamily="18" charset="0"/>
              </a:rPr>
              <a:t>            as by tillage.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Fragment </a:t>
            </a:r>
            <a:r>
              <a:rPr lang="en-US" sz="2000" dirty="0">
                <a:latin typeface="Times New Roman" panose="02020603050405020304" pitchFamily="18" charset="0"/>
                <a:cs typeface="Times New Roman" panose="02020603050405020304" pitchFamily="18" charset="0"/>
              </a:rPr>
              <a:t>- It is a broken ped.</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Concretion</a:t>
            </a:r>
            <a:r>
              <a:rPr lang="en-US" sz="2000" dirty="0">
                <a:latin typeface="Times New Roman" panose="02020603050405020304" pitchFamily="18" charset="0"/>
                <a:cs typeface="Times New Roman" panose="02020603050405020304" pitchFamily="18" charset="0"/>
              </a:rPr>
              <a:t> – It is a coherent mass formed with in the soil by the precipitation of certain</a:t>
            </a:r>
          </a:p>
          <a:p>
            <a:r>
              <a:rPr lang="en-US" sz="2000" dirty="0">
                <a:latin typeface="Times New Roman" panose="02020603050405020304" pitchFamily="18" charset="0"/>
                <a:cs typeface="Times New Roman" panose="02020603050405020304" pitchFamily="18" charset="0"/>
              </a:rPr>
              <a:t>                      chemicals dissolved in percolating waters. </a:t>
            </a:r>
            <a:endParaRPr lang="en-IN" sz="2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5FB4145-B2B8-F730-5EA4-692AFE07F7D3}"/>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IN" dirty="0">
                <a:cs typeface="Times New Roman" panose="02020603050405020304" pitchFamily="18" charset="0"/>
              </a:rPr>
              <a:t>Important Terms</a:t>
            </a:r>
            <a:endParaRPr lang="en-US" kern="0" dirty="0">
              <a:solidFill>
                <a:prstClr val="black">
                  <a:lumMod val="85000"/>
                  <a:lumOff val="15000"/>
                </a:prstClr>
              </a:solidFill>
            </a:endParaRPr>
          </a:p>
        </p:txBody>
      </p:sp>
    </p:spTree>
    <p:extLst>
      <p:ext uri="{BB962C8B-B14F-4D97-AF65-F5344CB8AC3E}">
        <p14:creationId xmlns:p14="http://schemas.microsoft.com/office/powerpoint/2010/main" val="2673729207"/>
      </p:ext>
    </p:extLst>
  </p:cSld>
  <p:clrMapOvr>
    <a:masterClrMapping/>
  </p:clrMapOvr>
  <p:transition spd="slow">
    <p:split orient="ver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D8B0E2-3BC8-B96B-BFD7-B2DBB1375455}"/>
              </a:ext>
            </a:extLst>
          </p:cNvPr>
          <p:cNvSpPr>
            <a:spLocks noGrp="1"/>
          </p:cNvSpPr>
          <p:nvPr>
            <p:ph idx="1"/>
          </p:nvPr>
        </p:nvSpPr>
        <p:spPr>
          <a:xfrm>
            <a:off x="983432" y="980708"/>
            <a:ext cx="9720073" cy="4896584"/>
          </a:xfrm>
        </p:spPr>
        <p:txBody>
          <a:bodyPr>
            <a:normAutofit/>
          </a:bodyPr>
          <a:lstStyle/>
          <a:p>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Structure is studied in the field under natural conditions and it is described under three categories: </a:t>
            </a:r>
          </a:p>
          <a:p>
            <a:pPr>
              <a:lnSpc>
                <a:spcPct val="150000"/>
              </a:lnSpc>
            </a:pP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Type : Shape and arrangement of peds </a:t>
            </a:r>
          </a:p>
          <a:p>
            <a:pPr marL="0" indent="0">
              <a:lnSpc>
                <a:spcPct val="150000"/>
              </a:lnSpc>
              <a:buNone/>
            </a:pPr>
            <a:r>
              <a:rPr lang="en-US" sz="2400" dirty="0">
                <a:latin typeface="Times New Roman" panose="02020603050405020304" pitchFamily="18" charset="0"/>
                <a:cs typeface="Times New Roman" panose="02020603050405020304" pitchFamily="18" charset="0"/>
              </a:rPr>
              <a:t> (ii) Class : Size of the peds  </a:t>
            </a:r>
          </a:p>
          <a:p>
            <a:pPr>
              <a:lnSpc>
                <a:spcPct val="150000"/>
              </a:lnSpc>
            </a:pPr>
            <a:r>
              <a:rPr lang="en-US" sz="2400" dirty="0">
                <a:latin typeface="Times New Roman" panose="02020603050405020304" pitchFamily="18" charset="0"/>
                <a:cs typeface="Times New Roman" panose="02020603050405020304" pitchFamily="18" charset="0"/>
              </a:rPr>
              <a:t>(iii) Grade : Distinctness and durability of peds</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5985560"/>
      </p:ext>
    </p:extLst>
  </p:cSld>
  <p:clrMapOvr>
    <a:masterClrMapping/>
  </p:clrMapOvr>
  <p:transition spd="slow">
    <p:split orient="ver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09E013-F35C-C998-F4A9-BD3A7B3EC180}"/>
              </a:ext>
            </a:extLst>
          </p:cNvPr>
          <p:cNvSpPr>
            <a:spLocks noGrp="1"/>
          </p:cNvSpPr>
          <p:nvPr>
            <p:ph idx="1"/>
          </p:nvPr>
        </p:nvSpPr>
        <p:spPr>
          <a:xfrm>
            <a:off x="911424" y="1196752"/>
            <a:ext cx="10369152" cy="5400600"/>
          </a:xfrm>
        </p:spPr>
        <p:txBody>
          <a:bodyPr>
            <a:no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There are four principal forms of soil structure: </a:t>
            </a:r>
          </a:p>
          <a:p>
            <a:pPr algn="just">
              <a:lnSpc>
                <a:spcPct val="150000"/>
              </a:lnSpc>
            </a:pPr>
            <a:r>
              <a:rPr lang="en-IN" sz="2400" dirty="0">
                <a:latin typeface="Times New Roman" panose="02020603050405020304" pitchFamily="18" charset="0"/>
                <a:cs typeface="Times New Roman" panose="02020603050405020304" pitchFamily="18" charset="0"/>
              </a:rPr>
              <a:t>1. Plate-like (Platy and Laminar)</a:t>
            </a:r>
          </a:p>
          <a:p>
            <a:pPr algn="just">
              <a:lnSpc>
                <a:spcPct val="150000"/>
              </a:lnSpc>
            </a:pPr>
            <a:r>
              <a:rPr lang="en-IN" sz="2400" dirty="0">
                <a:latin typeface="Times New Roman" panose="02020603050405020304" pitchFamily="18" charset="0"/>
                <a:cs typeface="Times New Roman" panose="02020603050405020304" pitchFamily="18" charset="0"/>
              </a:rPr>
              <a:t>2. Prism-like (Prismatic and Columnar)</a:t>
            </a:r>
          </a:p>
          <a:p>
            <a:pPr algn="just">
              <a:lnSpc>
                <a:spcPct val="150000"/>
              </a:lnSpc>
            </a:pPr>
            <a:r>
              <a:rPr lang="en-IN" sz="2400" dirty="0">
                <a:latin typeface="Times New Roman" panose="02020603050405020304" pitchFamily="18" charset="0"/>
                <a:cs typeface="Times New Roman" panose="02020603050405020304" pitchFamily="18" charset="0"/>
              </a:rPr>
              <a:t>3. Block like (Angular Blocky and Sub Angular Blocky)</a:t>
            </a:r>
          </a:p>
          <a:p>
            <a:pPr algn="just">
              <a:lnSpc>
                <a:spcPct val="150000"/>
              </a:lnSpc>
            </a:pPr>
            <a:r>
              <a:rPr lang="en-IN" sz="2400" dirty="0">
                <a:latin typeface="Times New Roman" panose="02020603050405020304" pitchFamily="18" charset="0"/>
                <a:cs typeface="Times New Roman" panose="02020603050405020304" pitchFamily="18" charset="0"/>
              </a:rPr>
              <a:t>4. Spheroidal (Crumby and Granular)</a:t>
            </a:r>
          </a:p>
        </p:txBody>
      </p:sp>
      <p:sp>
        <p:nvSpPr>
          <p:cNvPr id="4" name="TextBox 3">
            <a:extLst>
              <a:ext uri="{FF2B5EF4-FFF2-40B4-BE49-F238E27FC236}">
                <a16:creationId xmlns:a16="http://schemas.microsoft.com/office/drawing/2014/main" id="{4CFE1DA3-C1D3-3D83-A8C9-6E3001FB79B4}"/>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dirty="0">
                <a:solidFill>
                  <a:prstClr val="black">
                    <a:lumMod val="85000"/>
                    <a:lumOff val="15000"/>
                  </a:prstClr>
                </a:solidFill>
              </a:rPr>
              <a:t>TYPES OF SOIL STRUCTURE</a:t>
            </a:r>
          </a:p>
        </p:txBody>
      </p:sp>
    </p:spTree>
    <p:extLst>
      <p:ext uri="{BB962C8B-B14F-4D97-AF65-F5344CB8AC3E}">
        <p14:creationId xmlns:p14="http://schemas.microsoft.com/office/powerpoint/2010/main" val="1282173230"/>
      </p:ext>
    </p:extLst>
  </p:cSld>
  <p:clrMapOvr>
    <a:masterClrMapping/>
  </p:clrMapOvr>
  <p:transition spd="slow">
    <p:split orient="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A05809-4934-8100-1DAC-C8B45D0F72C2}"/>
              </a:ext>
            </a:extLst>
          </p:cNvPr>
          <p:cNvSpPr>
            <a:spLocks noGrp="1"/>
          </p:cNvSpPr>
          <p:nvPr>
            <p:ph idx="1"/>
          </p:nvPr>
        </p:nvSpPr>
        <p:spPr>
          <a:xfrm>
            <a:off x="983432" y="764704"/>
            <a:ext cx="9720073" cy="5112608"/>
          </a:xfrm>
        </p:spPr>
        <p:txBody>
          <a:bodyPr/>
          <a:lstStyle/>
          <a:p>
            <a:pPr>
              <a:lnSpc>
                <a:spcPct val="150000"/>
              </a:lnSpc>
            </a:pPr>
            <a:r>
              <a:rPr lang="en-IN" b="1" dirty="0">
                <a:latin typeface="Times New Roman" panose="02020603050405020304" pitchFamily="18" charset="0"/>
                <a:cs typeface="Times New Roman" panose="02020603050405020304" pitchFamily="18" charset="0"/>
              </a:rPr>
              <a:t>1: Plate-like:</a:t>
            </a:r>
          </a:p>
          <a:p>
            <a:pPr>
              <a:lnSpc>
                <a:spcPct val="150000"/>
              </a:lnSpc>
            </a:pPr>
            <a:r>
              <a:rPr lang="en-US" b="0" i="0" dirty="0">
                <a:solidFill>
                  <a:srgbClr val="424142"/>
                </a:solidFill>
                <a:effectLst/>
                <a:latin typeface="Times New Roman" panose="02020603050405020304" pitchFamily="18" charset="0"/>
                <a:cs typeface="Times New Roman" panose="02020603050405020304" pitchFamily="18" charset="0"/>
              </a:rPr>
              <a:t>The horizontal dimensions are much more developed than the vertical. </a:t>
            </a:r>
            <a:r>
              <a:rPr lang="en-US" b="0" i="0" dirty="0">
                <a:effectLst/>
                <a:latin typeface="Times New Roman" panose="02020603050405020304" pitchFamily="18" charset="0"/>
                <a:cs typeface="Times New Roman" panose="02020603050405020304" pitchFamily="18" charset="0"/>
              </a:rPr>
              <a:t>When the units are </a:t>
            </a:r>
            <a:r>
              <a:rPr lang="en-US" b="0" i="0" dirty="0">
                <a:solidFill>
                  <a:srgbClr val="FF0000"/>
                </a:solidFill>
                <a:effectLst/>
                <a:latin typeface="Times New Roman" panose="02020603050405020304" pitchFamily="18" charset="0"/>
                <a:cs typeface="Times New Roman" panose="02020603050405020304" pitchFamily="18" charset="0"/>
              </a:rPr>
              <a:t>thick</a:t>
            </a:r>
            <a:r>
              <a:rPr lang="en-US" b="0" i="0" dirty="0">
                <a:effectLst/>
                <a:latin typeface="Times New Roman" panose="02020603050405020304" pitchFamily="18" charset="0"/>
                <a:cs typeface="Times New Roman" panose="02020603050405020304" pitchFamily="18" charset="0"/>
              </a:rPr>
              <a:t>, they are called </a:t>
            </a:r>
            <a:r>
              <a:rPr lang="en-US" b="0" i="0" dirty="0">
                <a:solidFill>
                  <a:srgbClr val="FF0000"/>
                </a:solidFill>
                <a:effectLst/>
                <a:latin typeface="Times New Roman" panose="02020603050405020304" pitchFamily="18" charset="0"/>
                <a:cs typeface="Times New Roman" panose="02020603050405020304" pitchFamily="18" charset="0"/>
              </a:rPr>
              <a:t>platy</a:t>
            </a:r>
            <a:r>
              <a:rPr lang="en-US" b="0" i="0" dirty="0">
                <a:effectLst/>
                <a:latin typeface="Times New Roman" panose="02020603050405020304" pitchFamily="18" charset="0"/>
                <a:cs typeface="Times New Roman" panose="02020603050405020304" pitchFamily="18" charset="0"/>
              </a:rPr>
              <a:t>, and when </a:t>
            </a:r>
            <a:r>
              <a:rPr lang="en-US" b="0" i="0" dirty="0">
                <a:solidFill>
                  <a:srgbClr val="0070C0"/>
                </a:solidFill>
                <a:effectLst/>
                <a:latin typeface="Times New Roman" panose="02020603050405020304" pitchFamily="18" charset="0"/>
                <a:cs typeface="Times New Roman" panose="02020603050405020304" pitchFamily="18" charset="0"/>
              </a:rPr>
              <a:t>thin</a:t>
            </a:r>
            <a:r>
              <a:rPr lang="en-US" b="0" i="0" dirty="0">
                <a:effectLst/>
                <a:latin typeface="Times New Roman" panose="02020603050405020304" pitchFamily="18" charset="0"/>
                <a:cs typeface="Times New Roman" panose="02020603050405020304" pitchFamily="18" charset="0"/>
              </a:rPr>
              <a:t>, </a:t>
            </a:r>
            <a:r>
              <a:rPr lang="en-US" b="0" i="0" dirty="0">
                <a:solidFill>
                  <a:srgbClr val="0070C0"/>
                </a:solidFill>
                <a:effectLst/>
                <a:latin typeface="Times New Roman" panose="02020603050405020304" pitchFamily="18" charset="0"/>
                <a:cs typeface="Times New Roman" panose="02020603050405020304" pitchFamily="18" charset="0"/>
              </a:rPr>
              <a:t>laminar</a:t>
            </a:r>
            <a:r>
              <a:rPr lang="en-US" b="0" i="0" dirty="0">
                <a:effectLst/>
                <a:latin typeface="Times New Roman" panose="02020603050405020304" pitchFamily="18" charset="0"/>
                <a:cs typeface="Times New Roman" panose="02020603050405020304" pitchFamily="18" charset="0"/>
              </a:rPr>
              <a:t> structure</a:t>
            </a:r>
            <a:r>
              <a:rPr lang="en-US" b="0" i="0" dirty="0">
                <a:solidFill>
                  <a:srgbClr val="424142"/>
                </a:solidFill>
                <a:effectLst/>
                <a:latin typeface="Times New Roman" panose="02020603050405020304" pitchFamily="18" charset="0"/>
                <a:cs typeface="Times New Roman" panose="02020603050405020304" pitchFamily="18" charset="0"/>
              </a:rPr>
              <a:t>. </a:t>
            </a:r>
          </a:p>
          <a:p>
            <a:pPr>
              <a:lnSpc>
                <a:spcPct val="150000"/>
              </a:lnSpc>
            </a:pPr>
            <a:endParaRPr lang="en-US" dirty="0">
              <a:solidFill>
                <a:srgbClr val="42414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7CDB9D6-9D84-CC19-3B2D-A49F22516604}"/>
              </a:ext>
            </a:extLst>
          </p:cNvPr>
          <p:cNvPicPr>
            <a:picLocks noChangeAspect="1"/>
          </p:cNvPicPr>
          <p:nvPr/>
        </p:nvPicPr>
        <p:blipFill>
          <a:blip r:embed="rId2"/>
          <a:stretch>
            <a:fillRect/>
          </a:stretch>
        </p:blipFill>
        <p:spPr>
          <a:xfrm>
            <a:off x="3071664" y="2852936"/>
            <a:ext cx="5112568" cy="3456384"/>
          </a:xfrm>
          <a:prstGeom prst="rect">
            <a:avLst/>
          </a:prstGeom>
        </p:spPr>
      </p:pic>
    </p:spTree>
    <p:extLst>
      <p:ext uri="{BB962C8B-B14F-4D97-AF65-F5344CB8AC3E}">
        <p14:creationId xmlns:p14="http://schemas.microsoft.com/office/powerpoint/2010/main" val="2248875873"/>
      </p:ext>
    </p:extLst>
  </p:cSld>
  <p:clrMapOvr>
    <a:masterClrMapping/>
  </p:clrMapOvr>
  <p:transition spd="slow">
    <p:split orient="ver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F11D72-47BA-5230-4EE6-FA8669554259}"/>
              </a:ext>
            </a:extLst>
          </p:cNvPr>
          <p:cNvSpPr>
            <a:spLocks noGrp="1"/>
          </p:cNvSpPr>
          <p:nvPr>
            <p:ph idx="1"/>
          </p:nvPr>
        </p:nvSpPr>
        <p:spPr>
          <a:xfrm>
            <a:off x="757804" y="836692"/>
            <a:ext cx="10460368" cy="5184616"/>
          </a:xfrm>
        </p:spPr>
        <p:txBody>
          <a:bodyPr/>
          <a:lstStyle/>
          <a:p>
            <a:pPr algn="just">
              <a:lnSpc>
                <a:spcPct val="150000"/>
              </a:lnSpc>
            </a:pPr>
            <a:r>
              <a:rPr lang="en-IN" b="1" dirty="0">
                <a:latin typeface="Times New Roman" panose="02020603050405020304" pitchFamily="18" charset="0"/>
                <a:cs typeface="Times New Roman" panose="02020603050405020304" pitchFamily="18" charset="0"/>
              </a:rPr>
              <a:t>2: Prism-like:</a:t>
            </a:r>
          </a:p>
          <a:p>
            <a:pPr algn="just">
              <a:lnSpc>
                <a:spcPct val="150000"/>
              </a:lnSpc>
            </a:pPr>
            <a:r>
              <a:rPr lang="en-US" dirty="0">
                <a:latin typeface="Times New Roman" panose="02020603050405020304" pitchFamily="18" charset="0"/>
                <a:cs typeface="Times New Roman" panose="02020603050405020304" pitchFamily="18" charset="0"/>
              </a:rPr>
              <a:t>The vertical axis is more developed than horizontal, giving a pillar-­like shape. When the </a:t>
            </a:r>
            <a:r>
              <a:rPr lang="en-US" dirty="0">
                <a:solidFill>
                  <a:srgbClr val="FF0000"/>
                </a:solidFill>
                <a:latin typeface="Times New Roman" panose="02020603050405020304" pitchFamily="18" charset="0"/>
                <a:cs typeface="Times New Roman" panose="02020603050405020304" pitchFamily="18" charset="0"/>
              </a:rPr>
              <a:t>top of such a ped is flat</a:t>
            </a:r>
            <a:r>
              <a:rPr lang="en-US" dirty="0">
                <a:latin typeface="Times New Roman" panose="02020603050405020304" pitchFamily="18" charset="0"/>
                <a:cs typeface="Times New Roman" panose="02020603050405020304" pitchFamily="18" charset="0"/>
              </a:rPr>
              <a:t>, the structure is termed as </a:t>
            </a:r>
            <a:r>
              <a:rPr lang="en-US" dirty="0">
                <a:solidFill>
                  <a:srgbClr val="FF0000"/>
                </a:solidFill>
                <a:latin typeface="Times New Roman" panose="02020603050405020304" pitchFamily="18" charset="0"/>
                <a:cs typeface="Times New Roman" panose="02020603050405020304" pitchFamily="18" charset="0"/>
              </a:rPr>
              <a:t>prismatic</a:t>
            </a:r>
            <a:r>
              <a:rPr lang="en-US" dirty="0">
                <a:latin typeface="Times New Roman" panose="02020603050405020304" pitchFamily="18" charset="0"/>
                <a:cs typeface="Times New Roman" panose="02020603050405020304" pitchFamily="18" charset="0"/>
              </a:rPr>
              <a:t>, and when </a:t>
            </a:r>
            <a:r>
              <a:rPr lang="en-US" dirty="0">
                <a:solidFill>
                  <a:srgbClr val="0070C0"/>
                </a:solidFill>
                <a:latin typeface="Times New Roman" panose="02020603050405020304" pitchFamily="18" charset="0"/>
                <a:cs typeface="Times New Roman" panose="02020603050405020304" pitchFamily="18" charset="0"/>
              </a:rPr>
              <a:t>rounded</a:t>
            </a:r>
            <a:r>
              <a:rPr lang="en-US" dirty="0">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columnar</a:t>
            </a:r>
            <a:r>
              <a:rPr lang="en-US" dirty="0">
                <a:latin typeface="Times New Roman" panose="02020603050405020304" pitchFamily="18" charset="0"/>
                <a:cs typeface="Times New Roman" panose="02020603050405020304" pitchFamily="18" charset="0"/>
              </a:rPr>
              <a:t>. They commonly occur in sub-soil horizons in arid and semi-arid regions.</a:t>
            </a:r>
            <a:endParaRPr lang="en-IN" dirty="0">
              <a:latin typeface="Times New Roman" panose="02020603050405020304" pitchFamily="18" charset="0"/>
              <a:cs typeface="Times New Roman" panose="02020603050405020304" pitchFamily="18" charset="0"/>
            </a:endParaRPr>
          </a:p>
          <a:p>
            <a:endParaRPr lang="en-IN" dirty="0"/>
          </a:p>
        </p:txBody>
      </p:sp>
      <p:pic>
        <p:nvPicPr>
          <p:cNvPr id="5" name="Picture 4">
            <a:extLst>
              <a:ext uri="{FF2B5EF4-FFF2-40B4-BE49-F238E27FC236}">
                <a16:creationId xmlns:a16="http://schemas.microsoft.com/office/drawing/2014/main" id="{0BE6D24B-48B1-8C1E-6758-85C208D96CD4}"/>
              </a:ext>
            </a:extLst>
          </p:cNvPr>
          <p:cNvPicPr>
            <a:picLocks noChangeAspect="1"/>
          </p:cNvPicPr>
          <p:nvPr/>
        </p:nvPicPr>
        <p:blipFill>
          <a:blip r:embed="rId2"/>
          <a:stretch>
            <a:fillRect/>
          </a:stretch>
        </p:blipFill>
        <p:spPr>
          <a:xfrm>
            <a:off x="2711624" y="3178870"/>
            <a:ext cx="6552728" cy="2808352"/>
          </a:xfrm>
          <a:prstGeom prst="rect">
            <a:avLst/>
          </a:prstGeom>
        </p:spPr>
      </p:pic>
    </p:spTree>
    <p:extLst>
      <p:ext uri="{BB962C8B-B14F-4D97-AF65-F5344CB8AC3E}">
        <p14:creationId xmlns:p14="http://schemas.microsoft.com/office/powerpoint/2010/main" val="476299287"/>
      </p:ext>
    </p:extLst>
  </p:cSld>
  <p:clrMapOvr>
    <a:masterClrMapping/>
  </p:clrMapOvr>
  <p:transition spd="slow">
    <p:split orient="ver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34F334-4F51-7F1D-9B93-B56BE14F7897}"/>
              </a:ext>
            </a:extLst>
          </p:cNvPr>
          <p:cNvSpPr>
            <a:spLocks noGrp="1"/>
          </p:cNvSpPr>
          <p:nvPr>
            <p:ph idx="1"/>
          </p:nvPr>
        </p:nvSpPr>
        <p:spPr>
          <a:xfrm>
            <a:off x="1055440" y="641964"/>
            <a:ext cx="10328456" cy="4023360"/>
          </a:xfrm>
        </p:spPr>
        <p:txBody>
          <a:bodyPr/>
          <a:lstStyle/>
          <a:p>
            <a:pPr>
              <a:lnSpc>
                <a:spcPct val="150000"/>
              </a:lnSpc>
            </a:pPr>
            <a:r>
              <a:rPr lang="en-IN" b="1" dirty="0">
                <a:latin typeface="Times New Roman" panose="02020603050405020304" pitchFamily="18" charset="0"/>
                <a:cs typeface="Times New Roman" panose="02020603050405020304" pitchFamily="18" charset="0"/>
              </a:rPr>
              <a:t>3: Block-like:</a:t>
            </a:r>
          </a:p>
          <a:p>
            <a:pPr algn="just">
              <a:lnSpc>
                <a:spcPct val="150000"/>
              </a:lnSpc>
            </a:pPr>
            <a:r>
              <a:rPr lang="en-US" dirty="0">
                <a:latin typeface="Times New Roman" panose="02020603050405020304" pitchFamily="18" charset="0"/>
                <a:cs typeface="Times New Roman" panose="02020603050405020304" pitchFamily="18" charset="0"/>
              </a:rPr>
              <a:t>All these dimensions are about the same size and the peds are cube-­like with flat or rounded faces. </a:t>
            </a:r>
            <a:r>
              <a:rPr lang="en-US" dirty="0">
                <a:solidFill>
                  <a:srgbClr val="FF0000"/>
                </a:solidFill>
                <a:latin typeface="Times New Roman" panose="02020603050405020304" pitchFamily="18" charset="0"/>
                <a:cs typeface="Times New Roman" panose="02020603050405020304" pitchFamily="18" charset="0"/>
              </a:rPr>
              <a:t>When the faces are flat and the edges sharp angular</a:t>
            </a:r>
            <a:r>
              <a:rPr lang="en-US" dirty="0">
                <a:latin typeface="Times New Roman" panose="02020603050405020304" pitchFamily="18" charset="0"/>
                <a:cs typeface="Times New Roman" panose="02020603050405020304" pitchFamily="18" charset="0"/>
              </a:rPr>
              <a:t>, the structure is named as </a:t>
            </a:r>
            <a:r>
              <a:rPr lang="en-US" dirty="0">
                <a:solidFill>
                  <a:srgbClr val="FF0000"/>
                </a:solidFill>
                <a:latin typeface="Times New Roman" panose="02020603050405020304" pitchFamily="18" charset="0"/>
                <a:cs typeface="Times New Roman" panose="02020603050405020304" pitchFamily="18" charset="0"/>
              </a:rPr>
              <a:t>angular blocky</a:t>
            </a:r>
            <a:r>
              <a:rPr lang="en-US" dirty="0">
                <a:latin typeface="Times New Roman" panose="02020603050405020304" pitchFamily="18" charset="0"/>
                <a:cs typeface="Times New Roman" panose="02020603050405020304" pitchFamily="18" charset="0"/>
              </a:rPr>
              <a:t>. When the </a:t>
            </a:r>
            <a:r>
              <a:rPr lang="en-US" dirty="0">
                <a:solidFill>
                  <a:srgbClr val="0070C0"/>
                </a:solidFill>
                <a:latin typeface="Times New Roman" panose="02020603050405020304" pitchFamily="18" charset="0"/>
                <a:cs typeface="Times New Roman" panose="02020603050405020304" pitchFamily="18" charset="0"/>
              </a:rPr>
              <a:t>faces and edges are mainly rounded </a:t>
            </a:r>
            <a:r>
              <a:rPr lang="en-US" dirty="0">
                <a:latin typeface="Times New Roman" panose="02020603050405020304" pitchFamily="18" charset="0"/>
                <a:cs typeface="Times New Roman" panose="02020603050405020304" pitchFamily="18" charset="0"/>
              </a:rPr>
              <a:t>it is called </a:t>
            </a:r>
            <a:r>
              <a:rPr lang="en-US" dirty="0">
                <a:solidFill>
                  <a:srgbClr val="0070C0"/>
                </a:solidFill>
                <a:latin typeface="Times New Roman" panose="02020603050405020304" pitchFamily="18" charset="0"/>
                <a:cs typeface="Times New Roman" panose="02020603050405020304" pitchFamily="18" charset="0"/>
              </a:rPr>
              <a:t>sub angular blocky</a:t>
            </a:r>
            <a:r>
              <a:rPr lang="en-US" dirty="0">
                <a:latin typeface="Times New Roman" panose="02020603050405020304" pitchFamily="18" charset="0"/>
                <a:cs typeface="Times New Roman" panose="02020603050405020304" pitchFamily="18" charset="0"/>
              </a:rPr>
              <a:t>. These types usually are confined to the sub-soil and characteristics have much to do with soil drainage, aeration and root penetration.</a:t>
            </a:r>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D3E49C0-764E-C93C-CF0F-9E268614FF13}"/>
              </a:ext>
            </a:extLst>
          </p:cNvPr>
          <p:cNvPicPr>
            <a:picLocks noChangeAspect="1"/>
          </p:cNvPicPr>
          <p:nvPr/>
        </p:nvPicPr>
        <p:blipFill>
          <a:blip r:embed="rId2"/>
          <a:stretch>
            <a:fillRect/>
          </a:stretch>
        </p:blipFill>
        <p:spPr>
          <a:xfrm>
            <a:off x="2783632" y="4127804"/>
            <a:ext cx="5904656" cy="2088232"/>
          </a:xfrm>
          <a:prstGeom prst="rect">
            <a:avLst/>
          </a:prstGeom>
        </p:spPr>
      </p:pic>
    </p:spTree>
    <p:extLst>
      <p:ext uri="{BB962C8B-B14F-4D97-AF65-F5344CB8AC3E}">
        <p14:creationId xmlns:p14="http://schemas.microsoft.com/office/powerpoint/2010/main" val="2346300085"/>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34D477-DD9E-5CBE-7378-44EE176C1EFC}"/>
              </a:ext>
            </a:extLst>
          </p:cNvPr>
          <p:cNvSpPr>
            <a:spLocks noGrp="1"/>
          </p:cNvSpPr>
          <p:nvPr>
            <p:ph idx="1"/>
          </p:nvPr>
        </p:nvSpPr>
        <p:spPr>
          <a:xfrm>
            <a:off x="911424" y="1412776"/>
            <a:ext cx="10225136" cy="5184576"/>
          </a:xfrm>
        </p:spPr>
        <p:txBody>
          <a:bodyPr>
            <a:normAutofit fontScale="92500"/>
          </a:bodyPr>
          <a:lstStyle/>
          <a:p>
            <a:pPr marL="0" indent="0">
              <a:lnSpc>
                <a:spcPct val="150000"/>
              </a:lnSpc>
              <a:buNone/>
            </a:pPr>
            <a:r>
              <a:rPr lang="en-IN" b="1" dirty="0">
                <a:latin typeface="Times New Roman" panose="02020603050405020304" pitchFamily="18" charset="0"/>
                <a:cs typeface="Times New Roman" panose="02020603050405020304" pitchFamily="18" charset="0"/>
              </a:rPr>
              <a:t>         The study of genesis, survey, classification and geological distribution of soils.</a:t>
            </a:r>
          </a:p>
          <a:p>
            <a:pPr marL="622300" indent="-622300" algn="just">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Earth's Crust, Rocks and Minerals, Weathering, Soil forming factors (</a:t>
            </a:r>
            <a:r>
              <a:rPr lang="en-IN" dirty="0" err="1">
                <a:latin typeface="Times New Roman" panose="02020603050405020304" pitchFamily="18" charset="0"/>
                <a:cs typeface="Times New Roman" panose="02020603050405020304" pitchFamily="18" charset="0"/>
              </a:rPr>
              <a:t>Pedogenic</a:t>
            </a:r>
            <a:r>
              <a:rPr lang="en-IN" dirty="0">
                <a:latin typeface="Times New Roman" panose="02020603050405020304" pitchFamily="18" charset="0"/>
                <a:cs typeface="Times New Roman" panose="02020603050405020304" pitchFamily="18" charset="0"/>
              </a:rPr>
              <a:t> factors), Soil forming processes (</a:t>
            </a:r>
            <a:r>
              <a:rPr lang="en-IN" dirty="0" err="1">
                <a:latin typeface="Times New Roman" panose="02020603050405020304" pitchFamily="18" charset="0"/>
                <a:cs typeface="Times New Roman" panose="02020603050405020304" pitchFamily="18" charset="0"/>
              </a:rPr>
              <a:t>Pedogenic</a:t>
            </a:r>
            <a:r>
              <a:rPr lang="en-IN" dirty="0">
                <a:latin typeface="Times New Roman" panose="02020603050405020304" pitchFamily="18" charset="0"/>
                <a:cs typeface="Times New Roman" panose="02020603050405020304" pitchFamily="18" charset="0"/>
              </a:rPr>
              <a:t> processes), Soil profile, Parent material, Pedon and </a:t>
            </a:r>
            <a:r>
              <a:rPr lang="en-IN" dirty="0" err="1">
                <a:latin typeface="Times New Roman" panose="02020603050405020304" pitchFamily="18" charset="0"/>
                <a:cs typeface="Times New Roman" panose="02020603050405020304" pitchFamily="18" charset="0"/>
              </a:rPr>
              <a:t>Polypedon</a:t>
            </a:r>
            <a:r>
              <a:rPr lang="en-IN" dirty="0">
                <a:latin typeface="Times New Roman" panose="02020603050405020304" pitchFamily="18" charset="0"/>
                <a:cs typeface="Times New Roman" panose="02020603050405020304" pitchFamily="18" charset="0"/>
              </a:rPr>
              <a:t>, Epipedons and </a:t>
            </a:r>
            <a:r>
              <a:rPr lang="en-IN" dirty="0" err="1">
                <a:latin typeface="Times New Roman" panose="02020603050405020304" pitchFamily="18" charset="0"/>
                <a:cs typeface="Times New Roman" panose="02020603050405020304" pitchFamily="18" charset="0"/>
              </a:rPr>
              <a:t>Endopedons</a:t>
            </a:r>
            <a:r>
              <a:rPr lang="en-IN" dirty="0">
                <a:latin typeface="Times New Roman" panose="02020603050405020304" pitchFamily="18" charset="0"/>
                <a:cs typeface="Times New Roman" panose="02020603050405020304" pitchFamily="18" charset="0"/>
              </a:rPr>
              <a:t>, Soil moisture regimes and Temperature regimes, Soil taxonomy categories, Soil Orders and Soils of India, Soil Survey- Kinds of soil surveys, Land capability classification, and Land suitability orders etc…</a:t>
            </a:r>
          </a:p>
          <a:p>
            <a:pPr marL="622300" indent="-622300" algn="just">
              <a:lnSpc>
                <a:spcPct val="150000"/>
              </a:lnSpc>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Soil profile, Epipedons and </a:t>
            </a:r>
            <a:r>
              <a:rPr lang="en-IN" dirty="0" err="1">
                <a:latin typeface="Times New Roman" panose="02020603050405020304" pitchFamily="18" charset="0"/>
                <a:cs typeface="Times New Roman" panose="02020603050405020304" pitchFamily="18" charset="0"/>
              </a:rPr>
              <a:t>Endopedons</a:t>
            </a:r>
            <a:r>
              <a:rPr lang="en-IN" dirty="0">
                <a:latin typeface="Times New Roman" panose="02020603050405020304" pitchFamily="18" charset="0"/>
                <a:cs typeface="Times New Roman" panose="02020603050405020304" pitchFamily="18" charset="0"/>
              </a:rPr>
              <a:t>, Soil moisture regimes and Temperature regimes, Soil taxonomy categories, Soil Orders and Soils of India, Soil Survey- Kinds of soil surveys, Land capability classification, and Land suitability orders etc…</a:t>
            </a:r>
          </a:p>
          <a:p>
            <a:pPr>
              <a:lnSpc>
                <a:spcPct val="110000"/>
              </a:lnSpc>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a:lnSpc>
                <a:spcPct val="110000"/>
              </a:lnSpc>
              <a:buFont typeface="Wingdings" panose="05000000000000000000" pitchFamily="2" charset="2"/>
              <a:buChar char="v"/>
            </a:pPr>
            <a:endParaRPr lang="en-IN" dirty="0"/>
          </a:p>
        </p:txBody>
      </p:sp>
      <p:sp>
        <p:nvSpPr>
          <p:cNvPr id="4" name="TextBox 3">
            <a:extLst>
              <a:ext uri="{FF2B5EF4-FFF2-40B4-BE49-F238E27FC236}">
                <a16:creationId xmlns:a16="http://schemas.microsoft.com/office/drawing/2014/main" id="{6984B4C8-56AF-8591-7D10-F74AD22945D7}"/>
              </a:ext>
            </a:extLst>
          </p:cNvPr>
          <p:cNvSpPr txBox="1"/>
          <p:nvPr/>
        </p:nvSpPr>
        <p:spPr>
          <a:xfrm>
            <a:off x="806139" y="260648"/>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Soil Pedology</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3947050027"/>
      </p:ext>
    </p:extLst>
  </p:cSld>
  <p:clrMapOvr>
    <a:masterClrMapping/>
  </p:clrMapOvr>
  <p:transition spd="slow">
    <p:split orient="vert"/>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FC8049-E448-97C9-4CE5-AD7B34DA59DD}"/>
              </a:ext>
            </a:extLst>
          </p:cNvPr>
          <p:cNvSpPr>
            <a:spLocks noGrp="1"/>
          </p:cNvSpPr>
          <p:nvPr>
            <p:ph idx="1"/>
          </p:nvPr>
        </p:nvSpPr>
        <p:spPr>
          <a:xfrm>
            <a:off x="695400" y="836712"/>
            <a:ext cx="10460368" cy="4896584"/>
          </a:xfrm>
        </p:spPr>
        <p:txBody>
          <a:bodyPr/>
          <a:lstStyle/>
          <a:p>
            <a:r>
              <a:rPr lang="en-IN" b="1" dirty="0">
                <a:latin typeface="Times New Roman" panose="02020603050405020304" pitchFamily="18" charset="0"/>
                <a:cs typeface="Times New Roman" panose="02020603050405020304" pitchFamily="18" charset="0"/>
              </a:rPr>
              <a:t>4: Spheroidal (Sphere-like): </a:t>
            </a:r>
          </a:p>
          <a:p>
            <a:pPr marL="0" indent="0">
              <a:buNone/>
            </a:pP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All axes are developed equally with the same length.</a:t>
            </a:r>
          </a:p>
          <a:p>
            <a:r>
              <a:rPr lang="en-IN" dirty="0">
                <a:latin typeface="Times New Roman" panose="02020603050405020304" pitchFamily="18" charset="0"/>
                <a:cs typeface="Times New Roman" panose="02020603050405020304" pitchFamily="18" charset="0"/>
              </a:rPr>
              <a:t>These are two types</a:t>
            </a:r>
          </a:p>
          <a:p>
            <a:r>
              <a:rPr lang="en-IN" dirty="0">
                <a:latin typeface="Times New Roman" panose="02020603050405020304" pitchFamily="18" charset="0"/>
                <a:cs typeface="Times New Roman" panose="02020603050405020304" pitchFamily="18" charset="0"/>
              </a:rPr>
              <a:t>(</a:t>
            </a:r>
            <a:r>
              <a:rPr lang="en-IN" dirty="0" err="1">
                <a:latin typeface="Times New Roman" panose="02020603050405020304" pitchFamily="18" charset="0"/>
                <a:cs typeface="Times New Roman" panose="02020603050405020304" pitchFamily="18" charset="0"/>
              </a:rPr>
              <a:t>i</a:t>
            </a:r>
            <a:r>
              <a:rPr lang="en-IN" dirty="0">
                <a:latin typeface="Times New Roman" panose="02020603050405020304" pitchFamily="18" charset="0"/>
                <a:cs typeface="Times New Roman" panose="02020603050405020304" pitchFamily="18" charset="0"/>
              </a:rPr>
              <a:t>) Crumby : Granules are high porous</a:t>
            </a:r>
          </a:p>
          <a:p>
            <a:r>
              <a:rPr lang="en-IN" dirty="0">
                <a:latin typeface="Times New Roman" panose="02020603050405020304" pitchFamily="18" charset="0"/>
                <a:cs typeface="Times New Roman" panose="02020603050405020304" pitchFamily="18" charset="0"/>
              </a:rPr>
              <a:t>(ii) Granular: Granules are less porous</a:t>
            </a:r>
          </a:p>
          <a:p>
            <a:pPr marL="0" indent="0">
              <a:buNone/>
            </a:pPr>
            <a:r>
              <a:rPr lang="en-IN" dirty="0">
                <a:solidFill>
                  <a:srgbClr val="FF0000"/>
                </a:solidFill>
                <a:latin typeface="Times New Roman" panose="02020603050405020304" pitchFamily="18" charset="0"/>
                <a:cs typeface="Times New Roman" panose="02020603050405020304" pitchFamily="18" charset="0"/>
              </a:rPr>
              <a:t>Note: Crumby structure is well suitable structure for agriculture</a:t>
            </a:r>
          </a:p>
        </p:txBody>
      </p:sp>
      <p:pic>
        <p:nvPicPr>
          <p:cNvPr id="5" name="Picture 4">
            <a:extLst>
              <a:ext uri="{FF2B5EF4-FFF2-40B4-BE49-F238E27FC236}">
                <a16:creationId xmlns:a16="http://schemas.microsoft.com/office/drawing/2014/main" id="{48BEF6F9-0791-DA01-C4B6-9FFDD6856D29}"/>
              </a:ext>
            </a:extLst>
          </p:cNvPr>
          <p:cNvPicPr>
            <a:picLocks noChangeAspect="1"/>
          </p:cNvPicPr>
          <p:nvPr/>
        </p:nvPicPr>
        <p:blipFill>
          <a:blip r:embed="rId2"/>
          <a:stretch>
            <a:fillRect/>
          </a:stretch>
        </p:blipFill>
        <p:spPr>
          <a:xfrm>
            <a:off x="1847528" y="3861048"/>
            <a:ext cx="7416824" cy="1944256"/>
          </a:xfrm>
          <a:prstGeom prst="rect">
            <a:avLst/>
          </a:prstGeom>
        </p:spPr>
      </p:pic>
    </p:spTree>
    <p:extLst>
      <p:ext uri="{BB962C8B-B14F-4D97-AF65-F5344CB8AC3E}">
        <p14:creationId xmlns:p14="http://schemas.microsoft.com/office/powerpoint/2010/main" val="2346617542"/>
      </p:ext>
    </p:extLst>
  </p:cSld>
  <p:clrMapOvr>
    <a:masterClrMapping/>
  </p:clrMapOvr>
  <p:transition spd="slow">
    <p:split orient="ver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22608-7358-F0E0-03C3-EE8DBBDE84F9}"/>
            </a:ext>
          </a:extLst>
        </p:cNvPr>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4275930F-F25A-B25B-7163-350718C72EAE}"/>
              </a:ext>
            </a:extLst>
          </p:cNvPr>
          <p:cNvPicPr>
            <a:picLocks noGrp="1" noChangeAspect="1"/>
          </p:cNvPicPr>
          <p:nvPr>
            <p:ph idx="1"/>
          </p:nvPr>
        </p:nvPicPr>
        <p:blipFill>
          <a:blip r:embed="rId2"/>
          <a:stretch>
            <a:fillRect/>
          </a:stretch>
        </p:blipFill>
        <p:spPr>
          <a:xfrm>
            <a:off x="623392" y="476672"/>
            <a:ext cx="10244344" cy="5760045"/>
          </a:xfrm>
          <a:prstGeom prst="rect">
            <a:avLst/>
          </a:prstGeom>
        </p:spPr>
      </p:pic>
    </p:spTree>
    <p:extLst>
      <p:ext uri="{BB962C8B-B14F-4D97-AF65-F5344CB8AC3E}">
        <p14:creationId xmlns:p14="http://schemas.microsoft.com/office/powerpoint/2010/main" val="2297343246"/>
      </p:ext>
    </p:extLst>
  </p:cSld>
  <p:clrMapOvr>
    <a:masterClrMapping/>
  </p:clrMapOvr>
  <p:transition spd="slow">
    <p:split orient="ver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77D56-3A66-C93B-A6B3-6192CB748E5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24F9A3-917E-40E5-379A-1F4BC34F178B}"/>
              </a:ext>
            </a:extLst>
          </p:cNvPr>
          <p:cNvSpPr>
            <a:spLocks noGrp="1"/>
          </p:cNvSpPr>
          <p:nvPr>
            <p:ph idx="1"/>
          </p:nvPr>
        </p:nvSpPr>
        <p:spPr>
          <a:xfrm>
            <a:off x="767408" y="1412776"/>
            <a:ext cx="10460368" cy="4896584"/>
          </a:xfrm>
        </p:spPr>
        <p:txBody>
          <a:bodyPr/>
          <a:lstStyle/>
          <a:p>
            <a:r>
              <a:rPr lang="en-US" dirty="0">
                <a:latin typeface="Times New Roman" panose="02020603050405020304" pitchFamily="18" charset="0"/>
                <a:cs typeface="Times New Roman" panose="02020603050405020304" pitchFamily="18" charset="0"/>
              </a:rPr>
              <a:t>Soil structure is crucial for almost every physical process in soil:</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1. Water Movement and Retention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Good structure → good infiltration, drainage, and aeration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Poor structure → waterlogging or excessive runoff</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2. Root Growth and Penetration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Well-aggregated soils allow easy root penetration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Compacted or platy structure restricts root development</a:t>
            </a:r>
          </a:p>
          <a:p>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7C82330-6F11-2682-08C7-F7457A73275D}"/>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IN"/>
              <a:t>Importance of Soil Structure</a:t>
            </a:r>
            <a:endParaRPr lang="en-US" kern="0" dirty="0">
              <a:solidFill>
                <a:prstClr val="black">
                  <a:lumMod val="85000"/>
                  <a:lumOff val="15000"/>
                </a:prstClr>
              </a:solidFill>
            </a:endParaRPr>
          </a:p>
        </p:txBody>
      </p:sp>
    </p:spTree>
    <p:extLst>
      <p:ext uri="{BB962C8B-B14F-4D97-AF65-F5344CB8AC3E}">
        <p14:creationId xmlns:p14="http://schemas.microsoft.com/office/powerpoint/2010/main" val="1811928999"/>
      </p:ext>
    </p:extLst>
  </p:cSld>
  <p:clrMapOvr>
    <a:masterClrMapping/>
  </p:clrMapOvr>
  <p:transition spd="slow">
    <p:split orient="ver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46A21-A973-A639-F5C2-BEA4238134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6D6AF2-AF42-0782-7015-3A11B49E7BCD}"/>
              </a:ext>
            </a:extLst>
          </p:cNvPr>
          <p:cNvSpPr>
            <a:spLocks noGrp="1"/>
          </p:cNvSpPr>
          <p:nvPr>
            <p:ph idx="1"/>
          </p:nvPr>
        </p:nvSpPr>
        <p:spPr>
          <a:xfrm>
            <a:off x="767408" y="908720"/>
            <a:ext cx="10513168" cy="5256584"/>
          </a:xfrm>
        </p:spPr>
        <p:txBody>
          <a:bodyPr>
            <a:normAutofit/>
          </a:bodyPr>
          <a:lstStyle/>
          <a:p>
            <a:r>
              <a:rPr lang="en-US" b="1" dirty="0">
                <a:latin typeface="Times New Roman" panose="02020603050405020304" pitchFamily="18" charset="0"/>
                <a:cs typeface="Times New Roman" panose="02020603050405020304" pitchFamily="18" charset="0"/>
              </a:rPr>
              <a:t>3. Soil Aeration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Stable aggregates create pore spaces needed for oxygen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Important for root respiration and microbial activity</a:t>
            </a:r>
          </a:p>
          <a:p>
            <a:pPr marL="0" indent="0">
              <a:buNone/>
            </a:pPr>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4. Soil Fertility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Good structure improves nutrient availability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Aggregates protect organic matter from decomposition</a:t>
            </a:r>
          </a:p>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5. Microbial Activity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Ideal structure provides habitat and oxygen for microbes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Enhances nutrient cycling and soil health</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2371278"/>
      </p:ext>
    </p:extLst>
  </p:cSld>
  <p:clrMapOvr>
    <a:masterClrMapping/>
  </p:clrMapOvr>
  <p:transition spd="slow">
    <p:split orient="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4FB32D-FD94-867B-5B68-7F08EA729074}"/>
              </a:ext>
            </a:extLst>
          </p:cNvPr>
          <p:cNvSpPr>
            <a:spLocks noGrp="1"/>
          </p:cNvSpPr>
          <p:nvPr>
            <p:ph idx="1"/>
          </p:nvPr>
        </p:nvSpPr>
        <p:spPr>
          <a:xfrm>
            <a:off x="983433" y="836712"/>
            <a:ext cx="9649072" cy="5328592"/>
          </a:xfrm>
        </p:spPr>
        <p:txBody>
          <a:bodyPr>
            <a:normAutofit fontScale="92500" lnSpcReduction="20000"/>
          </a:bodyPr>
          <a:lstStyle/>
          <a:p>
            <a:endParaRPr lang="en-US" b="1" dirty="0">
              <a:latin typeface="Times New Roman" panose="02020603050405020304" pitchFamily="18" charset="0"/>
              <a:cs typeface="Times New Roman" panose="02020603050405020304" pitchFamily="18" charset="0"/>
            </a:endParaRPr>
          </a:p>
          <a:p>
            <a:r>
              <a:rPr lang="en-IN" sz="2600" b="1" dirty="0">
                <a:latin typeface="Times New Roman" panose="02020603050405020304" pitchFamily="18" charset="0"/>
                <a:cs typeface="Times New Roman" panose="02020603050405020304" pitchFamily="18" charset="0"/>
              </a:rPr>
              <a:t>6. Resistance to Soil Erosion</a:t>
            </a:r>
          </a:p>
          <a:p>
            <a:pPr>
              <a:buFont typeface="Wingdings" panose="05000000000000000000" pitchFamily="2" charset="2"/>
              <a:buChar char="Ø"/>
            </a:pPr>
            <a:r>
              <a:rPr lang="en-IN" sz="2600" dirty="0">
                <a:latin typeface="Times New Roman" panose="02020603050405020304" pitchFamily="18" charset="0"/>
                <a:cs typeface="Times New Roman" panose="02020603050405020304" pitchFamily="18" charset="0"/>
              </a:rPr>
              <a:t>Stable aggregates resist detachment</a:t>
            </a:r>
          </a:p>
          <a:p>
            <a:pPr>
              <a:buFont typeface="Wingdings" panose="05000000000000000000" pitchFamily="2" charset="2"/>
              <a:buChar char="Ø"/>
            </a:pPr>
            <a:r>
              <a:rPr lang="en-IN" sz="2600" dirty="0">
                <a:latin typeface="Times New Roman" panose="02020603050405020304" pitchFamily="18" charset="0"/>
                <a:cs typeface="Times New Roman" panose="02020603050405020304" pitchFamily="18" charset="0"/>
              </a:rPr>
              <a:t>Poor structure increases erosion by wind and water</a:t>
            </a:r>
          </a:p>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7. Tillage and Cultivation</a:t>
            </a:r>
          </a:p>
          <a:p>
            <a:pPr>
              <a:buFont typeface="Wingdings" panose="05000000000000000000" pitchFamily="2" charset="2"/>
              <a:buChar char="Ø"/>
            </a:pPr>
            <a:r>
              <a:rPr lang="en-US" sz="2600" dirty="0">
                <a:latin typeface="Times New Roman" panose="02020603050405020304" pitchFamily="18" charset="0"/>
                <a:cs typeface="Times New Roman" panose="02020603050405020304" pitchFamily="18" charset="0"/>
              </a:rPr>
              <a:t>Good structure improves soil tilth</a:t>
            </a:r>
          </a:p>
          <a:p>
            <a:pPr>
              <a:buFont typeface="Wingdings" panose="05000000000000000000" pitchFamily="2" charset="2"/>
              <a:buChar char="Ø"/>
            </a:pPr>
            <a:r>
              <a:rPr lang="en-US" sz="2600" dirty="0">
                <a:latin typeface="Times New Roman" panose="02020603050405020304" pitchFamily="18" charset="0"/>
                <a:cs typeface="Times New Roman" panose="02020603050405020304" pitchFamily="18" charset="0"/>
              </a:rPr>
              <a:t>Poor structure increases cost of ploughing</a:t>
            </a:r>
          </a:p>
          <a:p>
            <a:endParaRPr lang="en-US" sz="2600"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8. Crop Productivity</a:t>
            </a:r>
          </a:p>
          <a:p>
            <a:pPr>
              <a:buFont typeface="Wingdings" panose="05000000000000000000" pitchFamily="2" charset="2"/>
              <a:buChar char="Ø"/>
            </a:pPr>
            <a:r>
              <a:rPr lang="en-US" sz="2600" dirty="0">
                <a:latin typeface="Times New Roman" panose="02020603050405020304" pitchFamily="18" charset="0"/>
                <a:cs typeface="Times New Roman" panose="02020603050405020304" pitchFamily="18" charset="0"/>
              </a:rPr>
              <a:t>Soil structure influences water, nutrients, air, and root growth → increases </a:t>
            </a:r>
          </a:p>
          <a:p>
            <a:pPr marL="0" indent="0">
              <a:buNone/>
            </a:pPr>
            <a:r>
              <a:rPr lang="en-US" sz="2600" dirty="0">
                <a:latin typeface="Times New Roman" panose="02020603050405020304" pitchFamily="18" charset="0"/>
                <a:cs typeface="Times New Roman" panose="02020603050405020304" pitchFamily="18" charset="0"/>
              </a:rPr>
              <a:t>    yield</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2734298"/>
      </p:ext>
    </p:extLst>
  </p:cSld>
  <p:clrMapOvr>
    <a:masterClrMapping/>
  </p:clrMapOvr>
  <p:transition spd="slow">
    <p:split orient="ver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CD1166-F8D1-866F-5785-8831B5DFFB73}"/>
              </a:ext>
            </a:extLst>
          </p:cNvPr>
          <p:cNvSpPr>
            <a:spLocks noGrp="1"/>
          </p:cNvSpPr>
          <p:nvPr>
            <p:ph idx="1"/>
          </p:nvPr>
        </p:nvSpPr>
        <p:spPr>
          <a:xfrm>
            <a:off x="911424" y="1417320"/>
            <a:ext cx="9720073" cy="4023360"/>
          </a:xfrm>
        </p:spPr>
        <p:txBody>
          <a:bodyPr>
            <a:normAutofit lnSpcReduction="10000"/>
          </a:bodyPr>
          <a:lstStyle/>
          <a:p>
            <a:r>
              <a:rPr lang="en-IN" b="1" dirty="0">
                <a:latin typeface="Times New Roman" panose="02020603050405020304" pitchFamily="18" charset="0"/>
                <a:cs typeface="Times New Roman" panose="02020603050405020304" pitchFamily="18" charset="0"/>
              </a:rPr>
              <a:t>1. Soil Texture</a:t>
            </a:r>
          </a:p>
          <a:p>
            <a:r>
              <a:rPr lang="en-IN" dirty="0">
                <a:latin typeface="Times New Roman" panose="02020603050405020304" pitchFamily="18" charset="0"/>
                <a:cs typeface="Times New Roman" panose="02020603050405020304" pitchFamily="18" charset="0"/>
              </a:rPr>
              <a:t>Clay promotes aggregation; sand limits it.</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2. Organic Matter</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Acts as a binding agent → improves crumb structure.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Humus increases aggregate stability.</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3. Soil Organisms</a:t>
            </a:r>
          </a:p>
          <a:p>
            <a:r>
              <a:rPr lang="en-IN" dirty="0">
                <a:latin typeface="Times New Roman" panose="02020603050405020304" pitchFamily="18" charset="0"/>
                <a:cs typeface="Times New Roman" panose="02020603050405020304" pitchFamily="18" charset="0"/>
              </a:rPr>
              <a:t>Bacteria, fungi, roots, earthworms help form stable aggregates.</a:t>
            </a:r>
          </a:p>
          <a:p>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45EC9C4-FFDF-10B9-EE8B-AA6DA23A7714}"/>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IN"/>
              <a:t>Factors Affecting Soil Structure</a:t>
            </a:r>
            <a:endParaRPr lang="en-US" kern="0" dirty="0">
              <a:solidFill>
                <a:prstClr val="black">
                  <a:lumMod val="85000"/>
                  <a:lumOff val="15000"/>
                </a:prstClr>
              </a:solidFill>
            </a:endParaRPr>
          </a:p>
        </p:txBody>
      </p:sp>
    </p:spTree>
    <p:extLst>
      <p:ext uri="{BB962C8B-B14F-4D97-AF65-F5344CB8AC3E}">
        <p14:creationId xmlns:p14="http://schemas.microsoft.com/office/powerpoint/2010/main" val="373546951"/>
      </p:ext>
    </p:extLst>
  </p:cSld>
  <p:clrMapOvr>
    <a:masterClrMapping/>
  </p:clrMapOvr>
  <p:transition spd="slow">
    <p:split orient="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041296-ABAF-790B-766B-6323CD7DEC1E}"/>
              </a:ext>
            </a:extLst>
          </p:cNvPr>
          <p:cNvSpPr>
            <a:spLocks noGrp="1"/>
          </p:cNvSpPr>
          <p:nvPr>
            <p:ph idx="1"/>
          </p:nvPr>
        </p:nvSpPr>
        <p:spPr>
          <a:xfrm>
            <a:off x="911424" y="908720"/>
            <a:ext cx="10009112" cy="5328592"/>
          </a:xfrm>
        </p:spPr>
        <p:txBody>
          <a:bodyPr>
            <a:normAutofit/>
          </a:bodyPr>
          <a:lstStyle/>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4. Climate</a:t>
            </a:r>
          </a:p>
          <a:p>
            <a:r>
              <a:rPr lang="en-IN" dirty="0">
                <a:latin typeface="Times New Roman" panose="02020603050405020304" pitchFamily="18" charset="0"/>
                <a:cs typeface="Times New Roman" panose="02020603050405020304" pitchFamily="18" charset="0"/>
              </a:rPr>
              <a:t>Rainfall, temperature, wetting-drying and freezing-thawing affect aggregation.</a:t>
            </a:r>
          </a:p>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5. Cultivation Practices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Excessive tillage destroys aggregates.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Proper tillage improves structure.</a:t>
            </a:r>
          </a:p>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6. Soil Moisture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Drying and wetting cycles promote natural aggregation.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Too much water can cause dispersion.</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6160096"/>
      </p:ext>
    </p:extLst>
  </p:cSld>
  <p:clrMapOvr>
    <a:masterClrMapping/>
  </p:clrMapOvr>
  <p:transition spd="slow">
    <p:split orient="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18978C-4F51-FBFD-E61B-421706800709}"/>
              </a:ext>
            </a:extLst>
          </p:cNvPr>
          <p:cNvSpPr>
            <a:spLocks noGrp="1"/>
          </p:cNvSpPr>
          <p:nvPr>
            <p:ph idx="1"/>
          </p:nvPr>
        </p:nvSpPr>
        <p:spPr>
          <a:xfrm>
            <a:off x="1127448" y="1052736"/>
            <a:ext cx="9720073" cy="4023360"/>
          </a:xfrm>
        </p:spPr>
        <p:txBody>
          <a:bodyPr/>
          <a:lstStyle/>
          <a:p>
            <a:r>
              <a:rPr lang="en-IN" b="1" dirty="0">
                <a:latin typeface="Times New Roman" panose="02020603050405020304" pitchFamily="18" charset="0"/>
                <a:cs typeface="Times New Roman" panose="02020603050405020304" pitchFamily="18" charset="0"/>
              </a:rPr>
              <a:t>7. Soil pH and Cations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Calcium → promotes aggregation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Sodium → causes dispersion and columnar structure</a:t>
            </a:r>
          </a:p>
          <a:p>
            <a:endParaRPr lang="en-IN" b="1"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8. Land Use and Vegetation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Forest soils have good structure</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Overgrazing leads to compaction</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511185"/>
      </p:ext>
    </p:extLst>
  </p:cSld>
  <p:clrMapOvr>
    <a:masterClrMapping/>
  </p:clrMapOvr>
  <p:transition spd="slow">
    <p:split orient="ver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6F8857-739C-A41F-5F7A-D99590278062}"/>
              </a:ext>
            </a:extLst>
          </p:cNvPr>
          <p:cNvSpPr>
            <a:spLocks noGrp="1"/>
          </p:cNvSpPr>
          <p:nvPr>
            <p:ph idx="1"/>
          </p:nvPr>
        </p:nvSpPr>
        <p:spPr>
          <a:xfrm>
            <a:off x="983432" y="764704"/>
            <a:ext cx="9720073" cy="5616624"/>
          </a:xfrm>
        </p:spPr>
        <p:txBody>
          <a:bodyPr>
            <a:normAutofit fontScale="25000" lnSpcReduction="20000"/>
          </a:bodyPr>
          <a:lstStyle/>
          <a:p>
            <a:pPr>
              <a:lnSpc>
                <a:spcPct val="120000"/>
              </a:lnSpc>
            </a:pPr>
            <a:endParaRPr lang="en-IN" sz="6200" b="1" dirty="0">
              <a:latin typeface="Times New Roman" panose="02020603050405020304" pitchFamily="18" charset="0"/>
              <a:cs typeface="Times New Roman" panose="02020603050405020304" pitchFamily="18" charset="0"/>
            </a:endParaRPr>
          </a:p>
          <a:p>
            <a:pPr>
              <a:lnSpc>
                <a:spcPct val="120000"/>
              </a:lnSpc>
            </a:pPr>
            <a:r>
              <a:rPr lang="en-IN" sz="8000" b="1" dirty="0">
                <a:latin typeface="Times New Roman" panose="02020603050405020304" pitchFamily="18" charset="0"/>
                <a:cs typeface="Times New Roman" panose="02020603050405020304" pitchFamily="18" charset="0"/>
              </a:rPr>
              <a:t>1. Add Organic Matter</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FYM (farmyard manure)</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compost</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green manure</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crop residues</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Improves soil binding and aggregate stability</a:t>
            </a:r>
          </a:p>
          <a:p>
            <a:pPr>
              <a:lnSpc>
                <a:spcPct val="120000"/>
              </a:lnSpc>
            </a:pPr>
            <a:endParaRPr lang="en-IN" sz="8000" b="1" dirty="0">
              <a:latin typeface="Times New Roman" panose="02020603050405020304" pitchFamily="18" charset="0"/>
              <a:cs typeface="Times New Roman" panose="02020603050405020304" pitchFamily="18" charset="0"/>
            </a:endParaRPr>
          </a:p>
          <a:p>
            <a:pPr>
              <a:lnSpc>
                <a:spcPct val="120000"/>
              </a:lnSpc>
            </a:pPr>
            <a:r>
              <a:rPr lang="en-IN" sz="8000" b="1" dirty="0">
                <a:latin typeface="Times New Roman" panose="02020603050405020304" pitchFamily="18" charset="0"/>
                <a:cs typeface="Times New Roman" panose="02020603050405020304" pitchFamily="18" charset="0"/>
              </a:rPr>
              <a:t>2. Reduce Excessive Tillage</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Avoid working soil when too wet</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Use minimum or conservation tillage</a:t>
            </a:r>
          </a:p>
          <a:p>
            <a:pPr>
              <a:lnSpc>
                <a:spcPct val="120000"/>
              </a:lnSpc>
              <a:buFont typeface="Wingdings" panose="05000000000000000000" pitchFamily="2" charset="2"/>
              <a:buChar char="Ø"/>
            </a:pPr>
            <a:r>
              <a:rPr lang="en-IN" sz="8000" dirty="0">
                <a:latin typeface="Times New Roman" panose="02020603050405020304" pitchFamily="18" charset="0"/>
                <a:cs typeface="Times New Roman" panose="02020603050405020304" pitchFamily="18" charset="0"/>
              </a:rPr>
              <a:t>Prevent aggregate breakdown</a:t>
            </a:r>
          </a:p>
          <a:p>
            <a:endParaRPr lang="en-IN"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3FE7E8F-18D8-4283-9316-CD0E5329324F}"/>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IN" dirty="0"/>
              <a:t>Management of Soil Structure</a:t>
            </a:r>
            <a:endParaRPr lang="en-US" kern="0" dirty="0">
              <a:solidFill>
                <a:prstClr val="black">
                  <a:lumMod val="85000"/>
                  <a:lumOff val="15000"/>
                </a:prstClr>
              </a:solidFill>
            </a:endParaRPr>
          </a:p>
        </p:txBody>
      </p:sp>
    </p:spTree>
    <p:extLst>
      <p:ext uri="{BB962C8B-B14F-4D97-AF65-F5344CB8AC3E}">
        <p14:creationId xmlns:p14="http://schemas.microsoft.com/office/powerpoint/2010/main" val="3408584839"/>
      </p:ext>
    </p:extLst>
  </p:cSld>
  <p:clrMapOvr>
    <a:masterClrMapping/>
  </p:clrMapOvr>
  <p:transition spd="slow">
    <p:split orient="ver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707379-84EC-E4B6-5C0A-08C7051CB164}"/>
              </a:ext>
            </a:extLst>
          </p:cNvPr>
          <p:cNvSpPr>
            <a:spLocks noGrp="1"/>
          </p:cNvSpPr>
          <p:nvPr>
            <p:ph idx="1"/>
          </p:nvPr>
        </p:nvSpPr>
        <p:spPr>
          <a:xfrm>
            <a:off x="911424" y="1052736"/>
            <a:ext cx="9720073" cy="4023360"/>
          </a:xfrm>
        </p:spPr>
        <p:txBody>
          <a:bodyPr/>
          <a:lstStyle/>
          <a:p>
            <a:r>
              <a:rPr lang="en-US" b="1" dirty="0">
                <a:latin typeface="Times New Roman" panose="02020603050405020304" pitchFamily="18" charset="0"/>
                <a:cs typeface="Times New Roman" panose="02020603050405020304" pitchFamily="18" charset="0"/>
              </a:rPr>
              <a:t>3. </a:t>
            </a:r>
            <a:r>
              <a:rPr lang="en-US" b="1" dirty="0" err="1">
                <a:latin typeface="Times New Roman" panose="02020603050405020304" pitchFamily="18" charset="0"/>
                <a:cs typeface="Times New Roman" panose="02020603050405020304" pitchFamily="18" charset="0"/>
              </a:rPr>
              <a:t>Revent</a:t>
            </a:r>
            <a:r>
              <a:rPr lang="en-US" b="1" dirty="0">
                <a:latin typeface="Times New Roman" panose="02020603050405020304" pitchFamily="18" charset="0"/>
                <a:cs typeface="Times New Roman" panose="02020603050405020304" pitchFamily="18" charset="0"/>
              </a:rPr>
              <a:t> Soil Compaction</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Avoid heavy machinery on wet soils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Use controlled traffic farming</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Promote deep-rooted crops</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4. Improve Soil Drainage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Prevent waterlogging</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Use drainage channels or pipes</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562189"/>
      </p:ext>
    </p:extLst>
  </p:cSld>
  <p:clrMapOvr>
    <a:masterClrMapping/>
  </p:clrMapOvr>
  <p:transition spd="slow">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379B7F-3E52-B552-1449-7C7F7EA7A924}"/>
              </a:ext>
            </a:extLst>
          </p:cNvPr>
          <p:cNvSpPr>
            <a:spLocks noGrp="1"/>
          </p:cNvSpPr>
          <p:nvPr>
            <p:ph idx="1"/>
          </p:nvPr>
        </p:nvSpPr>
        <p:spPr>
          <a:xfrm>
            <a:off x="911424" y="1417320"/>
            <a:ext cx="10532376" cy="5168146"/>
          </a:xfrm>
        </p:spPr>
        <p:txBody>
          <a:bodyPr>
            <a:normAutofit/>
          </a:bodyPr>
          <a:lstStyle/>
          <a:p>
            <a:pPr algn="just"/>
            <a:r>
              <a:rPr lang="en-IN" b="1" dirty="0">
                <a:latin typeface="Times New Roman" panose="02020603050405020304" pitchFamily="18" charset="0"/>
                <a:cs typeface="Times New Roman" panose="02020603050405020304" pitchFamily="18" charset="0"/>
              </a:rPr>
              <a:t>Soil physics is the fundamental subject of soil science which deals with the state and movement of matter and transformation of energy in the soil. The purpose of soil physics is to bring together the information on the physical properties of soils and their effects on crop production.</a:t>
            </a:r>
          </a:p>
          <a:p>
            <a:pPr algn="just"/>
            <a:endParaRPr lang="en-IN" sz="1200" dirty="0">
              <a:latin typeface="Times New Roman" panose="02020603050405020304" pitchFamily="18" charset="0"/>
              <a:cs typeface="Times New Roman" panose="02020603050405020304" pitchFamily="18" charset="0"/>
            </a:endParaRPr>
          </a:p>
          <a:p>
            <a:pPr marL="452438" indent="-452438" algn="just">
              <a:buFont typeface="Wingdings" panose="05000000000000000000" pitchFamily="2" charset="2"/>
              <a:buChar char="v"/>
              <a:tabLst>
                <a:tab pos="452438" algn="l"/>
              </a:tabLst>
            </a:pPr>
            <a:r>
              <a:rPr lang="en-IN" dirty="0">
                <a:latin typeface="Times New Roman" panose="02020603050405020304" pitchFamily="18" charset="0"/>
                <a:cs typeface="Times New Roman" panose="02020603050405020304" pitchFamily="18" charset="0"/>
              </a:rPr>
              <a:t>Soil Separates-Classification and characteristics</a:t>
            </a:r>
          </a:p>
          <a:p>
            <a:pPr marL="452438" indent="-452438" algn="just">
              <a:buFont typeface="Wingdings" panose="05000000000000000000" pitchFamily="2" charset="2"/>
              <a:buChar char="v"/>
              <a:tabLst>
                <a:tab pos="452438" algn="l"/>
              </a:tabLst>
            </a:pPr>
            <a:r>
              <a:rPr lang="en-IN" dirty="0">
                <a:latin typeface="Times New Roman" panose="02020603050405020304" pitchFamily="18" charset="0"/>
                <a:cs typeface="Times New Roman" panose="02020603050405020304" pitchFamily="18" charset="0"/>
              </a:rPr>
              <a:t>Soil Texture- Classes and determination</a:t>
            </a:r>
          </a:p>
          <a:p>
            <a:pPr marL="452438" indent="-452438" algn="just">
              <a:buFont typeface="Wingdings" panose="05000000000000000000" pitchFamily="2" charset="2"/>
              <a:buChar char="v"/>
              <a:tabLst>
                <a:tab pos="452438" algn="l"/>
              </a:tabLst>
            </a:pPr>
            <a:r>
              <a:rPr lang="en-IN" dirty="0">
                <a:latin typeface="Times New Roman" panose="02020603050405020304" pitchFamily="18" charset="0"/>
                <a:cs typeface="Times New Roman" panose="02020603050405020304" pitchFamily="18" charset="0"/>
              </a:rPr>
              <a:t>Soil structure- Classification and management</a:t>
            </a:r>
          </a:p>
          <a:p>
            <a:pPr marL="452438" indent="-452438" algn="just">
              <a:buFont typeface="Wingdings" panose="05000000000000000000" pitchFamily="2" charset="2"/>
              <a:buChar char="v"/>
              <a:tabLst>
                <a:tab pos="452438" algn="l"/>
              </a:tabLst>
            </a:pPr>
            <a:r>
              <a:rPr lang="en-IN" dirty="0">
                <a:latin typeface="Times New Roman" panose="02020603050405020304" pitchFamily="18" charset="0"/>
                <a:cs typeface="Times New Roman" panose="02020603050405020304" pitchFamily="18" charset="0"/>
              </a:rPr>
              <a:t>Soil crusting-Types</a:t>
            </a:r>
          </a:p>
          <a:p>
            <a:pPr marL="452438" indent="-452438" algn="just">
              <a:buFont typeface="Wingdings" panose="05000000000000000000" pitchFamily="2" charset="2"/>
              <a:buChar char="v"/>
              <a:tabLst>
                <a:tab pos="452438" algn="l"/>
              </a:tabLst>
            </a:pPr>
            <a:r>
              <a:rPr lang="en-IN" dirty="0">
                <a:latin typeface="Times New Roman" panose="02020603050405020304" pitchFamily="18" charset="0"/>
                <a:cs typeface="Times New Roman" panose="02020603050405020304" pitchFamily="18" charset="0"/>
              </a:rPr>
              <a:t>Relationship between different soil constituents- Particle density, Bulk density, Specific  </a:t>
            </a:r>
          </a:p>
          <a:p>
            <a:pPr marL="452438" indent="-452438" algn="just">
              <a:buNone/>
              <a:tabLst>
                <a:tab pos="452438" algn="l"/>
              </a:tabLst>
            </a:pPr>
            <a:r>
              <a:rPr lang="en-IN" dirty="0">
                <a:latin typeface="Times New Roman" panose="02020603050405020304" pitchFamily="18" charset="0"/>
                <a:cs typeface="Times New Roman" panose="02020603050405020304" pitchFamily="18" charset="0"/>
              </a:rPr>
              <a:t>   	volume, Porosity and Void ratio etc…</a:t>
            </a:r>
          </a:p>
        </p:txBody>
      </p:sp>
      <p:sp>
        <p:nvSpPr>
          <p:cNvPr id="4" name="TextBox 3">
            <a:extLst>
              <a:ext uri="{FF2B5EF4-FFF2-40B4-BE49-F238E27FC236}">
                <a16:creationId xmlns:a16="http://schemas.microsoft.com/office/drawing/2014/main" id="{A82FFE8D-A0AC-62B0-3812-C10A1924A69A}"/>
              </a:ext>
            </a:extLst>
          </p:cNvPr>
          <p:cNvSpPr txBox="1"/>
          <p:nvPr/>
        </p:nvSpPr>
        <p:spPr>
          <a:xfrm>
            <a:off x="729673" y="272534"/>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n-US"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rPr>
              <a:t>2. Soil Physics</a:t>
            </a:r>
            <a:endParaRPr kumimoji="0" lang="en-IN" sz="2800" b="1" i="0" u="none" strike="noStrike" kern="0" cap="none" spc="200" normalizeH="0" baseline="0" noProof="0" dirty="0">
              <a:ln>
                <a:noFill/>
              </a:ln>
              <a:solidFill>
                <a:prstClr val="black">
                  <a:lumMod val="85000"/>
                  <a:lumOff val="15000"/>
                </a:prstClr>
              </a:solidFill>
              <a:effectLst/>
              <a:uLnTx/>
              <a:uFillTx/>
              <a:latin typeface="Copperplate Gothic Bold" panose="020E0705020206020404" pitchFamily="34" charset="0"/>
              <a:ea typeface="+mj-ea"/>
              <a:cs typeface="+mj-cs"/>
            </a:endParaRPr>
          </a:p>
        </p:txBody>
      </p:sp>
    </p:spTree>
    <p:extLst>
      <p:ext uri="{BB962C8B-B14F-4D97-AF65-F5344CB8AC3E}">
        <p14:creationId xmlns:p14="http://schemas.microsoft.com/office/powerpoint/2010/main" val="225370150"/>
      </p:ext>
    </p:extLst>
  </p:cSld>
  <p:clrMapOvr>
    <a:masterClrMapping/>
  </p:clrMapOvr>
  <p:transition spd="slow">
    <p:split orient="vert"/>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35B28C-B56B-74A8-A510-191FFBE49FD5}"/>
              </a:ext>
            </a:extLst>
          </p:cNvPr>
          <p:cNvSpPr>
            <a:spLocks noGrp="1"/>
          </p:cNvSpPr>
          <p:nvPr>
            <p:ph idx="1"/>
          </p:nvPr>
        </p:nvSpPr>
        <p:spPr>
          <a:xfrm>
            <a:off x="839416" y="980728"/>
            <a:ext cx="10081120" cy="4824536"/>
          </a:xfrm>
        </p:spPr>
        <p:txBody>
          <a:bodyPr>
            <a:normAutofit/>
          </a:bodyPr>
          <a:lstStyle/>
          <a:p>
            <a:r>
              <a:rPr lang="en-IN" b="1" dirty="0">
                <a:latin typeface="Times New Roman" panose="02020603050405020304" pitchFamily="18" charset="0"/>
                <a:cs typeface="Times New Roman" panose="02020603050405020304" pitchFamily="18" charset="0"/>
              </a:rPr>
              <a:t>5. Use Soil Amendments</a:t>
            </a:r>
          </a:p>
          <a:p>
            <a:pPr>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Gypsum</a:t>
            </a:r>
            <a:r>
              <a:rPr lang="en-IN" dirty="0">
                <a:latin typeface="Times New Roman" panose="02020603050405020304" pitchFamily="18" charset="0"/>
                <a:cs typeface="Times New Roman" panose="02020603050405020304" pitchFamily="18" charset="0"/>
              </a:rPr>
              <a:t> for sodic soils → improves aggregate formation</a:t>
            </a:r>
          </a:p>
          <a:p>
            <a:pPr>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Lime</a:t>
            </a:r>
            <a:r>
              <a:rPr lang="en-IN" dirty="0">
                <a:latin typeface="Times New Roman" panose="02020603050405020304" pitchFamily="18" charset="0"/>
                <a:cs typeface="Times New Roman" panose="02020603050405020304" pitchFamily="18" charset="0"/>
              </a:rPr>
              <a:t> in acidic soils → promotes flocculation</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6. Maintain Proper Vegetation Cover</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Cover crops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Grasses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Mulching</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Reduces erosion and enhances biological activity</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9794228"/>
      </p:ext>
    </p:extLst>
  </p:cSld>
  <p:clrMapOvr>
    <a:masterClrMapping/>
  </p:clrMapOvr>
  <p:transition spd="slow">
    <p:split orient="vert"/>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4019A1-7760-0984-ACE2-7C8594E39741}"/>
              </a:ext>
            </a:extLst>
          </p:cNvPr>
          <p:cNvSpPr>
            <a:spLocks noGrp="1"/>
          </p:cNvSpPr>
          <p:nvPr>
            <p:ph idx="1"/>
          </p:nvPr>
        </p:nvSpPr>
        <p:spPr>
          <a:xfrm>
            <a:off x="911424" y="980728"/>
            <a:ext cx="10081119" cy="5112568"/>
          </a:xfrm>
        </p:spPr>
        <p:txBody>
          <a:bodyPr/>
          <a:lstStyle/>
          <a:p>
            <a:r>
              <a:rPr lang="en-IN" b="1" dirty="0">
                <a:latin typeface="Times New Roman" panose="02020603050405020304" pitchFamily="18" charset="0"/>
                <a:cs typeface="Times New Roman" panose="02020603050405020304" pitchFamily="18" charset="0"/>
              </a:rPr>
              <a:t>7. Encourage Biological Activity</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Earthworms, microbes, and plant roots help natural aggregation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Avoid excessive chemical use that harms biota</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8. Practice Crop Rotation</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Deep-rooted crops help break compaction layers</a:t>
            </a:r>
          </a:p>
          <a:p>
            <a:pPr>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Legumes add organic matter</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8726448"/>
      </p:ext>
    </p:extLst>
  </p:cSld>
  <p:clrMapOvr>
    <a:masterClrMapping/>
  </p:clrMapOvr>
  <p:transition spd="slow">
    <p:split orient="vert"/>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1" name="Picture 17">
            <a:extLst>
              <a:ext uri="{FF2B5EF4-FFF2-40B4-BE49-F238E27FC236}">
                <a16:creationId xmlns:a16="http://schemas.microsoft.com/office/drawing/2014/main" id="{B85EC9A1-F8B1-6B52-D903-14F4C83B14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205740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A16F123B-B02C-4E19-1720-EF7019C2D4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9604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extLst>
              <a:ext uri="{FF2B5EF4-FFF2-40B4-BE49-F238E27FC236}">
                <a16:creationId xmlns:a16="http://schemas.microsoft.com/office/drawing/2014/main" id="{1A7FB24A-735E-66A2-AEBC-955BA8836A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36525"/>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064FB3D-EE57-4DC6-0E60-2C2C09DA3BBB}"/>
              </a:ext>
            </a:extLst>
          </p:cNvPr>
          <p:cNvSpPr txBox="1"/>
          <p:nvPr/>
        </p:nvSpPr>
        <p:spPr>
          <a:xfrm>
            <a:off x="676192" y="292209"/>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endParaRPr lang="en-US" kern="0" dirty="0">
              <a:solidFill>
                <a:prstClr val="black">
                  <a:lumMod val="85000"/>
                  <a:lumOff val="15000"/>
                </a:prstClr>
              </a:solidFill>
            </a:endParaRPr>
          </a:p>
        </p:txBody>
      </p:sp>
      <p:pic>
        <p:nvPicPr>
          <p:cNvPr id="1044" name="Picture 20">
            <a:extLst>
              <a:ext uri="{FF2B5EF4-FFF2-40B4-BE49-F238E27FC236}">
                <a16:creationId xmlns:a16="http://schemas.microsoft.com/office/drawing/2014/main" id="{C61D8153-7C1C-2739-395B-2A7493A11A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235075"/>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E80A59C-73A2-30B3-8BFF-2C4E1BDC4557}"/>
              </a:ext>
            </a:extLst>
          </p:cNvPr>
          <p:cNvSpPr txBox="1"/>
          <p:nvPr/>
        </p:nvSpPr>
        <p:spPr>
          <a:xfrm>
            <a:off x="983432" y="368583"/>
            <a:ext cx="10763100" cy="2000548"/>
          </a:xfrm>
          <a:prstGeom prst="rect">
            <a:avLst/>
          </a:prstGeom>
          <a:noFill/>
        </p:spPr>
        <p:txBody>
          <a:bodyPr wrap="square" rtlCol="0">
            <a:spAutoFit/>
          </a:bodyPr>
          <a:lstStyle/>
          <a:p>
            <a:pPr algn="ctr"/>
            <a:r>
              <a:rPr lang="en-IN" sz="2800" b="1" dirty="0">
                <a:latin typeface="Times New Roman" panose="02020603050405020304" pitchFamily="18" charset="0"/>
                <a:cs typeface="Times New Roman" panose="02020603050405020304" pitchFamily="18" charset="0"/>
              </a:rPr>
              <a:t>Bulk Density</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solidFill>
                  <a:srgbClr val="FF0000"/>
                </a:solidFill>
                <a:latin typeface="Times New Roman" panose="02020603050405020304" pitchFamily="18" charset="0"/>
                <a:cs typeface="Times New Roman" panose="02020603050405020304" pitchFamily="18" charset="0"/>
              </a:rPr>
              <a:t>Bulk Density is the mass of oven-dry soil per unit total volume, including both solids and pore spaces. </a:t>
            </a:r>
            <a:r>
              <a:rPr lang="en-US" sz="2400" dirty="0">
                <a:latin typeface="Times New Roman" panose="02020603050405020304" pitchFamily="18" charset="0"/>
                <a:cs typeface="Times New Roman" panose="02020603050405020304" pitchFamily="18" charset="0"/>
              </a:rPr>
              <a:t>It indicates soil compaction and affects root growth, aeration and water movement.</a:t>
            </a:r>
            <a:endParaRPr lang="en-IN"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F9B0E73-5A67-6804-16BB-3C4C76EF79A3}"/>
                  </a:ext>
                </a:extLst>
              </p:cNvPr>
              <p:cNvSpPr txBox="1"/>
              <p:nvPr/>
            </p:nvSpPr>
            <p:spPr>
              <a:xfrm>
                <a:off x="2894380" y="2516923"/>
                <a:ext cx="6096000" cy="1533177"/>
              </a:xfrm>
              <a:prstGeom prst="rect">
                <a:avLst/>
              </a:prstGeom>
              <a:noFill/>
            </p:spPr>
            <p:txBody>
              <a:bodyPr wrap="square">
                <a:spAutoFit/>
              </a:bodyPr>
              <a:lstStyle/>
              <a:p>
                <a:pPr>
                  <a:buNone/>
                </a:pPr>
                <a:r>
                  <a:rPr lang="en-IN" sz="2400" b="1" dirty="0">
                    <a:latin typeface="Times New Roman" panose="02020603050405020304" pitchFamily="18" charset="0"/>
                    <a:cs typeface="Times New Roman" panose="02020603050405020304" pitchFamily="18" charset="0"/>
                  </a:rPr>
                  <a:t>Formula</a:t>
                </a:r>
              </a:p>
              <a:p>
                <a:pPr>
                  <a:buNone/>
                </a:pPr>
                <a14:m>
                  <m:oMathPara xmlns:m="http://schemas.openxmlformats.org/officeDocument/2006/math">
                    <m:oMathParaPr>
                      <m:jc m:val="centerGroup"/>
                    </m:oMathParaPr>
                    <m:oMath xmlns:m="http://schemas.openxmlformats.org/officeDocument/2006/math">
                      <m:r>
                        <m:rPr>
                          <m:nor/>
                        </m:rPr>
                        <a:rPr lang="en-IN" sz="2400" b="0">
                          <a:latin typeface="Times New Roman" panose="02020603050405020304" pitchFamily="18" charset="0"/>
                          <a:cs typeface="Times New Roman" panose="02020603050405020304" pitchFamily="18" charset="0"/>
                        </a:rPr>
                        <m:t>Bulk</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Density</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BD</m:t>
                      </m:r>
                      <m:r>
                        <m:rPr>
                          <m:nor/>
                        </m:rPr>
                        <a:rPr lang="en-IN" sz="2400" b="0">
                          <a:latin typeface="Times New Roman" panose="02020603050405020304" pitchFamily="18" charset="0"/>
                          <a:cs typeface="Times New Roman" panose="02020603050405020304" pitchFamily="18" charset="0"/>
                        </a:rPr>
                        <m:t>)</m:t>
                      </m:r>
                      <m:r>
                        <a:rPr lang="en-IN" sz="2400" b="0" i="0" smtClean="0">
                          <a:latin typeface="Cambria Math" panose="02040503050406030204" pitchFamily="18" charset="0"/>
                        </a:rPr>
                        <m:t>=</m:t>
                      </m:r>
                      <m:f>
                        <m:fPr>
                          <m:ctrlPr>
                            <a:rPr lang="ar-SA" sz="2400" b="0" i="1">
                              <a:latin typeface="Cambria Math" panose="02040503050406030204" pitchFamily="18" charset="0"/>
                            </a:rPr>
                          </m:ctrlPr>
                        </m:fPr>
                        <m:num>
                          <m:r>
                            <m:rPr>
                              <m:nor/>
                            </m:rPr>
                            <a:rPr lang="en-IN" sz="2400" b="0">
                              <a:latin typeface="Times New Roman" panose="02020603050405020304" pitchFamily="18" charset="0"/>
                              <a:cs typeface="Times New Roman" panose="02020603050405020304" pitchFamily="18" charset="0"/>
                            </a:rPr>
                            <m:t>Mass</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of</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oven</m:t>
                          </m:r>
                          <m:r>
                            <m:rPr>
                              <m:nor/>
                            </m:rPr>
                            <a:rPr lang="en-IN" sz="2400" b="0" i="0" smtClean="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dry</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soil</m:t>
                          </m:r>
                        </m:num>
                        <m:den>
                          <m:r>
                            <m:rPr>
                              <m:nor/>
                            </m:rPr>
                            <a:rPr lang="en-IN" sz="2400" b="0">
                              <a:latin typeface="Times New Roman" panose="02020603050405020304" pitchFamily="18" charset="0"/>
                              <a:cs typeface="Times New Roman" panose="02020603050405020304" pitchFamily="18" charset="0"/>
                            </a:rPr>
                            <m:t>Total</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soil</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volume</m:t>
                          </m:r>
                        </m:den>
                      </m:f>
                    </m:oMath>
                  </m:oMathPara>
                </a14:m>
                <a:endParaRPr lang="ar-SA" sz="2400" b="0" dirty="0">
                  <a:latin typeface="Times New Roman" panose="02020603050405020304" pitchFamily="18" charset="0"/>
                  <a:cs typeface="Times New Roman" panose="02020603050405020304" pitchFamily="18" charset="0"/>
                </a:endParaRPr>
              </a:p>
              <a:p>
                <a:pPr>
                  <a:buNone/>
                </a:pPr>
                <a:r>
                  <a:rPr lang="en-IN" sz="2400" b="1" dirty="0">
                    <a:latin typeface="Times New Roman" panose="02020603050405020304" pitchFamily="18" charset="0"/>
                    <a:cs typeface="Times New Roman" panose="02020603050405020304" pitchFamily="18" charset="0"/>
                  </a:rPr>
                  <a:t>   Unit:</a:t>
                </a:r>
                <a:r>
                  <a:rPr lang="en-IN" sz="2400" dirty="0">
                    <a:latin typeface="Times New Roman" panose="02020603050405020304" pitchFamily="18" charset="0"/>
                    <a:cs typeface="Times New Roman" panose="02020603050405020304" pitchFamily="18" charset="0"/>
                  </a:rPr>
                  <a:t> g/cm³ or Mg/m³</a:t>
                </a:r>
              </a:p>
            </p:txBody>
          </p:sp>
        </mc:Choice>
        <mc:Fallback xmlns="">
          <p:sp>
            <p:nvSpPr>
              <p:cNvPr id="15" name="TextBox 14">
                <a:extLst>
                  <a:ext uri="{FF2B5EF4-FFF2-40B4-BE49-F238E27FC236}">
                    <a16:creationId xmlns:a16="http://schemas.microsoft.com/office/drawing/2014/main" id="{7F9B0E73-5A67-6804-16BB-3C4C76EF79A3}"/>
                  </a:ext>
                </a:extLst>
              </p:cNvPr>
              <p:cNvSpPr txBox="1">
                <a:spLocks noRot="1" noChangeAspect="1" noMove="1" noResize="1" noEditPoints="1" noAdjustHandles="1" noChangeArrowheads="1" noChangeShapeType="1" noTextEdit="1"/>
              </p:cNvSpPr>
              <p:nvPr/>
            </p:nvSpPr>
            <p:spPr>
              <a:xfrm>
                <a:off x="2894380" y="2516923"/>
                <a:ext cx="6096000" cy="1533177"/>
              </a:xfrm>
              <a:prstGeom prst="rect">
                <a:avLst/>
              </a:prstGeom>
              <a:blipFill>
                <a:blip r:embed="rId3"/>
                <a:stretch>
                  <a:fillRect l="-1600" t="-3187" b="-836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FD8206C-A146-EFF9-286A-53B3F950F787}"/>
                  </a:ext>
                </a:extLst>
              </p:cNvPr>
              <p:cNvSpPr txBox="1"/>
              <p:nvPr/>
            </p:nvSpPr>
            <p:spPr>
              <a:xfrm>
                <a:off x="839416" y="4197893"/>
                <a:ext cx="10907116" cy="1593898"/>
              </a:xfrm>
              <a:prstGeom prst="rect">
                <a:avLst/>
              </a:prstGeom>
              <a:noFill/>
            </p:spPr>
            <p:txBody>
              <a:bodyPr wrap="square">
                <a:spAutoFit/>
              </a:bodyPr>
              <a:lstStyle/>
              <a:p>
                <a:pPr>
                  <a:buNone/>
                </a:pPr>
                <a:r>
                  <a:rPr lang="en-IN" sz="2000" b="1" dirty="0">
                    <a:latin typeface="Times New Roman" panose="02020603050405020304" pitchFamily="18" charset="0"/>
                    <a:cs typeface="Times New Roman" panose="02020603050405020304" pitchFamily="18" charset="0"/>
                  </a:rPr>
                  <a:t>Example</a:t>
                </a:r>
              </a:p>
              <a:p>
                <a:pPr>
                  <a:buNone/>
                </a:pPr>
                <a:r>
                  <a:rPr lang="en-IN" sz="2000" dirty="0">
                    <a:latin typeface="Times New Roman" panose="02020603050405020304" pitchFamily="18" charset="0"/>
                    <a:cs typeface="Times New Roman" panose="02020603050405020304" pitchFamily="18" charset="0"/>
                  </a:rPr>
                  <a:t>A soil core sample weight </a:t>
                </a:r>
                <a:r>
                  <a:rPr lang="en-IN" sz="2000" b="1" dirty="0">
                    <a:latin typeface="Times New Roman" panose="02020603050405020304" pitchFamily="18" charset="0"/>
                    <a:cs typeface="Times New Roman" panose="02020603050405020304" pitchFamily="18" charset="0"/>
                  </a:rPr>
                  <a:t>220 g</a:t>
                </a:r>
                <a:r>
                  <a:rPr lang="en-IN" sz="2000" dirty="0">
                    <a:latin typeface="Times New Roman" panose="02020603050405020304" pitchFamily="18" charset="0"/>
                    <a:cs typeface="Times New Roman" panose="02020603050405020304" pitchFamily="18" charset="0"/>
                  </a:rPr>
                  <a:t> after oven drying.</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The total volume of the core is </a:t>
                </a:r>
                <a:r>
                  <a:rPr lang="en-IN" sz="2000" b="1" dirty="0">
                    <a:latin typeface="Times New Roman" panose="02020603050405020304" pitchFamily="18" charset="0"/>
                    <a:cs typeface="Times New Roman" panose="02020603050405020304" pitchFamily="18" charset="0"/>
                  </a:rPr>
                  <a:t>200 cm³</a:t>
                </a:r>
                <a:r>
                  <a:rPr lang="en-IN" sz="2000" dirty="0">
                    <a:latin typeface="Times New Roman" panose="02020603050405020304" pitchFamily="18" charset="0"/>
                    <a:cs typeface="Times New Roman" panose="02020603050405020304" pitchFamily="18" charset="0"/>
                  </a:rPr>
                  <a:t>.</a:t>
                </a:r>
              </a:p>
              <a:p>
                <a:pPr>
                  <a:buNone/>
                </a:pPr>
                <a14:m>
                  <m:oMathPara xmlns:m="http://schemas.openxmlformats.org/officeDocument/2006/math">
                    <m:oMathParaPr>
                      <m:jc m:val="centerGroup"/>
                    </m:oMathParaPr>
                    <m:oMath xmlns:m="http://schemas.openxmlformats.org/officeDocument/2006/math">
                      <m:r>
                        <m:rPr>
                          <m:sty m:val="p"/>
                        </m:rPr>
                        <a:rPr lang="en-IN" sz="2000" i="0" smtClean="0">
                          <a:latin typeface="Cambria Math" panose="02040503050406030204" pitchFamily="18" charset="0"/>
                        </a:rPr>
                        <m:t>BD</m:t>
                      </m:r>
                      <m:r>
                        <a:rPr lang="en-IN" sz="2000" i="0" smtClean="0">
                          <a:latin typeface="Cambria Math" panose="02040503050406030204" pitchFamily="18" charset="0"/>
                        </a:rPr>
                        <m:t>=</m:t>
                      </m:r>
                      <m:f>
                        <m:fPr>
                          <m:ctrlPr>
                            <a:rPr lang="ar-SA" sz="2000" i="1">
                              <a:latin typeface="Cambria Math" panose="02040503050406030204" pitchFamily="18" charset="0"/>
                            </a:rPr>
                          </m:ctrlPr>
                        </m:fPr>
                        <m:num>
                          <m:r>
                            <a:rPr lang="ar-SA" sz="2000" i="0" smtClean="0">
                              <a:latin typeface="Cambria Math" panose="02040503050406030204" pitchFamily="18" charset="0"/>
                            </a:rPr>
                            <m:t>220</m:t>
                          </m:r>
                        </m:num>
                        <m:den>
                          <m:r>
                            <a:rPr lang="ar-SA" sz="2000" i="0" smtClean="0">
                              <a:latin typeface="Cambria Math" panose="02040503050406030204" pitchFamily="18" charset="0"/>
                            </a:rPr>
                            <m:t>200</m:t>
                          </m:r>
                        </m:den>
                      </m:f>
                      <m:r>
                        <a:rPr lang="ar-SA" sz="2000" i="0" smtClean="0">
                          <a:latin typeface="Cambria Math" panose="02040503050406030204" pitchFamily="18" charset="0"/>
                        </a:rPr>
                        <m:t>=</m:t>
                      </m:r>
                      <m:r>
                        <a:rPr lang="ar-SA" sz="2000" i="0" smtClean="0">
                          <a:latin typeface="Cambria Math" panose="02040503050406030204" pitchFamily="18" charset="0"/>
                        </a:rPr>
                        <m:t>1</m:t>
                      </m:r>
                      <m:r>
                        <a:rPr lang="ar-SA" sz="2000" i="0" smtClean="0">
                          <a:latin typeface="Cambria Math" panose="02040503050406030204" pitchFamily="18" charset="0"/>
                        </a:rPr>
                        <m:t>.</m:t>
                      </m:r>
                      <m:r>
                        <a:rPr lang="ar-SA" sz="2000" i="0" smtClean="0">
                          <a:latin typeface="Cambria Math" panose="02040503050406030204" pitchFamily="18" charset="0"/>
                        </a:rPr>
                        <m:t>10</m:t>
                      </m:r>
                      <m:r>
                        <m:rPr>
                          <m:nor/>
                        </m:rPr>
                        <a:rPr lang="ar-SA" sz="2000" b="0">
                          <a:latin typeface="Times New Roman" panose="02020603050405020304" pitchFamily="18" charset="0"/>
                          <a:cs typeface="Times New Roman" panose="02020603050405020304" pitchFamily="18" charset="0"/>
                        </a:rPr>
                        <m:t> </m:t>
                      </m:r>
                      <m:sSup>
                        <m:sSupPr>
                          <m:ctrlPr>
                            <a:rPr lang="ar-SA" sz="2000" b="0" i="1">
                              <a:latin typeface="Cambria Math" panose="02040503050406030204" pitchFamily="18" charset="0"/>
                            </a:rPr>
                          </m:ctrlPr>
                        </m:sSupPr>
                        <m:e>
                          <m:r>
                            <m:rPr>
                              <m:nor/>
                            </m:rPr>
                            <a:rPr lang="en-IN" sz="2000" b="0">
                              <a:latin typeface="Times New Roman" panose="02020603050405020304" pitchFamily="18" charset="0"/>
                              <a:cs typeface="Times New Roman" panose="02020603050405020304" pitchFamily="18" charset="0"/>
                            </a:rPr>
                            <m:t>g</m:t>
                          </m:r>
                          <m:r>
                            <m:rPr>
                              <m:nor/>
                            </m:rPr>
                            <a:rPr lang="en-IN" sz="2000" b="0">
                              <a:latin typeface="Times New Roman" panose="02020603050405020304" pitchFamily="18" charset="0"/>
                              <a:cs typeface="Times New Roman" panose="02020603050405020304" pitchFamily="18" charset="0"/>
                            </a:rPr>
                            <m:t>/</m:t>
                          </m:r>
                          <m:r>
                            <m:rPr>
                              <m:nor/>
                            </m:rPr>
                            <a:rPr lang="en-IN" sz="2000" b="0">
                              <a:latin typeface="Times New Roman" panose="02020603050405020304" pitchFamily="18" charset="0"/>
                              <a:cs typeface="Times New Roman" panose="02020603050405020304" pitchFamily="18" charset="0"/>
                            </a:rPr>
                            <m:t>cm</m:t>
                          </m:r>
                        </m:e>
                        <m:sup>
                          <m:r>
                            <a:rPr lang="ar-SA" sz="2000" b="0" i="0" smtClean="0">
                              <a:latin typeface="Cambria Math" panose="02040503050406030204" pitchFamily="18" charset="0"/>
                            </a:rPr>
                            <m:t>3</m:t>
                          </m:r>
                        </m:sup>
                      </m:sSup>
                    </m:oMath>
                  </m:oMathPara>
                </a14:m>
                <a:endParaRPr lang="ar-SA" sz="2000" b="0" dirty="0">
                  <a:latin typeface="Times New Roman" panose="02020603050405020304" pitchFamily="18" charset="0"/>
                  <a:cs typeface="Times New Roman" panose="02020603050405020304" pitchFamily="18" charset="0"/>
                </a:endParaRPr>
              </a:p>
            </p:txBody>
          </p:sp>
        </mc:Choice>
        <mc:Fallback xmlns="">
          <p:sp>
            <p:nvSpPr>
              <p:cNvPr id="17" name="TextBox 16">
                <a:extLst>
                  <a:ext uri="{FF2B5EF4-FFF2-40B4-BE49-F238E27FC236}">
                    <a16:creationId xmlns:a16="http://schemas.microsoft.com/office/drawing/2014/main" id="{6FD8206C-A146-EFF9-286A-53B3F950F787}"/>
                  </a:ext>
                </a:extLst>
              </p:cNvPr>
              <p:cNvSpPr txBox="1">
                <a:spLocks noRot="1" noChangeAspect="1" noMove="1" noResize="1" noEditPoints="1" noAdjustHandles="1" noChangeArrowheads="1" noChangeShapeType="1" noTextEdit="1"/>
              </p:cNvSpPr>
              <p:nvPr/>
            </p:nvSpPr>
            <p:spPr>
              <a:xfrm>
                <a:off x="839416" y="4197893"/>
                <a:ext cx="10907116" cy="1593898"/>
              </a:xfrm>
              <a:prstGeom prst="rect">
                <a:avLst/>
              </a:prstGeom>
              <a:blipFill>
                <a:blip r:embed="rId4"/>
                <a:stretch>
                  <a:fillRect l="-615" t="-2299"/>
                </a:stretch>
              </a:blipFill>
            </p:spPr>
            <p:txBody>
              <a:bodyPr/>
              <a:lstStyle/>
              <a:p>
                <a:r>
                  <a:rPr lang="en-IN">
                    <a:noFill/>
                  </a:rPr>
                  <a:t> </a:t>
                </a:r>
              </a:p>
            </p:txBody>
          </p:sp>
        </mc:Fallback>
      </mc:AlternateContent>
    </p:spTree>
    <p:extLst>
      <p:ext uri="{BB962C8B-B14F-4D97-AF65-F5344CB8AC3E}">
        <p14:creationId xmlns:p14="http://schemas.microsoft.com/office/powerpoint/2010/main" val="904006549"/>
      </p:ext>
    </p:extLst>
  </p:cSld>
  <p:clrMapOvr>
    <a:masterClrMapping/>
  </p:clrMapOvr>
  <p:transition spd="slow">
    <p:split orient="vert"/>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EA5A07-A000-D2A9-16D9-7CD7B2882CE2}"/>
              </a:ext>
            </a:extLst>
          </p:cNvPr>
          <p:cNvSpPr txBox="1"/>
          <p:nvPr/>
        </p:nvSpPr>
        <p:spPr>
          <a:xfrm>
            <a:off x="676192" y="292209"/>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endParaRPr lang="en-US" kern="0" dirty="0">
              <a:solidFill>
                <a:prstClr val="black">
                  <a:lumMod val="85000"/>
                  <a:lumOff val="15000"/>
                </a:prstClr>
              </a:solidFill>
            </a:endParaRPr>
          </a:p>
        </p:txBody>
      </p:sp>
      <p:sp>
        <p:nvSpPr>
          <p:cNvPr id="5" name="TextBox 4">
            <a:extLst>
              <a:ext uri="{FF2B5EF4-FFF2-40B4-BE49-F238E27FC236}">
                <a16:creationId xmlns:a16="http://schemas.microsoft.com/office/drawing/2014/main" id="{7712EBC9-80CA-0EDB-50A3-D1259FC06D6A}"/>
              </a:ext>
            </a:extLst>
          </p:cNvPr>
          <p:cNvSpPr txBox="1"/>
          <p:nvPr/>
        </p:nvSpPr>
        <p:spPr>
          <a:xfrm>
            <a:off x="1343472" y="332656"/>
            <a:ext cx="9505056" cy="5742919"/>
          </a:xfrm>
          <a:prstGeom prst="rect">
            <a:avLst/>
          </a:prstGeom>
          <a:noFill/>
        </p:spPr>
        <p:txBody>
          <a:bodyPr wrap="square">
            <a:spAutoFit/>
          </a:bodyPr>
          <a:lstStyle/>
          <a:p>
            <a:pPr>
              <a:lnSpc>
                <a:spcPct val="125000"/>
              </a:lnSpc>
              <a:buNone/>
            </a:pPr>
            <a:r>
              <a:rPr lang="en-IN" sz="2800" b="1" dirty="0">
                <a:latin typeface="Times New Roman" panose="02020603050405020304" pitchFamily="18" charset="0"/>
                <a:cs typeface="Times New Roman" panose="02020603050405020304" pitchFamily="18" charset="0"/>
              </a:rPr>
              <a:t>Importance of Bulk Density in Crop Production-</a:t>
            </a:r>
          </a:p>
          <a:p>
            <a:pPr>
              <a:lnSpc>
                <a:spcPct val="125000"/>
              </a:lnSpc>
              <a:buNone/>
            </a:pPr>
            <a:endParaRPr lang="en-IN" sz="2800" b="1" dirty="0">
              <a:latin typeface="Times New Roman" panose="02020603050405020304" pitchFamily="18" charset="0"/>
              <a:cs typeface="Times New Roman" panose="02020603050405020304" pitchFamily="18" charset="0"/>
            </a:endParaRPr>
          </a:p>
          <a:p>
            <a:pPr>
              <a:lnSpc>
                <a:spcPct val="125000"/>
              </a:lnSpc>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High BD → compact soil → poor aeration, slow root growth</a:t>
            </a:r>
          </a:p>
          <a:p>
            <a:pPr>
              <a:lnSpc>
                <a:spcPct val="125000"/>
              </a:lnSpc>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Low BD → loose soil → good aeration and infiltration</a:t>
            </a:r>
          </a:p>
          <a:p>
            <a:pPr>
              <a:lnSpc>
                <a:spcPct val="125000"/>
              </a:lnSpc>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Determines </a:t>
            </a:r>
            <a:r>
              <a:rPr lang="en-IN" sz="2400" b="1" dirty="0">
                <a:latin typeface="Times New Roman" panose="02020603050405020304" pitchFamily="18" charset="0"/>
                <a:cs typeface="Times New Roman" panose="02020603050405020304" pitchFamily="18" charset="0"/>
              </a:rPr>
              <a:t>root penetration capacity</a:t>
            </a:r>
            <a:endParaRPr lang="en-IN" sz="2400" dirty="0">
              <a:latin typeface="Times New Roman" panose="02020603050405020304" pitchFamily="18" charset="0"/>
              <a:cs typeface="Times New Roman" panose="02020603050405020304" pitchFamily="18" charset="0"/>
            </a:endParaRPr>
          </a:p>
          <a:p>
            <a:pPr>
              <a:lnSpc>
                <a:spcPct val="125000"/>
              </a:lnSpc>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Influences </a:t>
            </a:r>
            <a:r>
              <a:rPr lang="en-IN" sz="2400" b="1" dirty="0">
                <a:latin typeface="Times New Roman" panose="02020603050405020304" pitchFamily="18" charset="0"/>
                <a:cs typeface="Times New Roman" panose="02020603050405020304" pitchFamily="18" charset="0"/>
              </a:rPr>
              <a:t>water retention</a:t>
            </a:r>
            <a:r>
              <a:rPr lang="en-IN" sz="2400" dirty="0">
                <a:latin typeface="Times New Roman" panose="02020603050405020304" pitchFamily="18" charset="0"/>
                <a:cs typeface="Times New Roman" panose="02020603050405020304" pitchFamily="18" charset="0"/>
              </a:rPr>
              <a:t> and </a:t>
            </a:r>
            <a:r>
              <a:rPr lang="en-IN" sz="2400" b="1" dirty="0">
                <a:latin typeface="Times New Roman" panose="02020603050405020304" pitchFamily="18" charset="0"/>
                <a:cs typeface="Times New Roman" panose="02020603050405020304" pitchFamily="18" charset="0"/>
              </a:rPr>
              <a:t>drainage</a:t>
            </a:r>
            <a:endParaRPr lang="en-IN" sz="2400" dirty="0">
              <a:latin typeface="Times New Roman" panose="02020603050405020304" pitchFamily="18" charset="0"/>
              <a:cs typeface="Times New Roman" panose="02020603050405020304" pitchFamily="18" charset="0"/>
            </a:endParaRPr>
          </a:p>
          <a:p>
            <a:pPr>
              <a:lnSpc>
                <a:spcPct val="125000"/>
              </a:lnSpc>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Helps identify soil degradation or compaction due to machinery</a:t>
            </a:r>
          </a:p>
          <a:p>
            <a:pPr>
              <a:lnSpc>
                <a:spcPct val="125000"/>
              </a:lnSpc>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Essential for irrigation and tillage planning</a:t>
            </a:r>
          </a:p>
          <a:p>
            <a:pPr>
              <a:lnSpc>
                <a:spcPct val="125000"/>
              </a:lnSpc>
            </a:pPr>
            <a:endParaRPr lang="en-IN" sz="2400" dirty="0">
              <a:latin typeface="Times New Roman" panose="02020603050405020304" pitchFamily="18" charset="0"/>
              <a:cs typeface="Times New Roman" panose="02020603050405020304" pitchFamily="18" charset="0"/>
            </a:endParaRPr>
          </a:p>
          <a:p>
            <a:pPr>
              <a:lnSpc>
                <a:spcPct val="125000"/>
              </a:lnSpc>
              <a:buNone/>
            </a:pPr>
            <a:r>
              <a:rPr lang="en-IN" sz="2400" b="1" dirty="0">
                <a:latin typeface="Times New Roman" panose="02020603050405020304" pitchFamily="18" charset="0"/>
                <a:cs typeface="Times New Roman" panose="02020603050405020304" pitchFamily="18" charset="0"/>
              </a:rPr>
              <a:t>Ideal BD values:</a:t>
            </a:r>
            <a:endParaRPr lang="en-IN" sz="2400" dirty="0">
              <a:latin typeface="Times New Roman" panose="02020603050405020304" pitchFamily="18" charset="0"/>
              <a:cs typeface="Times New Roman" panose="02020603050405020304" pitchFamily="18" charset="0"/>
            </a:endParaRPr>
          </a:p>
          <a:p>
            <a:pPr>
              <a:lnSpc>
                <a:spcPct val="125000"/>
              </a:lnSpc>
              <a:buFont typeface="Arial" panose="020B0604020202020204" pitchFamily="34" charset="0"/>
              <a:buChar char="•"/>
            </a:pPr>
            <a:r>
              <a:rPr lang="en-IN" sz="2400" b="1" dirty="0">
                <a:latin typeface="Times New Roman" panose="02020603050405020304" pitchFamily="18" charset="0"/>
                <a:cs typeface="Times New Roman" panose="02020603050405020304" pitchFamily="18" charset="0"/>
              </a:rPr>
              <a:t>Sandy soils:</a:t>
            </a:r>
            <a:r>
              <a:rPr lang="en-IN" sz="2400" dirty="0">
                <a:latin typeface="Times New Roman" panose="02020603050405020304" pitchFamily="18" charset="0"/>
                <a:cs typeface="Times New Roman" panose="02020603050405020304" pitchFamily="18" charset="0"/>
              </a:rPr>
              <a:t> 1.4–1.7 g/cm³</a:t>
            </a:r>
          </a:p>
          <a:p>
            <a:pPr>
              <a:lnSpc>
                <a:spcPct val="125000"/>
              </a:lnSpc>
              <a:buFont typeface="Arial" panose="020B0604020202020204" pitchFamily="34" charset="0"/>
              <a:buChar char="•"/>
            </a:pPr>
            <a:r>
              <a:rPr lang="en-IN" sz="2400" b="1" dirty="0">
                <a:latin typeface="Times New Roman" panose="02020603050405020304" pitchFamily="18" charset="0"/>
                <a:cs typeface="Times New Roman" panose="02020603050405020304" pitchFamily="18" charset="0"/>
              </a:rPr>
              <a:t>Clay soils:</a:t>
            </a:r>
            <a:r>
              <a:rPr lang="en-IN" sz="2400" dirty="0">
                <a:latin typeface="Times New Roman" panose="02020603050405020304" pitchFamily="18" charset="0"/>
                <a:cs typeface="Times New Roman" panose="02020603050405020304" pitchFamily="18" charset="0"/>
              </a:rPr>
              <a:t> 1.1–1.4 g/cm³</a:t>
            </a:r>
          </a:p>
        </p:txBody>
      </p:sp>
    </p:spTree>
    <p:extLst>
      <p:ext uri="{BB962C8B-B14F-4D97-AF65-F5344CB8AC3E}">
        <p14:creationId xmlns:p14="http://schemas.microsoft.com/office/powerpoint/2010/main" val="1439523411"/>
      </p:ext>
    </p:extLst>
  </p:cSld>
  <p:clrMapOvr>
    <a:masterClrMapping/>
  </p:clrMapOvr>
  <p:transition spd="slow">
    <p:split orient="ver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ABAF4C-CA36-E1EA-B9DB-4662F6F7CC2B}"/>
              </a:ext>
            </a:extLst>
          </p:cNvPr>
          <p:cNvSpPr txBox="1"/>
          <p:nvPr/>
        </p:nvSpPr>
        <p:spPr>
          <a:xfrm>
            <a:off x="676192" y="436225"/>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endParaRPr lang="en-US" kern="0" dirty="0">
              <a:solidFill>
                <a:prstClr val="black">
                  <a:lumMod val="85000"/>
                  <a:lumOff val="15000"/>
                </a:prstClr>
              </a:solidFill>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E65B3E2-583D-8C5F-D4ED-8A77D8882672}"/>
                  </a:ext>
                </a:extLst>
              </p:cNvPr>
              <p:cNvSpPr txBox="1"/>
              <p:nvPr/>
            </p:nvSpPr>
            <p:spPr>
              <a:xfrm>
                <a:off x="551384" y="548680"/>
                <a:ext cx="11089232" cy="5697970"/>
              </a:xfrm>
              <a:prstGeom prst="rect">
                <a:avLst/>
              </a:prstGeom>
              <a:noFill/>
            </p:spPr>
            <p:txBody>
              <a:bodyPr wrap="square">
                <a:spAutoFit/>
              </a:bodyPr>
              <a:lstStyle/>
              <a:p>
                <a:pPr algn="ctr"/>
                <a:r>
                  <a:rPr lang="en-IN" sz="2400" b="1" dirty="0">
                    <a:latin typeface="Times New Roman" panose="02020603050405020304" pitchFamily="18" charset="0"/>
                    <a:cs typeface="Times New Roman" panose="02020603050405020304" pitchFamily="18" charset="0"/>
                  </a:rPr>
                  <a:t>Particle Density (PD)</a:t>
                </a:r>
              </a:p>
              <a:p>
                <a:endParaRPr lang="en-I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Particle Density is the mass of soil solids per unit volume of only soil solids (no pore    </a:t>
                </a:r>
              </a:p>
              <a:p>
                <a:r>
                  <a:rPr lang="en-US" sz="2400" dirty="0">
                    <a:latin typeface="Times New Roman" panose="02020603050405020304" pitchFamily="18" charset="0"/>
                    <a:cs typeface="Times New Roman" panose="02020603050405020304" pitchFamily="18" charset="0"/>
                  </a:rPr>
                  <a:t>    spaces). It depends mainly on mineral composition.</a:t>
                </a:r>
              </a:p>
              <a:p>
                <a:endParaRPr lang="en-IN" sz="2400" b="1" dirty="0">
                  <a:latin typeface="Times New Roman" panose="02020603050405020304" pitchFamily="18" charset="0"/>
                  <a:cs typeface="Times New Roman" panose="02020603050405020304" pitchFamily="18" charset="0"/>
                </a:endParaRPr>
              </a:p>
              <a:p>
                <a:r>
                  <a:rPr lang="en-IN" sz="2400" b="1" dirty="0">
                    <a:latin typeface="Times New Roman" panose="02020603050405020304" pitchFamily="18" charset="0"/>
                    <a:cs typeface="Times New Roman" panose="02020603050405020304" pitchFamily="18" charset="0"/>
                  </a:rPr>
                  <a:t>Formula</a:t>
                </a:r>
              </a:p>
              <a:p>
                <a:pPr/>
                <a14:m>
                  <m:oMathPara xmlns:m="http://schemas.openxmlformats.org/officeDocument/2006/math">
                    <m:oMathParaPr>
                      <m:jc m:val="centerGroup"/>
                    </m:oMathParaPr>
                    <m:oMath xmlns:m="http://schemas.openxmlformats.org/officeDocument/2006/math">
                      <m:r>
                        <m:rPr>
                          <m:nor/>
                        </m:rPr>
                        <a:rPr lang="en-IN" sz="2400" b="0">
                          <a:latin typeface="Times New Roman" panose="02020603050405020304" pitchFamily="18" charset="0"/>
                          <a:cs typeface="Times New Roman" panose="02020603050405020304" pitchFamily="18" charset="0"/>
                        </a:rPr>
                        <m:t>Particle</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Density</m:t>
                      </m:r>
                      <m:r>
                        <m:rPr>
                          <m:nor/>
                        </m:rPr>
                        <a:rPr lang="en-IN" sz="2400" b="0">
                          <a:latin typeface="Times New Roman" panose="02020603050405020304" pitchFamily="18" charset="0"/>
                          <a:cs typeface="Times New Roman" panose="02020603050405020304" pitchFamily="18" charset="0"/>
                        </a:rPr>
                        <m:t> (</m:t>
                      </m:r>
                      <m:r>
                        <m:rPr>
                          <m:nor/>
                        </m:rPr>
                        <a:rPr lang="en-IN" sz="2400" b="0">
                          <a:latin typeface="Times New Roman" panose="02020603050405020304" pitchFamily="18" charset="0"/>
                          <a:cs typeface="Times New Roman" panose="02020603050405020304" pitchFamily="18" charset="0"/>
                        </a:rPr>
                        <m:t>PD</m:t>
                      </m:r>
                      <m:r>
                        <m:rPr>
                          <m:nor/>
                        </m:rPr>
                        <a:rPr lang="en-IN" sz="2400" b="0">
                          <a:latin typeface="Times New Roman" panose="02020603050405020304" pitchFamily="18" charset="0"/>
                          <a:cs typeface="Times New Roman" panose="02020603050405020304" pitchFamily="18" charset="0"/>
                        </a:rPr>
                        <m:t>)</m:t>
                      </m:r>
                      <m:r>
                        <a:rPr lang="en-IN" i="0">
                          <a:latin typeface="Cambria Math" panose="02040503050406030204" pitchFamily="18" charset="0"/>
                        </a:rPr>
                        <m:t>=</m:t>
                      </m:r>
                      <m:f>
                        <m:fPr>
                          <m:ctrlPr>
                            <a:rPr lang="ar-SA" i="1">
                              <a:latin typeface="Cambria Math" panose="02040503050406030204" pitchFamily="18" charset="0"/>
                            </a:rPr>
                          </m:ctrlPr>
                        </m:fPr>
                        <m:num>
                          <m:r>
                            <m:rPr>
                              <m:nor/>
                            </m:rPr>
                            <a:rPr lang="en-IN">
                              <a:latin typeface="Times New Roman" panose="02020603050405020304" pitchFamily="18" charset="0"/>
                              <a:cs typeface="Times New Roman" panose="02020603050405020304" pitchFamily="18" charset="0"/>
                            </a:rPr>
                            <m:t>Mass</m:t>
                          </m:r>
                          <m:r>
                            <m:rPr>
                              <m:nor/>
                            </m:rPr>
                            <a:rPr lang="en-IN">
                              <a:latin typeface="Times New Roman" panose="02020603050405020304" pitchFamily="18" charset="0"/>
                              <a:cs typeface="Times New Roman" panose="02020603050405020304" pitchFamily="18" charset="0"/>
                            </a:rPr>
                            <m:t> </m:t>
                          </m:r>
                          <m:r>
                            <m:rPr>
                              <m:nor/>
                            </m:rPr>
                            <a:rPr lang="en-IN">
                              <a:latin typeface="Times New Roman" panose="02020603050405020304" pitchFamily="18" charset="0"/>
                              <a:cs typeface="Times New Roman" panose="02020603050405020304" pitchFamily="18" charset="0"/>
                            </a:rPr>
                            <m:t>of</m:t>
                          </m:r>
                          <m:r>
                            <m:rPr>
                              <m:nor/>
                            </m:rPr>
                            <a:rPr lang="en-IN">
                              <a:latin typeface="Times New Roman" panose="02020603050405020304" pitchFamily="18" charset="0"/>
                              <a:cs typeface="Times New Roman" panose="02020603050405020304" pitchFamily="18" charset="0"/>
                            </a:rPr>
                            <m:t> </m:t>
                          </m:r>
                          <m:r>
                            <m:rPr>
                              <m:nor/>
                            </m:rPr>
                            <a:rPr lang="en-IN">
                              <a:latin typeface="Times New Roman" panose="02020603050405020304" pitchFamily="18" charset="0"/>
                              <a:cs typeface="Times New Roman" panose="02020603050405020304" pitchFamily="18" charset="0"/>
                            </a:rPr>
                            <m:t>soil</m:t>
                          </m:r>
                          <m:r>
                            <m:rPr>
                              <m:nor/>
                            </m:rPr>
                            <a:rPr lang="en-IN">
                              <a:latin typeface="Times New Roman" panose="02020603050405020304" pitchFamily="18" charset="0"/>
                              <a:cs typeface="Times New Roman" panose="02020603050405020304" pitchFamily="18" charset="0"/>
                            </a:rPr>
                            <m:t> </m:t>
                          </m:r>
                          <m:r>
                            <m:rPr>
                              <m:nor/>
                            </m:rPr>
                            <a:rPr lang="en-IN">
                              <a:latin typeface="Times New Roman" panose="02020603050405020304" pitchFamily="18" charset="0"/>
                              <a:cs typeface="Times New Roman" panose="02020603050405020304" pitchFamily="18" charset="0"/>
                            </a:rPr>
                            <m:t>solids</m:t>
                          </m:r>
                        </m:num>
                        <m:den>
                          <m:r>
                            <m:rPr>
                              <m:nor/>
                            </m:rPr>
                            <a:rPr lang="en-IN">
                              <a:latin typeface="Times New Roman" panose="02020603050405020304" pitchFamily="18" charset="0"/>
                              <a:cs typeface="Times New Roman" panose="02020603050405020304" pitchFamily="18" charset="0"/>
                            </a:rPr>
                            <m:t>Volume</m:t>
                          </m:r>
                          <m:r>
                            <m:rPr>
                              <m:nor/>
                            </m:rPr>
                            <a:rPr lang="en-IN">
                              <a:latin typeface="Times New Roman" panose="02020603050405020304" pitchFamily="18" charset="0"/>
                              <a:cs typeface="Times New Roman" panose="02020603050405020304" pitchFamily="18" charset="0"/>
                            </a:rPr>
                            <m:t> </m:t>
                          </m:r>
                          <m:r>
                            <m:rPr>
                              <m:nor/>
                            </m:rPr>
                            <a:rPr lang="en-IN">
                              <a:latin typeface="Times New Roman" panose="02020603050405020304" pitchFamily="18" charset="0"/>
                              <a:cs typeface="Times New Roman" panose="02020603050405020304" pitchFamily="18" charset="0"/>
                            </a:rPr>
                            <m:t>of</m:t>
                          </m:r>
                          <m:r>
                            <m:rPr>
                              <m:nor/>
                            </m:rPr>
                            <a:rPr lang="en-IN">
                              <a:latin typeface="Times New Roman" panose="02020603050405020304" pitchFamily="18" charset="0"/>
                              <a:cs typeface="Times New Roman" panose="02020603050405020304" pitchFamily="18" charset="0"/>
                            </a:rPr>
                            <m:t> </m:t>
                          </m:r>
                          <m:r>
                            <m:rPr>
                              <m:nor/>
                            </m:rPr>
                            <a:rPr lang="en-IN">
                              <a:latin typeface="Times New Roman" panose="02020603050405020304" pitchFamily="18" charset="0"/>
                              <a:cs typeface="Times New Roman" panose="02020603050405020304" pitchFamily="18" charset="0"/>
                            </a:rPr>
                            <m:t>soil</m:t>
                          </m:r>
                          <m:r>
                            <m:rPr>
                              <m:nor/>
                            </m:rPr>
                            <a:rPr lang="en-IN">
                              <a:latin typeface="Times New Roman" panose="02020603050405020304" pitchFamily="18" charset="0"/>
                              <a:cs typeface="Times New Roman" panose="02020603050405020304" pitchFamily="18" charset="0"/>
                            </a:rPr>
                            <m:t> </m:t>
                          </m:r>
                          <m:r>
                            <m:rPr>
                              <m:nor/>
                            </m:rPr>
                            <a:rPr lang="en-IN">
                              <a:latin typeface="Times New Roman" panose="02020603050405020304" pitchFamily="18" charset="0"/>
                              <a:cs typeface="Times New Roman" panose="02020603050405020304" pitchFamily="18" charset="0"/>
                            </a:rPr>
                            <m:t>solids</m:t>
                          </m:r>
                        </m:den>
                      </m:f>
                    </m:oMath>
                  </m:oMathPara>
                </a14:m>
                <a:endParaRPr lang="ar-SA" sz="2400" b="0" dirty="0">
                  <a:latin typeface="Times New Roman" panose="02020603050405020304" pitchFamily="18" charset="0"/>
                  <a:cs typeface="Times New Roman" panose="02020603050405020304" pitchFamily="18" charset="0"/>
                </a:endParaRPr>
              </a:p>
              <a:p>
                <a:r>
                  <a:rPr lang="en-IN" sz="2400" b="1" dirty="0">
                    <a:latin typeface="Times New Roman" panose="02020603050405020304" pitchFamily="18" charset="0"/>
                    <a:cs typeface="Times New Roman" panose="02020603050405020304" pitchFamily="18" charset="0"/>
                  </a:rPr>
                  <a:t>                                        Unit:</a:t>
                </a:r>
                <a:r>
                  <a:rPr lang="en-IN" sz="2400" dirty="0">
                    <a:latin typeface="Times New Roman" panose="02020603050405020304" pitchFamily="18" charset="0"/>
                    <a:cs typeface="Times New Roman" panose="02020603050405020304" pitchFamily="18" charset="0"/>
                  </a:rPr>
                  <a:t> g/cm³ or Mg/m³</a:t>
                </a:r>
              </a:p>
              <a:p>
                <a:endParaRPr lang="en-IN" sz="2400" b="1" dirty="0">
                  <a:latin typeface="Times New Roman" panose="02020603050405020304" pitchFamily="18" charset="0"/>
                  <a:cs typeface="Times New Roman" panose="02020603050405020304" pitchFamily="18" charset="0"/>
                </a:endParaRPr>
              </a:p>
              <a:p>
                <a:endParaRPr lang="en-IN" sz="2400" b="1" dirty="0">
                  <a:latin typeface="Times New Roman" panose="02020603050405020304" pitchFamily="18" charset="0"/>
                  <a:cs typeface="Times New Roman" panose="02020603050405020304" pitchFamily="18" charset="0"/>
                </a:endParaRPr>
              </a:p>
              <a:p>
                <a:r>
                  <a:rPr lang="en-IN" sz="2400" b="1" dirty="0">
                    <a:latin typeface="Times New Roman" panose="02020603050405020304" pitchFamily="18" charset="0"/>
                    <a:cs typeface="Times New Roman" panose="02020603050405020304" pitchFamily="18" charset="0"/>
                  </a:rPr>
                  <a:t>Example</a:t>
                </a:r>
              </a:p>
              <a:p>
                <a:r>
                  <a:rPr lang="en-IN" sz="2400" dirty="0">
                    <a:latin typeface="Times New Roman" panose="02020603050405020304" pitchFamily="18" charset="0"/>
                    <a:cs typeface="Times New Roman" panose="02020603050405020304" pitchFamily="18" charset="0"/>
                  </a:rPr>
                  <a:t>A soil sample weight  </a:t>
                </a:r>
                <a:r>
                  <a:rPr lang="en-IN" sz="2400" b="1" dirty="0">
                    <a:latin typeface="Times New Roman" panose="02020603050405020304" pitchFamily="18" charset="0"/>
                    <a:cs typeface="Times New Roman" panose="02020603050405020304" pitchFamily="18" charset="0"/>
                  </a:rPr>
                  <a:t>53 g</a:t>
                </a:r>
                <a:r>
                  <a:rPr lang="en-IN" sz="2400" dirty="0">
                    <a:latin typeface="Times New Roman" panose="02020603050405020304" pitchFamily="18" charset="0"/>
                    <a:cs typeface="Times New Roman" panose="02020603050405020304" pitchFamily="18" charset="0"/>
                  </a:rPr>
                  <a:t>, and the volume of solids is </a:t>
                </a:r>
                <a:r>
                  <a:rPr lang="en-IN" sz="2400" b="1" dirty="0">
                    <a:latin typeface="Times New Roman" panose="02020603050405020304" pitchFamily="18" charset="0"/>
                    <a:cs typeface="Times New Roman" panose="02020603050405020304" pitchFamily="18" charset="0"/>
                  </a:rPr>
                  <a:t>20 cm³</a:t>
                </a:r>
                <a:r>
                  <a:rPr lang="en-IN" sz="2400" dirty="0">
                    <a:latin typeface="Times New Roman" panose="02020603050405020304" pitchFamily="18" charset="0"/>
                    <a:cs typeface="Times New Roman" panose="02020603050405020304" pitchFamily="18" charset="0"/>
                  </a:rPr>
                  <a:t>.</a:t>
                </a:r>
              </a:p>
              <a:p>
                <a:pPr/>
                <a14:m>
                  <m:oMathPara xmlns:m="http://schemas.openxmlformats.org/officeDocument/2006/math">
                    <m:oMathParaPr>
                      <m:jc m:val="centerGroup"/>
                    </m:oMathParaPr>
                    <m:oMath xmlns:m="http://schemas.openxmlformats.org/officeDocument/2006/math">
                      <m:r>
                        <m:rPr>
                          <m:sty m:val="p"/>
                        </m:rPr>
                        <a:rPr lang="en-IN" i="0">
                          <a:latin typeface="Cambria Math" panose="02040503050406030204" pitchFamily="18" charset="0"/>
                        </a:rPr>
                        <m:t>PD</m:t>
                      </m:r>
                      <m:r>
                        <a:rPr lang="en-IN" i="0">
                          <a:latin typeface="Cambria Math" panose="02040503050406030204" pitchFamily="18" charset="0"/>
                        </a:rPr>
                        <m:t>=</m:t>
                      </m:r>
                      <m:f>
                        <m:fPr>
                          <m:ctrlPr>
                            <a:rPr lang="ar-SA" i="1">
                              <a:latin typeface="Cambria Math" panose="02040503050406030204" pitchFamily="18" charset="0"/>
                            </a:rPr>
                          </m:ctrlPr>
                        </m:fPr>
                        <m:num>
                          <m:r>
                            <a:rPr lang="ar-SA" i="0">
                              <a:latin typeface="Cambria Math" panose="02040503050406030204" pitchFamily="18" charset="0"/>
                            </a:rPr>
                            <m:t>53</m:t>
                          </m:r>
                        </m:num>
                        <m:den>
                          <m:r>
                            <a:rPr lang="ar-SA" i="0">
                              <a:latin typeface="Cambria Math" panose="02040503050406030204" pitchFamily="18" charset="0"/>
                            </a:rPr>
                            <m:t>20</m:t>
                          </m:r>
                        </m:den>
                      </m:f>
                      <m:r>
                        <a:rPr lang="ar-SA" i="0">
                          <a:latin typeface="Cambria Math" panose="02040503050406030204" pitchFamily="18" charset="0"/>
                        </a:rPr>
                        <m:t>=</m:t>
                      </m:r>
                      <m:r>
                        <a:rPr lang="ar-SA" i="0">
                          <a:latin typeface="Cambria Math" panose="02040503050406030204" pitchFamily="18" charset="0"/>
                        </a:rPr>
                        <m:t>2</m:t>
                      </m:r>
                      <m:r>
                        <a:rPr lang="ar-SA" i="0">
                          <a:latin typeface="Cambria Math" panose="02040503050406030204" pitchFamily="18" charset="0"/>
                        </a:rPr>
                        <m:t>.</m:t>
                      </m:r>
                      <m:r>
                        <a:rPr lang="ar-SA" i="0">
                          <a:latin typeface="Cambria Math" panose="02040503050406030204" pitchFamily="18" charset="0"/>
                        </a:rPr>
                        <m:t>65</m:t>
                      </m:r>
                      <m:r>
                        <m:rPr>
                          <m:nor/>
                        </m:rPr>
                        <a:rPr lang="ar-SA">
                          <a:latin typeface="Times New Roman" panose="02020603050405020304" pitchFamily="18" charset="0"/>
                          <a:cs typeface="Times New Roman" panose="02020603050405020304" pitchFamily="18" charset="0"/>
                        </a:rPr>
                        <m:t> </m:t>
                      </m:r>
                      <m:sSup>
                        <m:sSupPr>
                          <m:ctrlPr>
                            <a:rPr lang="ar-SA" i="1">
                              <a:latin typeface="Cambria Math" panose="02040503050406030204" pitchFamily="18" charset="0"/>
                            </a:rPr>
                          </m:ctrlPr>
                        </m:sSupPr>
                        <m:e>
                          <m:r>
                            <m:rPr>
                              <m:nor/>
                            </m:rPr>
                            <a:rPr lang="en-IN">
                              <a:latin typeface="Times New Roman" panose="02020603050405020304" pitchFamily="18" charset="0"/>
                              <a:cs typeface="Times New Roman" panose="02020603050405020304" pitchFamily="18" charset="0"/>
                            </a:rPr>
                            <m:t>g</m:t>
                          </m:r>
                          <m:r>
                            <m:rPr>
                              <m:nor/>
                            </m:rPr>
                            <a:rPr lang="en-IN">
                              <a:latin typeface="Times New Roman" panose="02020603050405020304" pitchFamily="18" charset="0"/>
                              <a:cs typeface="Times New Roman" panose="02020603050405020304" pitchFamily="18" charset="0"/>
                            </a:rPr>
                            <m:t>/</m:t>
                          </m:r>
                          <m:r>
                            <m:rPr>
                              <m:nor/>
                            </m:rPr>
                            <a:rPr lang="en-IN">
                              <a:latin typeface="Times New Roman" panose="02020603050405020304" pitchFamily="18" charset="0"/>
                              <a:cs typeface="Times New Roman" panose="02020603050405020304" pitchFamily="18" charset="0"/>
                            </a:rPr>
                            <m:t>cm</m:t>
                          </m:r>
                        </m:e>
                        <m:sup>
                          <m:r>
                            <a:rPr lang="ar-SA" i="0">
                              <a:latin typeface="Cambria Math" panose="02040503050406030204" pitchFamily="18" charset="0"/>
                            </a:rPr>
                            <m:t>3</m:t>
                          </m:r>
                        </m:sup>
                      </m:sSup>
                    </m:oMath>
                  </m:oMathPara>
                </a14:m>
                <a:endParaRPr lang="ar-SA" sz="2400" b="0" dirty="0">
                  <a:latin typeface="Times New Roman" panose="02020603050405020304" pitchFamily="18" charset="0"/>
                  <a:cs typeface="Times New Roman" panose="02020603050405020304" pitchFamily="18" charset="0"/>
                </a:endParaRPr>
              </a:p>
              <a:p>
                <a:endParaRPr lang="en-IN" sz="2400" b="1" dirty="0">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4E65B3E2-583D-8C5F-D4ED-8A77D8882672}"/>
                  </a:ext>
                </a:extLst>
              </p:cNvPr>
              <p:cNvSpPr txBox="1">
                <a:spLocks noRot="1" noChangeAspect="1" noMove="1" noResize="1" noEditPoints="1" noAdjustHandles="1" noChangeArrowheads="1" noChangeShapeType="1" noTextEdit="1"/>
              </p:cNvSpPr>
              <p:nvPr/>
            </p:nvSpPr>
            <p:spPr>
              <a:xfrm>
                <a:off x="551384" y="548680"/>
                <a:ext cx="11089232" cy="5697970"/>
              </a:xfrm>
              <a:prstGeom prst="rect">
                <a:avLst/>
              </a:prstGeom>
              <a:blipFill>
                <a:blip r:embed="rId2"/>
                <a:stretch>
                  <a:fillRect l="-824" t="-856"/>
                </a:stretch>
              </a:blipFill>
            </p:spPr>
            <p:txBody>
              <a:bodyPr/>
              <a:lstStyle/>
              <a:p>
                <a:r>
                  <a:rPr lang="en-IN">
                    <a:noFill/>
                  </a:rPr>
                  <a:t> </a:t>
                </a:r>
              </a:p>
            </p:txBody>
          </p:sp>
        </mc:Fallback>
      </mc:AlternateContent>
    </p:spTree>
    <p:extLst>
      <p:ext uri="{BB962C8B-B14F-4D97-AF65-F5344CB8AC3E}">
        <p14:creationId xmlns:p14="http://schemas.microsoft.com/office/powerpoint/2010/main" val="4000827671"/>
      </p:ext>
    </p:extLst>
  </p:cSld>
  <p:clrMapOvr>
    <a:masterClrMapping/>
  </p:clrMapOvr>
  <p:transition spd="slow">
    <p:split orient="vert"/>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DAC6C-7314-ED6D-AA4A-FEC591D9859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D8A7B6-5387-08FC-ED77-28F00DB21A66}"/>
              </a:ext>
            </a:extLst>
          </p:cNvPr>
          <p:cNvSpPr txBox="1"/>
          <p:nvPr/>
        </p:nvSpPr>
        <p:spPr>
          <a:xfrm>
            <a:off x="676192" y="436225"/>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endParaRPr lang="en-US" kern="0" dirty="0">
              <a:solidFill>
                <a:prstClr val="black">
                  <a:lumMod val="85000"/>
                  <a:lumOff val="15000"/>
                </a:prstClr>
              </a:solidFill>
            </a:endParaRPr>
          </a:p>
        </p:txBody>
      </p:sp>
      <p:sp>
        <p:nvSpPr>
          <p:cNvPr id="3" name="TextBox 2">
            <a:extLst>
              <a:ext uri="{FF2B5EF4-FFF2-40B4-BE49-F238E27FC236}">
                <a16:creationId xmlns:a16="http://schemas.microsoft.com/office/drawing/2014/main" id="{D3F541C3-CB72-34AB-624D-3EAA330192EF}"/>
              </a:ext>
            </a:extLst>
          </p:cNvPr>
          <p:cNvSpPr txBox="1"/>
          <p:nvPr/>
        </p:nvSpPr>
        <p:spPr>
          <a:xfrm>
            <a:off x="1307468" y="438929"/>
            <a:ext cx="9577064" cy="3892861"/>
          </a:xfrm>
          <a:prstGeom prst="rect">
            <a:avLst/>
          </a:prstGeom>
          <a:noFill/>
        </p:spPr>
        <p:txBody>
          <a:bodyPr wrap="square">
            <a:spAutoFit/>
          </a:bodyPr>
          <a:lstStyle/>
          <a:p>
            <a:pPr>
              <a:lnSpc>
                <a:spcPct val="150000"/>
              </a:lnSpc>
              <a:buNone/>
            </a:pPr>
            <a:r>
              <a:rPr lang="en-IN" sz="2800" b="1" dirty="0">
                <a:latin typeface="Times New Roman" panose="02020603050405020304" pitchFamily="18" charset="0"/>
                <a:cs typeface="Times New Roman" panose="02020603050405020304" pitchFamily="18" charset="0"/>
              </a:rPr>
              <a:t>Importance of Particle Density in Crop Production</a:t>
            </a:r>
          </a:p>
          <a:p>
            <a:pPr>
              <a:lnSpc>
                <a:spcPct val="150000"/>
              </a:lnSpc>
              <a:buNone/>
            </a:pPr>
            <a:endParaRPr lang="en-IN" sz="2800" b="1"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IN" sz="2800" dirty="0">
                <a:latin typeface="Times New Roman" panose="02020603050405020304" pitchFamily="18" charset="0"/>
                <a:cs typeface="Times New Roman" panose="02020603050405020304" pitchFamily="18" charset="0"/>
              </a:rPr>
              <a:t>Needed to calculate </a:t>
            </a:r>
            <a:r>
              <a:rPr lang="en-IN" sz="2800" b="1" dirty="0">
                <a:latin typeface="Times New Roman" panose="02020603050405020304" pitchFamily="18" charset="0"/>
                <a:cs typeface="Times New Roman" panose="02020603050405020304" pitchFamily="18" charset="0"/>
              </a:rPr>
              <a:t>soil porosity</a:t>
            </a:r>
            <a:endParaRPr lang="en-IN" sz="2800"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en-IN" sz="2800" dirty="0">
                <a:latin typeface="Times New Roman" panose="02020603050405020304" pitchFamily="18" charset="0"/>
                <a:cs typeface="Times New Roman" panose="02020603050405020304" pitchFamily="18" charset="0"/>
              </a:rPr>
              <a:t>Helps understand soil mineralogy (quartz, Fe-oxides, OM)</a:t>
            </a:r>
          </a:p>
          <a:p>
            <a:pPr>
              <a:lnSpc>
                <a:spcPct val="150000"/>
              </a:lnSpc>
              <a:buFont typeface="Arial" panose="020B0604020202020204" pitchFamily="34" charset="0"/>
              <a:buChar char="•"/>
            </a:pPr>
            <a:r>
              <a:rPr lang="en-IN" sz="2800" dirty="0">
                <a:latin typeface="Times New Roman" panose="02020603050405020304" pitchFamily="18" charset="0"/>
                <a:cs typeface="Times New Roman" panose="02020603050405020304" pitchFamily="18" charset="0"/>
              </a:rPr>
              <a:t>Helps estimate total pore space in soil</a:t>
            </a:r>
          </a:p>
          <a:p>
            <a:pPr>
              <a:lnSpc>
                <a:spcPct val="150000"/>
              </a:lnSpc>
              <a:buFont typeface="Arial" panose="020B0604020202020204" pitchFamily="34" charset="0"/>
              <a:buChar char="•"/>
            </a:pPr>
            <a:r>
              <a:rPr lang="en-IN" sz="2800" dirty="0">
                <a:latin typeface="Times New Roman" panose="02020603050405020304" pitchFamily="18" charset="0"/>
                <a:cs typeface="Times New Roman" panose="02020603050405020304" pitchFamily="18" charset="0"/>
              </a:rPr>
              <a:t>Important for soil physical studies</a:t>
            </a:r>
          </a:p>
        </p:txBody>
      </p:sp>
    </p:spTree>
    <p:extLst>
      <p:ext uri="{BB962C8B-B14F-4D97-AF65-F5344CB8AC3E}">
        <p14:creationId xmlns:p14="http://schemas.microsoft.com/office/powerpoint/2010/main" val="453921905"/>
      </p:ext>
    </p:extLst>
  </p:cSld>
  <p:clrMapOvr>
    <a:masterClrMapping/>
  </p:clrMapOvr>
  <p:transition spd="slow">
    <p:split orient="vert"/>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633AA-B73A-1629-F9B9-EBE17587F5C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E11DE25-B6D4-BC79-E78B-C07C354349CD}"/>
              </a:ext>
            </a:extLst>
          </p:cNvPr>
          <p:cNvSpPr txBox="1"/>
          <p:nvPr/>
        </p:nvSpPr>
        <p:spPr>
          <a:xfrm>
            <a:off x="676192" y="436225"/>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endParaRPr lang="en-US" kern="0" dirty="0">
              <a:solidFill>
                <a:prstClr val="black">
                  <a:lumMod val="85000"/>
                  <a:lumOff val="15000"/>
                </a:prstClr>
              </a:solidFill>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765E87F-59D2-BEBF-DC4C-FAA700B6C184}"/>
                  </a:ext>
                </a:extLst>
              </p:cNvPr>
              <p:cNvSpPr txBox="1"/>
              <p:nvPr/>
            </p:nvSpPr>
            <p:spPr>
              <a:xfrm>
                <a:off x="551384" y="548680"/>
                <a:ext cx="11089232" cy="6066725"/>
              </a:xfrm>
              <a:prstGeom prst="rect">
                <a:avLst/>
              </a:prstGeom>
              <a:noFill/>
            </p:spPr>
            <p:txBody>
              <a:bodyPr wrap="square">
                <a:spAutoFit/>
              </a:bodyPr>
              <a:lstStyle/>
              <a:p>
                <a:pPr algn="ctr"/>
                <a:r>
                  <a:rPr lang="en-IN" sz="2400" b="1" dirty="0">
                    <a:latin typeface="Times New Roman" panose="02020603050405020304" pitchFamily="18" charset="0"/>
                    <a:cs typeface="Times New Roman" panose="02020603050405020304" pitchFamily="18" charset="0"/>
                  </a:rPr>
                  <a:t>Porosity</a:t>
                </a:r>
              </a:p>
              <a:p>
                <a:pPr algn="ctr"/>
                <a:endParaRPr lang="en-I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Porosity is the percentage of total soil volume occupied by pore spaces (air + water).It    </a:t>
                </a:r>
              </a:p>
              <a:p>
                <a:r>
                  <a:rPr lang="en-US" sz="2400" dirty="0">
                    <a:latin typeface="Times New Roman" panose="02020603050405020304" pitchFamily="18" charset="0"/>
                    <a:cs typeface="Times New Roman" panose="02020603050405020304" pitchFamily="18" charset="0"/>
                  </a:rPr>
                  <a:t>     controls water storage, aeration, infiltration, and root health.</a:t>
                </a:r>
              </a:p>
              <a:p>
                <a:endParaRPr lang="en-IN" sz="2400" b="1" dirty="0">
                  <a:latin typeface="Times New Roman" panose="02020603050405020304" pitchFamily="18" charset="0"/>
                  <a:cs typeface="Times New Roman" panose="02020603050405020304" pitchFamily="18" charset="0"/>
                </a:endParaRPr>
              </a:p>
              <a:p>
                <a:r>
                  <a:rPr lang="en-IN" sz="2400" b="1" dirty="0">
                    <a:latin typeface="Times New Roman" panose="02020603050405020304" pitchFamily="18" charset="0"/>
                    <a:cs typeface="Times New Roman" panose="02020603050405020304" pitchFamily="18" charset="0"/>
                  </a:rPr>
                  <a:t>Formula</a:t>
                </a:r>
              </a:p>
              <a:p>
                <a:endParaRPr lang="en-IN" sz="2400" dirty="0">
                  <a:latin typeface="Times New Roman" panose="02020603050405020304" pitchFamily="18" charset="0"/>
                  <a:cs typeface="Times New Roman" panose="02020603050405020304" pitchFamily="18" charset="0"/>
                </a:endParaRPr>
              </a:p>
              <a:p>
                <a:endParaRPr lang="en-IN" sz="2400" b="1" dirty="0">
                  <a:latin typeface="Times New Roman" panose="02020603050405020304" pitchFamily="18" charset="0"/>
                  <a:cs typeface="Times New Roman" panose="02020603050405020304" pitchFamily="18" charset="0"/>
                </a:endParaRPr>
              </a:p>
              <a:p>
                <a:r>
                  <a:rPr lang="en-IN" sz="2400" b="1" dirty="0">
                    <a:latin typeface="Times New Roman" panose="02020603050405020304" pitchFamily="18" charset="0"/>
                    <a:cs typeface="Times New Roman" panose="02020603050405020304" pitchFamily="18" charset="0"/>
                  </a:rPr>
                  <a:t>Example</a:t>
                </a:r>
              </a:p>
              <a:p>
                <a:r>
                  <a:rPr lang="en-IN" sz="2400" dirty="0">
                    <a:latin typeface="Times New Roman" panose="02020603050405020304" pitchFamily="18" charset="0"/>
                    <a:cs typeface="Times New Roman" panose="02020603050405020304" pitchFamily="18" charset="0"/>
                  </a:rPr>
                  <a:t>Given:</a:t>
                </a:r>
              </a:p>
              <a:p>
                <a:r>
                  <a:rPr lang="en-IN" sz="2400" dirty="0">
                    <a:latin typeface="Times New Roman" panose="02020603050405020304" pitchFamily="18" charset="0"/>
                    <a:cs typeface="Times New Roman" panose="02020603050405020304" pitchFamily="18" charset="0"/>
                  </a:rPr>
                  <a:t>BD = 1.3 g/cm³</a:t>
                </a:r>
              </a:p>
              <a:p>
                <a:r>
                  <a:rPr lang="en-IN" sz="2400" dirty="0">
                    <a:latin typeface="Times New Roman" panose="02020603050405020304" pitchFamily="18" charset="0"/>
                    <a:cs typeface="Times New Roman" panose="02020603050405020304" pitchFamily="18" charset="0"/>
                  </a:rPr>
                  <a:t>PD = 2.65 g/cm³</a:t>
                </a:r>
              </a:p>
              <a:p>
                <a:pPr/>
                <a14:m>
                  <m:oMathPara xmlns:m="http://schemas.openxmlformats.org/officeDocument/2006/math">
                    <m:oMathParaPr>
                      <m:jc m:val="centerGroup"/>
                    </m:oMathParaPr>
                    <m:oMath xmlns:m="http://schemas.openxmlformats.org/officeDocument/2006/math">
                      <m:r>
                        <m:rPr>
                          <m:nor/>
                        </m:rPr>
                        <a:rPr lang="en-IN" sz="2400" b="0">
                          <a:latin typeface="Times New Roman" panose="02020603050405020304" pitchFamily="18" charset="0"/>
                          <a:cs typeface="Times New Roman" panose="02020603050405020304" pitchFamily="18" charset="0"/>
                        </a:rPr>
                        <m:t>Porosity</m:t>
                      </m:r>
                      <m:r>
                        <a:rPr lang="en-IN">
                          <a:latin typeface="Cambria Math" panose="02040503050406030204" pitchFamily="18" charset="0"/>
                        </a:rPr>
                        <m:t>=</m:t>
                      </m:r>
                      <m:d>
                        <m:dPr>
                          <m:ctrlPr>
                            <a:rPr lang="ar-SA" i="1">
                              <a:latin typeface="Cambria Math" panose="02040503050406030204" pitchFamily="18" charset="0"/>
                            </a:rPr>
                          </m:ctrlPr>
                        </m:dPr>
                        <m:e>
                          <m:f>
                            <m:fPr>
                              <m:ctrlPr>
                                <a:rPr lang="ar-SA" i="1">
                                  <a:latin typeface="Cambria Math" panose="02040503050406030204" pitchFamily="18" charset="0"/>
                                </a:rPr>
                              </m:ctrlPr>
                            </m:fPr>
                            <m:num>
                              <m:r>
                                <a:rPr lang="ar-SA">
                                  <a:latin typeface="Cambria Math" panose="02040503050406030204" pitchFamily="18" charset="0"/>
                                </a:rPr>
                                <m:t>2</m:t>
                              </m:r>
                              <m:r>
                                <a:rPr lang="ar-SA">
                                  <a:latin typeface="Cambria Math" panose="02040503050406030204" pitchFamily="18" charset="0"/>
                                </a:rPr>
                                <m:t>.</m:t>
                              </m:r>
                              <m:r>
                                <a:rPr lang="ar-SA">
                                  <a:latin typeface="Cambria Math" panose="02040503050406030204" pitchFamily="18" charset="0"/>
                                </a:rPr>
                                <m:t>65</m:t>
                              </m:r>
                              <m:r>
                                <a:rPr lang="ar-SA">
                                  <a:latin typeface="Cambria Math" panose="02040503050406030204" pitchFamily="18" charset="0"/>
                                </a:rPr>
                                <m:t>−</m:t>
                              </m:r>
                              <m:r>
                                <a:rPr lang="ar-SA">
                                  <a:latin typeface="Cambria Math" panose="02040503050406030204" pitchFamily="18" charset="0"/>
                                </a:rPr>
                                <m:t>1</m:t>
                              </m:r>
                              <m:r>
                                <a:rPr lang="ar-SA">
                                  <a:latin typeface="Cambria Math" panose="02040503050406030204" pitchFamily="18" charset="0"/>
                                </a:rPr>
                                <m:t>.</m:t>
                              </m:r>
                              <m:r>
                                <a:rPr lang="ar-SA">
                                  <a:latin typeface="Cambria Math" panose="02040503050406030204" pitchFamily="18" charset="0"/>
                                </a:rPr>
                                <m:t>3</m:t>
                              </m:r>
                            </m:num>
                            <m:den>
                              <m:r>
                                <a:rPr lang="ar-SA">
                                  <a:latin typeface="Cambria Math" panose="02040503050406030204" pitchFamily="18" charset="0"/>
                                </a:rPr>
                                <m:t>2</m:t>
                              </m:r>
                              <m:r>
                                <a:rPr lang="ar-SA">
                                  <a:latin typeface="Cambria Math" panose="02040503050406030204" pitchFamily="18" charset="0"/>
                                </a:rPr>
                                <m:t>.</m:t>
                              </m:r>
                              <m:r>
                                <a:rPr lang="ar-SA">
                                  <a:latin typeface="Cambria Math" panose="02040503050406030204" pitchFamily="18" charset="0"/>
                                </a:rPr>
                                <m:t>65</m:t>
                              </m:r>
                            </m:den>
                          </m:f>
                        </m:e>
                      </m:d>
                      <m:r>
                        <a:rPr lang="ar-SA">
                          <a:latin typeface="Cambria Math" panose="02040503050406030204" pitchFamily="18" charset="0"/>
                        </a:rPr>
                        <m:t>×</m:t>
                      </m:r>
                      <m:r>
                        <a:rPr lang="ar-SA">
                          <a:latin typeface="Cambria Math" panose="02040503050406030204" pitchFamily="18" charset="0"/>
                        </a:rPr>
                        <m:t>100</m:t>
                      </m:r>
                    </m:oMath>
                  </m:oMathPara>
                </a14:m>
                <a:endParaRPr lang="ar-SA" sz="2400" b="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ar-SA">
                          <a:latin typeface="Cambria Math" panose="02040503050406030204" pitchFamily="18" charset="0"/>
                        </a:rPr>
                        <m:t>=</m:t>
                      </m:r>
                      <m:f>
                        <m:fPr>
                          <m:ctrlPr>
                            <a:rPr lang="ar-SA" i="1">
                              <a:latin typeface="Cambria Math" panose="02040503050406030204" pitchFamily="18" charset="0"/>
                            </a:rPr>
                          </m:ctrlPr>
                        </m:fPr>
                        <m:num>
                          <m:r>
                            <a:rPr lang="ar-SA">
                              <a:latin typeface="Cambria Math" panose="02040503050406030204" pitchFamily="18" charset="0"/>
                            </a:rPr>
                            <m:t>1</m:t>
                          </m:r>
                          <m:r>
                            <a:rPr lang="ar-SA">
                              <a:latin typeface="Cambria Math" panose="02040503050406030204" pitchFamily="18" charset="0"/>
                            </a:rPr>
                            <m:t>.</m:t>
                          </m:r>
                          <m:r>
                            <a:rPr lang="ar-SA">
                              <a:latin typeface="Cambria Math" panose="02040503050406030204" pitchFamily="18" charset="0"/>
                            </a:rPr>
                            <m:t>35</m:t>
                          </m:r>
                        </m:num>
                        <m:den>
                          <m:r>
                            <a:rPr lang="ar-SA">
                              <a:latin typeface="Cambria Math" panose="02040503050406030204" pitchFamily="18" charset="0"/>
                            </a:rPr>
                            <m:t>2</m:t>
                          </m:r>
                          <m:r>
                            <a:rPr lang="ar-SA">
                              <a:latin typeface="Cambria Math" panose="02040503050406030204" pitchFamily="18" charset="0"/>
                            </a:rPr>
                            <m:t>.</m:t>
                          </m:r>
                          <m:r>
                            <a:rPr lang="ar-SA">
                              <a:latin typeface="Cambria Math" panose="02040503050406030204" pitchFamily="18" charset="0"/>
                            </a:rPr>
                            <m:t>65</m:t>
                          </m:r>
                        </m:den>
                      </m:f>
                      <m:r>
                        <a:rPr lang="ar-SA">
                          <a:latin typeface="Cambria Math" panose="02040503050406030204" pitchFamily="18" charset="0"/>
                        </a:rPr>
                        <m:t>×</m:t>
                      </m:r>
                      <m:r>
                        <a:rPr lang="ar-SA">
                          <a:latin typeface="Cambria Math" panose="02040503050406030204" pitchFamily="18" charset="0"/>
                        </a:rPr>
                        <m:t>100</m:t>
                      </m:r>
                      <m:r>
                        <a:rPr lang="ar-SA">
                          <a:latin typeface="Cambria Math" panose="02040503050406030204" pitchFamily="18" charset="0"/>
                        </a:rPr>
                        <m:t>=</m:t>
                      </m:r>
                      <m:r>
                        <a:rPr lang="ar-SA">
                          <a:latin typeface="Cambria Math" panose="02040503050406030204" pitchFamily="18" charset="0"/>
                        </a:rPr>
                        <m:t>50</m:t>
                      </m:r>
                      <m:r>
                        <a:rPr lang="ar-SA">
                          <a:latin typeface="Cambria Math" panose="02040503050406030204" pitchFamily="18" charset="0"/>
                        </a:rPr>
                        <m:t>.</m:t>
                      </m:r>
                      <m:r>
                        <a:rPr lang="ar-SA">
                          <a:latin typeface="Cambria Math" panose="02040503050406030204" pitchFamily="18" charset="0"/>
                        </a:rPr>
                        <m:t>9</m:t>
                      </m:r>
                      <m:r>
                        <a:rPr lang="ar-SA">
                          <a:latin typeface="Cambria Math" panose="02040503050406030204" pitchFamily="18" charset="0"/>
                        </a:rPr>
                        <m:t>%</m:t>
                      </m:r>
                    </m:oMath>
                  </m:oMathPara>
                </a14:m>
                <a:endParaRPr lang="ar-SA" sz="2400" dirty="0">
                  <a:latin typeface="Times New Roman" panose="02020603050405020304" pitchFamily="18" charset="0"/>
                  <a:cs typeface="Times New Roman" panose="02020603050405020304" pitchFamily="18" charset="0"/>
                </a:endParaRPr>
              </a:p>
              <a:p>
                <a:endParaRPr lang="en-IN" sz="2400" b="1" dirty="0">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6765E87F-59D2-BEBF-DC4C-FAA700B6C184}"/>
                  </a:ext>
                </a:extLst>
              </p:cNvPr>
              <p:cNvSpPr txBox="1">
                <a:spLocks noRot="1" noChangeAspect="1" noMove="1" noResize="1" noEditPoints="1" noAdjustHandles="1" noChangeArrowheads="1" noChangeShapeType="1" noTextEdit="1"/>
              </p:cNvSpPr>
              <p:nvPr/>
            </p:nvSpPr>
            <p:spPr>
              <a:xfrm>
                <a:off x="551384" y="548680"/>
                <a:ext cx="11089232" cy="6066725"/>
              </a:xfrm>
              <a:prstGeom prst="rect">
                <a:avLst/>
              </a:prstGeom>
              <a:blipFill>
                <a:blip r:embed="rId2"/>
                <a:stretch>
                  <a:fillRect l="-824" t="-804" r="-549"/>
                </a:stretch>
              </a:blipFill>
            </p:spPr>
            <p:txBody>
              <a:bodyPr/>
              <a:lstStyle/>
              <a:p>
                <a:r>
                  <a:rPr lang="en-IN">
                    <a:noFill/>
                  </a:rPr>
                  <a:t> </a:t>
                </a:r>
              </a:p>
            </p:txBody>
          </p:sp>
        </mc:Fallback>
      </mc:AlternateContent>
      <p:sp>
        <p:nvSpPr>
          <p:cNvPr id="6" name="TextBox 5">
            <a:extLst>
              <a:ext uri="{FF2B5EF4-FFF2-40B4-BE49-F238E27FC236}">
                <a16:creationId xmlns:a16="http://schemas.microsoft.com/office/drawing/2014/main" id="{D13D6E7A-B840-ABF2-B54B-3E6A2B710E3D}"/>
              </a:ext>
            </a:extLst>
          </p:cNvPr>
          <p:cNvSpPr txBox="1"/>
          <p:nvPr/>
        </p:nvSpPr>
        <p:spPr>
          <a:xfrm>
            <a:off x="2855640" y="2708920"/>
            <a:ext cx="6096000" cy="461665"/>
          </a:xfrm>
          <a:prstGeom prst="rect">
            <a:avLst/>
          </a:prstGeom>
          <a:noFill/>
        </p:spPr>
        <p:txBody>
          <a:bodyPr wrap="square">
            <a:spAutoFit/>
          </a:bodyPr>
          <a:lstStyle/>
          <a:p>
            <a:r>
              <a:rPr lang="en-IN" sz="2400" dirty="0">
                <a:latin typeface="Times New Roman" panose="02020603050405020304" pitchFamily="18" charset="0"/>
                <a:cs typeface="Times New Roman" panose="02020603050405020304" pitchFamily="18" charset="0"/>
              </a:rPr>
              <a:t>Porosity (%)=(1−BD/PD​)×100</a:t>
            </a:r>
          </a:p>
        </p:txBody>
      </p:sp>
    </p:spTree>
    <p:extLst>
      <p:ext uri="{BB962C8B-B14F-4D97-AF65-F5344CB8AC3E}">
        <p14:creationId xmlns:p14="http://schemas.microsoft.com/office/powerpoint/2010/main" val="1535697274"/>
      </p:ext>
    </p:extLst>
  </p:cSld>
  <p:clrMapOvr>
    <a:masterClrMapping/>
  </p:clrMapOvr>
  <p:transition spd="slow">
    <p:split orient="vert"/>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17286-435D-B9C0-0F30-ED54E25342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01D4880-17FA-39F4-01A5-6D9B94669FA1}"/>
              </a:ext>
            </a:extLst>
          </p:cNvPr>
          <p:cNvSpPr txBox="1"/>
          <p:nvPr/>
        </p:nvSpPr>
        <p:spPr>
          <a:xfrm>
            <a:off x="676192" y="436225"/>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endParaRPr lang="en-US" kern="0" dirty="0">
              <a:solidFill>
                <a:prstClr val="black">
                  <a:lumMod val="85000"/>
                  <a:lumOff val="15000"/>
                </a:prstClr>
              </a:solidFill>
            </a:endParaRPr>
          </a:p>
        </p:txBody>
      </p:sp>
      <p:sp>
        <p:nvSpPr>
          <p:cNvPr id="5" name="TextBox 4">
            <a:extLst>
              <a:ext uri="{FF2B5EF4-FFF2-40B4-BE49-F238E27FC236}">
                <a16:creationId xmlns:a16="http://schemas.microsoft.com/office/drawing/2014/main" id="{2D8F2232-2BA6-FB1C-164A-75CCF751A423}"/>
              </a:ext>
            </a:extLst>
          </p:cNvPr>
          <p:cNvSpPr txBox="1"/>
          <p:nvPr/>
        </p:nvSpPr>
        <p:spPr>
          <a:xfrm>
            <a:off x="1130624" y="458361"/>
            <a:ext cx="11089232" cy="6119945"/>
          </a:xfrm>
          <a:prstGeom prst="rect">
            <a:avLst/>
          </a:prstGeom>
          <a:noFill/>
        </p:spPr>
        <p:txBody>
          <a:bodyPr wrap="square">
            <a:spAutoFit/>
          </a:bodyPr>
          <a:lstStyle/>
          <a:p>
            <a:pPr>
              <a:lnSpc>
                <a:spcPct val="150000"/>
              </a:lnSpc>
            </a:pPr>
            <a:r>
              <a:rPr lang="en-IN" sz="2400" b="1" dirty="0">
                <a:latin typeface="Times New Roman" panose="02020603050405020304" pitchFamily="18" charset="0"/>
                <a:cs typeface="Times New Roman" panose="02020603050405020304" pitchFamily="18" charset="0"/>
              </a:rPr>
              <a:t>Importance of Porosity in Crop Production</a:t>
            </a:r>
          </a:p>
          <a:p>
            <a:pPr>
              <a:lnSpc>
                <a:spcPct val="150000"/>
              </a:lnSpc>
            </a:pPr>
            <a:endParaRPr lang="en-IN" sz="2400" b="1" dirty="0">
              <a:latin typeface="Times New Roman" panose="02020603050405020304" pitchFamily="18" charset="0"/>
              <a:cs typeface="Times New Roman" panose="02020603050405020304" pitchFamily="18" charset="0"/>
            </a:endParaRPr>
          </a:p>
          <a:p>
            <a:pPr>
              <a:lnSpc>
                <a:spcPct val="150000"/>
              </a:lnSpc>
            </a:pPr>
            <a:r>
              <a:rPr lang="en-IN" sz="2400" dirty="0">
                <a:latin typeface="Times New Roman" panose="02020603050405020304" pitchFamily="18" charset="0"/>
                <a:cs typeface="Times New Roman" panose="02020603050405020304" pitchFamily="18" charset="0"/>
              </a:rPr>
              <a:t>Determines </a:t>
            </a:r>
            <a:r>
              <a:rPr lang="en-IN" sz="2400" b="1" dirty="0">
                <a:latin typeface="Times New Roman" panose="02020603050405020304" pitchFamily="18" charset="0"/>
                <a:cs typeface="Times New Roman" panose="02020603050405020304" pitchFamily="18" charset="0"/>
              </a:rPr>
              <a:t>water-holding capacity</a:t>
            </a:r>
            <a:endParaRPr lang="en-IN" sz="2400" dirty="0">
              <a:latin typeface="Times New Roman" panose="02020603050405020304" pitchFamily="18" charset="0"/>
              <a:cs typeface="Times New Roman" panose="02020603050405020304" pitchFamily="18" charset="0"/>
            </a:endParaRPr>
          </a:p>
          <a:p>
            <a:pPr>
              <a:lnSpc>
                <a:spcPct val="150000"/>
              </a:lnSpc>
            </a:pPr>
            <a:r>
              <a:rPr lang="en-IN" sz="2400" dirty="0">
                <a:latin typeface="Times New Roman" panose="02020603050405020304" pitchFamily="18" charset="0"/>
                <a:cs typeface="Times New Roman" panose="02020603050405020304" pitchFamily="18" charset="0"/>
              </a:rPr>
              <a:t>Controls </a:t>
            </a:r>
            <a:r>
              <a:rPr lang="en-IN" sz="2400" b="1" dirty="0">
                <a:latin typeface="Times New Roman" panose="02020603050405020304" pitchFamily="18" charset="0"/>
                <a:cs typeface="Times New Roman" panose="02020603050405020304" pitchFamily="18" charset="0"/>
              </a:rPr>
              <a:t>aeration</a:t>
            </a:r>
            <a:r>
              <a:rPr lang="en-IN" sz="2400" dirty="0">
                <a:latin typeface="Times New Roman" panose="02020603050405020304" pitchFamily="18" charset="0"/>
                <a:cs typeface="Times New Roman" panose="02020603050405020304" pitchFamily="18" charset="0"/>
              </a:rPr>
              <a:t> (O₂ supply to roots)</a:t>
            </a:r>
          </a:p>
          <a:p>
            <a:pPr>
              <a:lnSpc>
                <a:spcPct val="150000"/>
              </a:lnSpc>
            </a:pPr>
            <a:r>
              <a:rPr lang="en-IN" sz="2400" dirty="0">
                <a:latin typeface="Times New Roman" panose="02020603050405020304" pitchFamily="18" charset="0"/>
                <a:cs typeface="Times New Roman" panose="02020603050405020304" pitchFamily="18" charset="0"/>
              </a:rPr>
              <a:t>Influences </a:t>
            </a:r>
            <a:r>
              <a:rPr lang="en-IN" sz="2400" b="1" dirty="0">
                <a:latin typeface="Times New Roman" panose="02020603050405020304" pitchFamily="18" charset="0"/>
                <a:cs typeface="Times New Roman" panose="02020603050405020304" pitchFamily="18" charset="0"/>
              </a:rPr>
              <a:t>microbial activity</a:t>
            </a:r>
            <a:r>
              <a:rPr lang="en-IN" sz="2400" dirty="0">
                <a:latin typeface="Times New Roman" panose="02020603050405020304" pitchFamily="18" charset="0"/>
                <a:cs typeface="Times New Roman" panose="02020603050405020304" pitchFamily="18" charset="0"/>
              </a:rPr>
              <a:t> and nutrient cycling</a:t>
            </a:r>
          </a:p>
          <a:p>
            <a:pPr>
              <a:lnSpc>
                <a:spcPct val="150000"/>
              </a:lnSpc>
            </a:pPr>
            <a:r>
              <a:rPr lang="en-IN" sz="2400" dirty="0">
                <a:latin typeface="Times New Roman" panose="02020603050405020304" pitchFamily="18" charset="0"/>
                <a:cs typeface="Times New Roman" panose="02020603050405020304" pitchFamily="18" charset="0"/>
              </a:rPr>
              <a:t>Affects </a:t>
            </a:r>
            <a:r>
              <a:rPr lang="en-IN" sz="2400" b="1" dirty="0">
                <a:latin typeface="Times New Roman" panose="02020603050405020304" pitchFamily="18" charset="0"/>
                <a:cs typeface="Times New Roman" panose="02020603050405020304" pitchFamily="18" charset="0"/>
              </a:rPr>
              <a:t>drainage</a:t>
            </a:r>
            <a:r>
              <a:rPr lang="en-IN" sz="2400" dirty="0">
                <a:latin typeface="Times New Roman" panose="02020603050405020304" pitchFamily="18" charset="0"/>
                <a:cs typeface="Times New Roman" panose="02020603050405020304" pitchFamily="18" charset="0"/>
              </a:rPr>
              <a:t> and waterlogging</a:t>
            </a:r>
          </a:p>
          <a:p>
            <a:pPr>
              <a:lnSpc>
                <a:spcPct val="150000"/>
              </a:lnSpc>
            </a:pPr>
            <a:r>
              <a:rPr lang="en-IN" sz="2400" dirty="0">
                <a:latin typeface="Times New Roman" panose="02020603050405020304" pitchFamily="18" charset="0"/>
                <a:cs typeface="Times New Roman" panose="02020603050405020304" pitchFamily="18" charset="0"/>
              </a:rPr>
              <a:t>Important for seedling emergence</a:t>
            </a:r>
          </a:p>
          <a:p>
            <a:pPr>
              <a:lnSpc>
                <a:spcPct val="150000"/>
              </a:lnSpc>
            </a:pPr>
            <a:r>
              <a:rPr lang="en-IN" sz="2400" dirty="0">
                <a:latin typeface="Times New Roman" panose="02020603050405020304" pitchFamily="18" charset="0"/>
                <a:cs typeface="Times New Roman" panose="02020603050405020304" pitchFamily="18" charset="0"/>
              </a:rPr>
              <a:t>Helps assess compaction, tillage, and irrigation needs</a:t>
            </a:r>
          </a:p>
          <a:p>
            <a:pPr>
              <a:lnSpc>
                <a:spcPct val="150000"/>
              </a:lnSpc>
            </a:pPr>
            <a:r>
              <a:rPr lang="en-IN" sz="2400" b="1" dirty="0">
                <a:latin typeface="Times New Roman" panose="02020603050405020304" pitchFamily="18" charset="0"/>
                <a:cs typeface="Times New Roman" panose="02020603050405020304" pitchFamily="18" charset="0"/>
              </a:rPr>
              <a:t>Typical porosity:</a:t>
            </a:r>
            <a:endParaRPr lang="en-IN" sz="2400" dirty="0">
              <a:latin typeface="Times New Roman" panose="02020603050405020304" pitchFamily="18" charset="0"/>
              <a:cs typeface="Times New Roman" panose="02020603050405020304" pitchFamily="18" charset="0"/>
            </a:endParaRPr>
          </a:p>
          <a:p>
            <a:pPr>
              <a:lnSpc>
                <a:spcPct val="150000"/>
              </a:lnSpc>
            </a:pPr>
            <a:r>
              <a:rPr lang="en-IN" sz="2400" dirty="0">
                <a:latin typeface="Times New Roman" panose="02020603050405020304" pitchFamily="18" charset="0"/>
                <a:cs typeface="Times New Roman" panose="02020603050405020304" pitchFamily="18" charset="0"/>
              </a:rPr>
              <a:t>Sandy soil: </a:t>
            </a:r>
            <a:r>
              <a:rPr lang="en-IN" sz="2400" b="1" dirty="0">
                <a:latin typeface="Times New Roman" panose="02020603050405020304" pitchFamily="18" charset="0"/>
                <a:cs typeface="Times New Roman" panose="02020603050405020304" pitchFamily="18" charset="0"/>
              </a:rPr>
              <a:t>35–45%</a:t>
            </a:r>
            <a:endParaRPr lang="en-IN" sz="2400" dirty="0">
              <a:latin typeface="Times New Roman" panose="02020603050405020304" pitchFamily="18" charset="0"/>
              <a:cs typeface="Times New Roman" panose="02020603050405020304" pitchFamily="18" charset="0"/>
            </a:endParaRPr>
          </a:p>
          <a:p>
            <a:pPr>
              <a:lnSpc>
                <a:spcPct val="150000"/>
              </a:lnSpc>
            </a:pPr>
            <a:r>
              <a:rPr lang="en-IN" sz="2400" dirty="0">
                <a:latin typeface="Times New Roman" panose="02020603050405020304" pitchFamily="18" charset="0"/>
                <a:cs typeface="Times New Roman" panose="02020603050405020304" pitchFamily="18" charset="0"/>
              </a:rPr>
              <a:t>Clay soil: </a:t>
            </a:r>
            <a:r>
              <a:rPr lang="en-IN" sz="2400" b="1" dirty="0">
                <a:latin typeface="Times New Roman" panose="02020603050405020304" pitchFamily="18" charset="0"/>
                <a:cs typeface="Times New Roman" panose="02020603050405020304" pitchFamily="18" charset="0"/>
              </a:rPr>
              <a:t>45–60%</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923469"/>
      </p:ext>
    </p:extLst>
  </p:cSld>
  <p:clrMapOvr>
    <a:masterClrMapping/>
  </p:clrMapOvr>
  <p:transition spd="slow">
    <p:split orient="vert"/>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A9D32B-4542-DBBD-61D4-D44D9650E006}"/>
              </a:ext>
            </a:extLst>
          </p:cNvPr>
          <p:cNvSpPr>
            <a:spLocks noGrp="1"/>
          </p:cNvSpPr>
          <p:nvPr>
            <p:ph idx="1"/>
          </p:nvPr>
        </p:nvSpPr>
        <p:spPr>
          <a:xfrm>
            <a:off x="718735" y="1124744"/>
            <a:ext cx="10532376" cy="5400600"/>
          </a:xfrm>
        </p:spPr>
        <p:txBody>
          <a:bodyPr>
            <a:normAutofit/>
          </a:bodyPr>
          <a:lstStyle/>
          <a:p>
            <a:pPr marL="0" indent="0" algn="just">
              <a:lnSpc>
                <a:spcPct val="170000"/>
              </a:lnSpc>
              <a:buNone/>
            </a:pPr>
            <a:r>
              <a:rPr lang="en-US" sz="2400" b="1" dirty="0">
                <a:solidFill>
                  <a:srgbClr val="FF0000"/>
                </a:solidFill>
                <a:latin typeface="Times New Roman" panose="02020603050405020304" pitchFamily="18" charset="0"/>
                <a:cs typeface="Times New Roman" panose="02020603050405020304" pitchFamily="18" charset="0"/>
              </a:rPr>
              <a:t>DEFINITION</a:t>
            </a:r>
          </a:p>
          <a:p>
            <a:pPr algn="just">
              <a:lnSpc>
                <a:spcPct val="150000"/>
              </a:lnSpc>
            </a:pPr>
            <a:r>
              <a:rPr lang="en-US" sz="2400" b="1" dirty="0">
                <a:latin typeface="Times New Roman" panose="02020603050405020304" pitchFamily="18" charset="0"/>
                <a:cs typeface="Times New Roman" panose="02020603050405020304" pitchFamily="18" charset="0"/>
              </a:rPr>
              <a:t>Soil </a:t>
            </a:r>
            <a:r>
              <a:rPr lang="en-US" sz="2400" b="1" dirty="0" err="1">
                <a:latin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cs typeface="Times New Roman" panose="02020603050405020304" pitchFamily="18" charset="0"/>
              </a:rPr>
              <a:t> refers to the visual appearance of soil as perceived by the human eye.</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It is an important physical property that indicates </a:t>
            </a:r>
            <a:r>
              <a:rPr lang="en-US" sz="2400" b="1" dirty="0">
                <a:latin typeface="Times New Roman" panose="02020603050405020304" pitchFamily="18" charset="0"/>
                <a:cs typeface="Times New Roman" panose="02020603050405020304" pitchFamily="18" charset="0"/>
              </a:rPr>
              <a:t>organic matter content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drainage condition</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soil mineralogy</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degree of weathering</a:t>
            </a:r>
            <a:r>
              <a:rPr lang="en-US" sz="2400" dirty="0">
                <a:latin typeface="Times New Roman" panose="02020603050405020304" pitchFamily="18" charset="0"/>
                <a:cs typeface="Times New Roman" panose="02020603050405020304" pitchFamily="18" charset="0"/>
              </a:rPr>
              <a:t>, and </a:t>
            </a:r>
            <a:r>
              <a:rPr lang="en-US" sz="2400" b="1" dirty="0">
                <a:latin typeface="Times New Roman" panose="02020603050405020304" pitchFamily="18" charset="0"/>
                <a:cs typeface="Times New Roman" panose="02020603050405020304" pitchFamily="18" charset="0"/>
              </a:rPr>
              <a:t>aeration status</a:t>
            </a:r>
            <a:r>
              <a:rPr lang="en-US" sz="2400" dirty="0">
                <a:latin typeface="Times New Roman" panose="02020603050405020304" pitchFamily="18" charset="0"/>
                <a:cs typeface="Times New Roman" panose="02020603050405020304" pitchFamily="18" charset="0"/>
              </a:rPr>
              <a:t>.</a:t>
            </a:r>
          </a:p>
          <a:p>
            <a:pPr algn="just">
              <a:lnSpc>
                <a:spcPct val="150000"/>
              </a:lnSpc>
            </a:pPr>
            <a:endParaRPr lang="en-US" sz="2400" dirty="0">
              <a:latin typeface="Times New Roman" panose="02020603050405020304" pitchFamily="18" charset="0"/>
              <a:cs typeface="Times New Roman" panose="02020603050405020304" pitchFamily="18" charset="0"/>
            </a:endParaRPr>
          </a:p>
          <a:p>
            <a:pPr algn="just">
              <a:lnSpc>
                <a:spcPct val="150000"/>
              </a:lnSpc>
            </a:pPr>
            <a:r>
              <a:rPr lang="en-US" sz="2400" dirty="0">
                <a:latin typeface="Times New Roman" panose="02020603050405020304" pitchFamily="18" charset="0"/>
                <a:cs typeface="Times New Roman" panose="02020603050405020304" pitchFamily="18" charset="0"/>
              </a:rPr>
              <a:t>Soil </a:t>
            </a:r>
            <a:r>
              <a:rPr lang="en-US" sz="2400" dirty="0" err="1">
                <a:latin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cs typeface="Times New Roman" panose="02020603050405020304" pitchFamily="18" charset="0"/>
              </a:rPr>
              <a:t> is scientifically measured using the </a:t>
            </a:r>
            <a:r>
              <a:rPr lang="en-US" sz="2400" b="1" dirty="0">
                <a:latin typeface="Times New Roman" panose="02020603050405020304" pitchFamily="18" charset="0"/>
                <a:cs typeface="Times New Roman" panose="02020603050405020304" pitchFamily="18" charset="0"/>
              </a:rPr>
              <a:t>Munsell </a:t>
            </a:r>
            <a:r>
              <a:rPr lang="en-US" sz="2400" b="1" dirty="0" err="1">
                <a:latin typeface="Times New Roman" panose="02020603050405020304" pitchFamily="18" charset="0"/>
                <a:cs typeface="Times New Roman" panose="02020603050405020304" pitchFamily="18" charset="0"/>
              </a:rPr>
              <a:t>Colour</a:t>
            </a:r>
            <a:r>
              <a:rPr lang="en-US" sz="2400" b="1" dirty="0">
                <a:latin typeface="Times New Roman" panose="02020603050405020304" pitchFamily="18" charset="0"/>
                <a:cs typeface="Times New Roman" panose="02020603050405020304" pitchFamily="18" charset="0"/>
              </a:rPr>
              <a:t> System</a:t>
            </a:r>
            <a:r>
              <a:rPr lang="en-US" sz="2400" dirty="0">
                <a:latin typeface="Times New Roman" panose="02020603050405020304" pitchFamily="18" charset="0"/>
                <a:cs typeface="Times New Roman" panose="02020603050405020304" pitchFamily="18" charset="0"/>
              </a:rPr>
              <a:t> (Hue, Value, Chroma).</a:t>
            </a:r>
          </a:p>
          <a:p>
            <a:pPr marL="0" indent="0" algn="just">
              <a:lnSpc>
                <a:spcPct val="170000"/>
              </a:lnSpc>
              <a:buNone/>
            </a:pPr>
            <a:endParaRPr lang="en-US" sz="3600" b="1" dirty="0">
              <a:solidFill>
                <a:srgbClr val="FF0000"/>
              </a:solidFill>
              <a:latin typeface="Times New Roman" panose="02020603050405020304" pitchFamily="18" charset="0"/>
              <a:cs typeface="Times New Roman" panose="02020603050405020304" pitchFamily="18" charset="0"/>
            </a:endParaRPr>
          </a:p>
          <a:p>
            <a:pPr algn="just">
              <a:lnSpc>
                <a:spcPct val="150000"/>
              </a:lnSpc>
            </a:pPr>
            <a:endParaRPr lang="en-US" dirty="0">
              <a:latin typeface="Times New Roman" panose="02020603050405020304" pitchFamily="18" charset="0"/>
              <a:cs typeface="Times New Roman" panose="02020603050405020304" pitchFamily="18" charset="0"/>
            </a:endParaRPr>
          </a:p>
          <a:p>
            <a:pPr algn="just">
              <a:lnSpc>
                <a:spcPct val="150000"/>
              </a:lnSpc>
            </a:pPr>
            <a:endParaRPr lang="en-IN"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EDA2BE5-D36A-C900-1C7F-FEC7193D182D}"/>
              </a:ext>
            </a:extLst>
          </p:cNvPr>
          <p:cNvSpPr txBox="1"/>
          <p:nvPr/>
        </p:nvSpPr>
        <p:spPr>
          <a:xfrm>
            <a:off x="695400" y="148193"/>
            <a:ext cx="10532376" cy="688519"/>
          </a:xfrm>
          <a:prstGeom prst="roundRect">
            <a:avLst/>
          </a:prstGeom>
          <a:solidFill>
            <a:sysClr val="window" lastClr="FFFFFF"/>
          </a:solidFill>
          <a:ln w="28575" cap="flat" cmpd="sng" algn="ctr">
            <a:solidFill>
              <a:srgbClr val="0F6FC6"/>
            </a:solidFill>
            <a:prstDash val="solid"/>
          </a:ln>
          <a:effectLst/>
        </p:spPr>
        <p:txBody>
          <a:bodyPr vert="horz" lIns="91440" tIns="45720" rIns="91440" bIns="45720" rtlCol="0" anchor="ctr">
            <a:noAutofit/>
          </a:bodyPr>
          <a:lstStyle>
            <a:defPPr>
              <a:defRPr lang="en-US"/>
            </a:defPPr>
            <a:lvl1pPr algn="ctr" defTabSz="914400">
              <a:lnSpc>
                <a:spcPct val="90000"/>
              </a:lnSpc>
              <a:spcBef>
                <a:spcPct val="0"/>
              </a:spcBef>
              <a:buNone/>
              <a:defRPr sz="2800" b="1" cap="none" spc="200" baseline="0">
                <a:solidFill>
                  <a:schemeClr val="tx1">
                    <a:lumMod val="85000"/>
                    <a:lumOff val="15000"/>
                  </a:schemeClr>
                </a:solidFill>
                <a:latin typeface="Copperplate Gothic Bold" panose="020E0705020206020404" pitchFamily="34" charset="0"/>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0">
              <a:defRPr/>
            </a:pPr>
            <a:r>
              <a:rPr lang="en-US" kern="0" dirty="0">
                <a:solidFill>
                  <a:prstClr val="black">
                    <a:lumMod val="85000"/>
                    <a:lumOff val="15000"/>
                  </a:prstClr>
                </a:solidFill>
              </a:rPr>
              <a:t>Soil </a:t>
            </a:r>
            <a:r>
              <a:rPr lang="en-US" kern="0" dirty="0" err="1">
                <a:solidFill>
                  <a:prstClr val="black">
                    <a:lumMod val="85000"/>
                    <a:lumOff val="15000"/>
                  </a:prstClr>
                </a:solidFill>
              </a:rPr>
              <a:t>Colour</a:t>
            </a:r>
            <a:endParaRPr lang="en-US" kern="0" dirty="0">
              <a:solidFill>
                <a:prstClr val="black">
                  <a:lumMod val="85000"/>
                  <a:lumOff val="15000"/>
                </a:prstClr>
              </a:solidFill>
            </a:endParaRPr>
          </a:p>
        </p:txBody>
      </p:sp>
    </p:spTree>
    <p:extLst>
      <p:ext uri="{BB962C8B-B14F-4D97-AF65-F5344CB8AC3E}">
        <p14:creationId xmlns:p14="http://schemas.microsoft.com/office/powerpoint/2010/main" val="1260241290"/>
      </p:ext>
    </p:extLst>
  </p:cSld>
  <p:clrMapOvr>
    <a:masterClrMapping/>
  </p:clrMapOvr>
  <p:transition spd="slow">
    <p:split orient="vert"/>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6E22F1-ECAB-5677-9408-133495EF861D}"/>
              </a:ext>
            </a:extLst>
          </p:cNvPr>
          <p:cNvSpPr>
            <a:spLocks noGrp="1"/>
          </p:cNvSpPr>
          <p:nvPr>
            <p:ph idx="1"/>
          </p:nvPr>
        </p:nvSpPr>
        <p:spPr>
          <a:xfrm>
            <a:off x="767408" y="620688"/>
            <a:ext cx="9720073" cy="5904656"/>
          </a:xfrm>
        </p:spPr>
        <p:txBody>
          <a:bodyPr/>
          <a:lstStyle/>
          <a:p>
            <a:pPr algn="just">
              <a:lnSpc>
                <a:spcPct val="150000"/>
              </a:lnSpc>
            </a:pPr>
            <a:r>
              <a:rPr lang="en-US" sz="2400" b="1" dirty="0">
                <a:solidFill>
                  <a:srgbClr val="FF0000"/>
                </a:solidFill>
                <a:latin typeface="Times New Roman" panose="02020603050405020304" pitchFamily="18" charset="0"/>
                <a:cs typeface="Times New Roman" panose="02020603050405020304" pitchFamily="18" charset="0"/>
              </a:rPr>
              <a:t>IMPORTANCE OF SOIL COLOUR</a:t>
            </a:r>
          </a:p>
          <a:p>
            <a:pPr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Indicator of </a:t>
            </a:r>
            <a:r>
              <a:rPr lang="en-US" b="1" dirty="0">
                <a:latin typeface="Times New Roman" panose="02020603050405020304" pitchFamily="18" charset="0"/>
                <a:cs typeface="Times New Roman" panose="02020603050405020304" pitchFamily="18" charset="0"/>
              </a:rPr>
              <a:t>organic matter</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soil fertility</a:t>
            </a:r>
            <a:endParaRPr lang="en-US"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Reflects </a:t>
            </a:r>
            <a:r>
              <a:rPr lang="en-US" b="1" dirty="0">
                <a:latin typeface="Times New Roman" panose="02020603050405020304" pitchFamily="18" charset="0"/>
                <a:cs typeface="Times New Roman" panose="02020603050405020304" pitchFamily="18" charset="0"/>
              </a:rPr>
              <a:t>drainage condition</a:t>
            </a:r>
            <a:r>
              <a:rPr lang="en-US" dirty="0">
                <a:latin typeface="Times New Roman" panose="02020603050405020304" pitchFamily="18" charset="0"/>
                <a:cs typeface="Times New Roman" panose="02020603050405020304" pitchFamily="18" charset="0"/>
              </a:rPr>
              <a:t> (red = good; grey = poor)</a:t>
            </a:r>
          </a:p>
          <a:p>
            <a:pPr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Helps in </a:t>
            </a:r>
            <a:r>
              <a:rPr lang="en-US" b="1" dirty="0">
                <a:latin typeface="Times New Roman" panose="02020603050405020304" pitchFamily="18" charset="0"/>
                <a:cs typeface="Times New Roman" panose="02020603050405020304" pitchFamily="18" charset="0"/>
              </a:rPr>
              <a:t>soil classification</a:t>
            </a:r>
            <a:endParaRPr lang="en-US"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Used for </a:t>
            </a:r>
            <a:r>
              <a:rPr lang="en-US" b="1" dirty="0">
                <a:latin typeface="Times New Roman" panose="02020603050405020304" pitchFamily="18" charset="0"/>
                <a:cs typeface="Times New Roman" panose="02020603050405020304" pitchFamily="18" charset="0"/>
              </a:rPr>
              <a:t>identifying soil horizons</a:t>
            </a:r>
            <a:endParaRPr lang="en-US"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Provides hints on </a:t>
            </a:r>
            <a:r>
              <a:rPr lang="en-US" b="1" dirty="0">
                <a:latin typeface="Times New Roman" panose="02020603050405020304" pitchFamily="18" charset="0"/>
                <a:cs typeface="Times New Roman" panose="02020603050405020304" pitchFamily="18" charset="0"/>
              </a:rPr>
              <a:t>aeration and waterlogging</a:t>
            </a:r>
            <a:endParaRPr lang="en-US"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Helps in </a:t>
            </a:r>
            <a:r>
              <a:rPr lang="en-US" b="1" dirty="0">
                <a:latin typeface="Times New Roman" panose="02020603050405020304" pitchFamily="18" charset="0"/>
                <a:cs typeface="Times New Roman" panose="02020603050405020304" pitchFamily="18" charset="0"/>
              </a:rPr>
              <a:t>land management decisions</a:t>
            </a:r>
            <a:endParaRPr lang="en-US"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232414679"/>
      </p:ext>
    </p:extLst>
  </p:cSld>
  <p:clrMapOvr>
    <a:masterClrMapping/>
  </p:clrMapOvr>
  <p:transition spd="slow">
    <p:split orient="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TM03457444[[fn=Basis]]</Template>
  <TotalTime>8918</TotalTime>
  <Words>11573</Words>
  <Application>Microsoft Office PowerPoint</Application>
  <PresentationFormat>Widescreen</PresentationFormat>
  <Paragraphs>1054</Paragraphs>
  <Slides>143</Slides>
  <Notes>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143</vt:i4>
      </vt:variant>
    </vt:vector>
  </HeadingPairs>
  <TitlesOfParts>
    <vt:vector size="157" baseType="lpstr">
      <vt:lpstr>Arial</vt:lpstr>
      <vt:lpstr>Calibri</vt:lpstr>
      <vt:lpstr>Cambria Math</vt:lpstr>
      <vt:lpstr>Copperplate Gothic Bold</vt:lpstr>
      <vt:lpstr>Courier New</vt:lpstr>
      <vt:lpstr>Poppins</vt:lpstr>
      <vt:lpstr>Times New Roman</vt:lpstr>
      <vt:lpstr>Tw Cen MT</vt:lpstr>
      <vt:lpstr>Tw Cen MT Condensed</vt:lpstr>
      <vt:lpstr>Verdana</vt:lpstr>
      <vt:lpstr>Verdana,Bold</vt:lpstr>
      <vt:lpstr>Wingdings</vt:lpstr>
      <vt:lpstr>Wingdings 3</vt:lpstr>
      <vt:lpstr>Integral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 USER</dc:creator>
  <cp:lastModifiedBy>Arun Patel</cp:lastModifiedBy>
  <cp:revision>1484</cp:revision>
  <dcterms:created xsi:type="dcterms:W3CDTF">2016-11-29T11:36:44Z</dcterms:created>
  <dcterms:modified xsi:type="dcterms:W3CDTF">2025-12-10T15:52:24Z</dcterms:modified>
</cp:coreProperties>
</file>